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75"/>
  </p:notesMasterIdLst>
  <p:handoutMasterIdLst>
    <p:handoutMasterId r:id="rId76"/>
  </p:handoutMasterIdLst>
  <p:sldIdLst>
    <p:sldId id="272" r:id="rId4"/>
    <p:sldId id="273" r:id="rId5"/>
    <p:sldId id="302" r:id="rId6"/>
    <p:sldId id="307" r:id="rId7"/>
    <p:sldId id="325" r:id="rId8"/>
    <p:sldId id="275" r:id="rId9"/>
    <p:sldId id="328" r:id="rId10"/>
    <p:sldId id="276" r:id="rId11"/>
    <p:sldId id="308" r:id="rId12"/>
    <p:sldId id="277" r:id="rId13"/>
    <p:sldId id="294" r:id="rId14"/>
    <p:sldId id="309" r:id="rId15"/>
    <p:sldId id="278" r:id="rId16"/>
    <p:sldId id="293" r:id="rId17"/>
    <p:sldId id="279" r:id="rId18"/>
    <p:sldId id="280" r:id="rId19"/>
    <p:sldId id="301" r:id="rId20"/>
    <p:sldId id="312" r:id="rId21"/>
    <p:sldId id="281" r:id="rId22"/>
    <p:sldId id="313" r:id="rId23"/>
    <p:sldId id="282" r:id="rId24"/>
    <p:sldId id="341" r:id="rId25"/>
    <p:sldId id="342" r:id="rId26"/>
    <p:sldId id="343" r:id="rId27"/>
    <p:sldId id="314" r:id="rId28"/>
    <p:sldId id="283" r:id="rId29"/>
    <p:sldId id="305" r:id="rId30"/>
    <p:sldId id="335" r:id="rId31"/>
    <p:sldId id="284" r:id="rId32"/>
    <p:sldId id="289" r:id="rId33"/>
    <p:sldId id="285" r:id="rId34"/>
    <p:sldId id="338" r:id="rId35"/>
    <p:sldId id="295" r:id="rId36"/>
    <p:sldId id="315" r:id="rId37"/>
    <p:sldId id="296" r:id="rId38"/>
    <p:sldId id="290" r:id="rId39"/>
    <p:sldId id="287" r:id="rId40"/>
    <p:sldId id="298" r:id="rId41"/>
    <p:sldId id="306" r:id="rId42"/>
    <p:sldId id="316" r:id="rId43"/>
    <p:sldId id="320" r:id="rId44"/>
    <p:sldId id="329" r:id="rId45"/>
    <p:sldId id="344" r:id="rId46"/>
    <p:sldId id="321" r:id="rId47"/>
    <p:sldId id="336" r:id="rId48"/>
    <p:sldId id="326" r:id="rId49"/>
    <p:sldId id="317" r:id="rId50"/>
    <p:sldId id="318" r:id="rId51"/>
    <p:sldId id="291" r:id="rId52"/>
    <p:sldId id="346" r:id="rId53"/>
    <p:sldId id="300" r:id="rId54"/>
    <p:sldId id="337" r:id="rId55"/>
    <p:sldId id="333" r:id="rId56"/>
    <p:sldId id="322" r:id="rId57"/>
    <p:sldId id="340" r:id="rId58"/>
    <p:sldId id="347" r:id="rId59"/>
    <p:sldId id="348" r:id="rId60"/>
    <p:sldId id="357" r:id="rId61"/>
    <p:sldId id="350" r:id="rId62"/>
    <p:sldId id="356" r:id="rId63"/>
    <p:sldId id="358" r:id="rId64"/>
    <p:sldId id="359" r:id="rId65"/>
    <p:sldId id="353" r:id="rId66"/>
    <p:sldId id="349" r:id="rId67"/>
    <p:sldId id="351" r:id="rId68"/>
    <p:sldId id="354" r:id="rId69"/>
    <p:sldId id="360" r:id="rId70"/>
    <p:sldId id="361" r:id="rId71"/>
    <p:sldId id="355" r:id="rId72"/>
    <p:sldId id="352" r:id="rId73"/>
    <p:sldId id="286" r:id="rId7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8" autoAdjust="0"/>
    <p:restoredTop sz="94511" autoAdjust="0"/>
  </p:normalViewPr>
  <p:slideViewPr>
    <p:cSldViewPr>
      <p:cViewPr varScale="1">
        <p:scale>
          <a:sx n="223" d="100"/>
          <a:sy n="223" d="100"/>
        </p:scale>
        <p:origin x="664" y="184"/>
      </p:cViewPr>
      <p:guideLst>
        <p:guide orient="horz" pos="162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9/24/18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24/9/18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20412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169997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lvl1pPr>
              <a:defRPr baseline="0">
                <a:latin typeface="Powderfinger Type" charset="0"/>
              </a:defRPr>
            </a:lvl1pPr>
          </a:lstStyle>
          <a:p>
            <a:r>
              <a:rPr lang="en-AU" dirty="0"/>
              <a:t>Click to edit Master title style</a:t>
            </a:r>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5229"/>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15270"/>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 y="15270"/>
            <a:ext cx="9161995" cy="5151714"/>
          </a:xfrm>
          <a:prstGeom prst="rect">
            <a:avLst/>
          </a:prstGeom>
        </p:spPr>
      </p:pic>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blog.cloudflare.com/why-we-terminated-daily-storme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4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843559"/>
            <a:ext cx="6156684" cy="1620179"/>
          </a:xfrm>
        </p:spPr>
        <p:txBody>
          <a:bodyPr>
            <a:normAutofit/>
          </a:bodyPr>
          <a:lstStyle/>
          <a:p>
            <a:r>
              <a:rPr lang="en-US" sz="4000" dirty="0">
                <a:latin typeface="Powderfinger Type" charset="0"/>
                <a:ea typeface="Powderfinger Type" charset="0"/>
                <a:cs typeface="Powderfinger Type" charset="0"/>
              </a:rPr>
              <a:t>The Death of Transit</a:t>
            </a:r>
            <a:br>
              <a:rPr lang="en-US" sz="4000" dirty="0">
                <a:latin typeface="Powderfinger Type" charset="0"/>
                <a:ea typeface="Powderfinger Type" charset="0"/>
                <a:cs typeface="Powderfinger Type" charset="0"/>
              </a:rPr>
            </a:br>
            <a:r>
              <a:rPr lang="en-US" sz="4000" dirty="0">
                <a:latin typeface="Powderfinger Type" charset="0"/>
                <a:ea typeface="Powderfinger Type" charset="0"/>
                <a:cs typeface="Powderfinger Type" charset="0"/>
              </a:rPr>
              <a:t>and Beyond</a:t>
            </a:r>
          </a:p>
        </p:txBody>
      </p:sp>
      <p:sp>
        <p:nvSpPr>
          <p:cNvPr id="3" name="Subtitle 2"/>
          <p:cNvSpPr>
            <a:spLocks noGrp="1"/>
          </p:cNvSpPr>
          <p:nvPr>
            <p:ph type="subTitle" idx="1"/>
          </p:nvPr>
        </p:nvSpPr>
        <p:spPr>
          <a:xfrm>
            <a:off x="863589" y="3003798"/>
            <a:ext cx="6786754" cy="1314450"/>
          </a:xfrm>
        </p:spPr>
        <p:txBody>
          <a:bodyPr>
            <a:normAutofit/>
          </a:bodyPr>
          <a:lstStyle/>
          <a:p>
            <a:pPr algn="r"/>
            <a:r>
              <a:rPr lang="en-US" sz="1800" b="1" dirty="0">
                <a:solidFill>
                  <a:schemeClr val="bg1">
                    <a:lumMod val="50000"/>
                  </a:schemeClr>
                </a:solidFill>
                <a:latin typeface="Max's Handwritin" charset="0"/>
                <a:ea typeface="Max's Handwritin" charset="0"/>
                <a:cs typeface="Max's Handwritin" charset="0"/>
              </a:rPr>
              <a:t>Geoff Huston</a:t>
            </a:r>
          </a:p>
          <a:p>
            <a:pPr algn="r"/>
            <a:r>
              <a:rPr lang="en-US" sz="1800" b="1" dirty="0">
                <a:solidFill>
                  <a:schemeClr val="bg1">
                    <a:lumMod val="50000"/>
                  </a:schemeClr>
                </a:solidFill>
                <a:latin typeface="Max's Handwritin" charset="0"/>
                <a:ea typeface="Max's Handwritin" charset="0"/>
                <a:cs typeface="Max's Handwritin" charset="0"/>
              </a:rPr>
              <a:t>Chief Scientist, APNIC</a:t>
            </a:r>
          </a:p>
        </p:txBody>
      </p:sp>
      <p:pic>
        <p:nvPicPr>
          <p:cNvPr id="4" name="Picture 3"/>
          <p:cNvPicPr>
            <a:picLocks noChangeAspect="1"/>
          </p:cNvPicPr>
          <p:nvPr/>
        </p:nvPicPr>
        <p:blipFill>
          <a:blip r:embed="rId2"/>
          <a:stretch>
            <a:fillRect/>
          </a:stretch>
        </p:blipFill>
        <p:spPr>
          <a:xfrm>
            <a:off x="2411760" y="2409732"/>
            <a:ext cx="1969317" cy="2625756"/>
          </a:xfrm>
          <a:prstGeom prst="rect">
            <a:avLst/>
          </a:prstGeom>
        </p:spPr>
      </p:pic>
      <p:sp>
        <p:nvSpPr>
          <p:cNvPr id="7" name="TextBox 6"/>
          <p:cNvSpPr txBox="1"/>
          <p:nvPr/>
        </p:nvSpPr>
        <p:spPr>
          <a:xfrm>
            <a:off x="2789802" y="5035489"/>
            <a:ext cx="1309974" cy="138499"/>
          </a:xfrm>
          <a:prstGeom prst="rect">
            <a:avLst/>
          </a:prstGeom>
          <a:noFill/>
        </p:spPr>
        <p:txBody>
          <a:bodyPr wrap="none" rtlCol="0">
            <a:spAutoFit/>
          </a:bodyPr>
          <a:lstStyle/>
          <a:p>
            <a:r>
              <a:rPr lang="en-US" sz="300"/>
              <a:t>Dave Crosby, https</a:t>
            </a:r>
            <a:r>
              <a:rPr lang="en-US" sz="300" dirty="0"/>
              <a:t>://</a:t>
            </a:r>
            <a:r>
              <a:rPr lang="en-US" sz="300" dirty="0" err="1"/>
              <a:t>www.flickr.com</a:t>
            </a:r>
            <a:r>
              <a:rPr lang="en-US" sz="300" dirty="0"/>
              <a:t>/photos/</a:t>
            </a:r>
            <a:r>
              <a:rPr lang="en-US" sz="300" dirty="0" err="1"/>
              <a:t>wikidave</a:t>
            </a:r>
            <a:r>
              <a:rPr lang="en-US" sz="300" dirty="0"/>
              <a:t>/4044498586/</a:t>
            </a:r>
          </a:p>
        </p:txBody>
      </p:sp>
    </p:spTree>
    <p:extLst>
      <p:ext uri="{BB962C8B-B14F-4D97-AF65-F5344CB8AC3E}">
        <p14:creationId xmlns:p14="http://schemas.microsoft.com/office/powerpoint/2010/main" val="163286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80"/>
            <a:ext cx="8342901"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
        <p:nvSpPr>
          <p:cNvPr id="3" name="Content Placeholder 2"/>
          <p:cNvSpPr>
            <a:spLocks noGrp="1"/>
          </p:cNvSpPr>
          <p:nvPr>
            <p:ph idx="1"/>
          </p:nvPr>
        </p:nvSpPr>
        <p:spPr>
          <a:xfrm>
            <a:off x="827584" y="1200152"/>
            <a:ext cx="7920880" cy="3423827"/>
          </a:xfrm>
        </p:spPr>
        <p:txBody>
          <a:bodyPr>
            <a:normAutofit fontScale="92500"/>
          </a:bodyPr>
          <a:lstStyle/>
          <a:p>
            <a:pPr marL="0" indent="0">
              <a:spcAft>
                <a:spcPts val="450"/>
              </a:spcAft>
              <a:buNone/>
            </a:pPr>
            <a:r>
              <a:rPr lang="en-US" dirty="0"/>
              <a:t>“End-to-End” design:</a:t>
            </a:r>
          </a:p>
          <a:p>
            <a:pPr lvl="1">
              <a:spcAft>
                <a:spcPts val="450"/>
              </a:spcAft>
            </a:pPr>
            <a:r>
              <a:rPr lang="en-US" dirty="0"/>
              <a:t>Connected computer to computer</a:t>
            </a:r>
          </a:p>
          <a:p>
            <a:pPr lvl="1">
              <a:spcAft>
                <a:spcPts val="450"/>
              </a:spcAft>
            </a:pPr>
            <a:r>
              <a:rPr lang="en-US" dirty="0"/>
              <a:t>The network switching function was stateless</a:t>
            </a:r>
          </a:p>
          <a:p>
            <a:pPr marL="685783" lvl="2" indent="0">
              <a:spcAft>
                <a:spcPts val="450"/>
              </a:spcAft>
              <a:buNone/>
            </a:pPr>
            <a:r>
              <a:rPr lang="en-US" dirty="0"/>
              <a:t>No virtual circuits, no dynamic state for packets to follow </a:t>
            </a:r>
          </a:p>
          <a:p>
            <a:pPr lvl="1">
              <a:spcAft>
                <a:spcPts val="450"/>
              </a:spcAft>
            </a:pPr>
            <a:r>
              <a:rPr lang="en-US" dirty="0"/>
              <a:t>Single network-wide addressing model</a:t>
            </a:r>
          </a:p>
          <a:p>
            <a:pPr lvl="1">
              <a:spcAft>
                <a:spcPts val="450"/>
              </a:spcAft>
            </a:pPr>
            <a:r>
              <a:rPr lang="en-US" dirty="0"/>
              <a:t>Single network-wide routing model</a:t>
            </a:r>
          </a:p>
          <a:p>
            <a:pPr lvl="1">
              <a:spcAft>
                <a:spcPts val="450"/>
              </a:spcAft>
            </a:pPr>
            <a:r>
              <a:rPr lang="en-US" dirty="0"/>
              <a:t>Simple datagram unreliable datagram delivery in each packet switching element</a:t>
            </a:r>
          </a:p>
          <a:p>
            <a:pPr lvl="1">
              <a:spcAft>
                <a:spcPts val="450"/>
              </a:spcAft>
            </a:pPr>
            <a:r>
              <a:rPr lang="en-US" dirty="0"/>
              <a:t>hop-by-hop destination-address-based packet forwarding paradigm</a:t>
            </a:r>
          </a:p>
        </p:txBody>
      </p:sp>
    </p:spTree>
    <p:extLst>
      <p:ext uri="{BB962C8B-B14F-4D97-AF65-F5344CB8AC3E}">
        <p14:creationId xmlns:p14="http://schemas.microsoft.com/office/powerpoint/2010/main" val="76057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674735" y="4940459"/>
            <a:ext cx="216024" cy="162018"/>
          </a:xfrm>
        </p:spPr>
        <p:txBody>
          <a:bodyPr/>
          <a:lstStyle/>
          <a:p>
            <a:fld id="{38B2A337-2C29-4402-A0A2-E290C184D5D3}" type="slidenum">
              <a:rPr lang="en-AU" kern="0" smtClean="0"/>
              <a:pPr/>
              <a:t>11</a:t>
            </a:fld>
            <a:endParaRPr lang="en-AU" kern="0" dirty="0"/>
          </a:p>
        </p:txBody>
      </p:sp>
      <p:grpSp>
        <p:nvGrpSpPr>
          <p:cNvPr id="7" name="Group 6"/>
          <p:cNvGrpSpPr/>
          <p:nvPr/>
        </p:nvGrpSpPr>
        <p:grpSpPr>
          <a:xfrm>
            <a:off x="2413865" y="987574"/>
            <a:ext cx="3765523" cy="2938596"/>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33745" y="1851670"/>
            <a:ext cx="791139" cy="990062"/>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6332135" y="3058100"/>
            <a:ext cx="469270" cy="805252"/>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370897" y="2778742"/>
            <a:ext cx="716503" cy="289578"/>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28096" y="2779440"/>
            <a:ext cx="300322" cy="95436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14951" y="2815059"/>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4184" y="295984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63896" y="3148146"/>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48765" y="259811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352688" y="2437580"/>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061936" y="177966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210707" y="19966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87551" y="178999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048406" y="214391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29452" y="24898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163564" y="1818988"/>
            <a:ext cx="4280626" cy="1090394"/>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08407" y="2433100"/>
            <a:ext cx="4163792" cy="813735"/>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1804667" y="2193722"/>
            <a:ext cx="252087" cy="252087"/>
          </a:xfrm>
          <a:prstGeom prst="rect">
            <a:avLst/>
          </a:prstGeom>
        </p:spPr>
      </p:pic>
      <p:pic>
        <p:nvPicPr>
          <p:cNvPr id="27" name="Picture 26"/>
          <p:cNvPicPr>
            <a:picLocks noChangeAspect="1"/>
          </p:cNvPicPr>
          <p:nvPr/>
        </p:nvPicPr>
        <p:blipFill>
          <a:blip r:embed="rId2"/>
          <a:stretch>
            <a:fillRect/>
          </a:stretch>
        </p:blipFill>
        <p:spPr>
          <a:xfrm flipH="1">
            <a:off x="6809692" y="3130576"/>
            <a:ext cx="288919" cy="252087"/>
          </a:xfrm>
          <a:prstGeom prst="rect">
            <a:avLst/>
          </a:prstGeom>
        </p:spPr>
      </p:pic>
      <p:sp>
        <p:nvSpPr>
          <p:cNvPr id="28" name="TextBox 27"/>
          <p:cNvSpPr txBox="1"/>
          <p:nvPr/>
        </p:nvSpPr>
        <p:spPr>
          <a:xfrm>
            <a:off x="1331640" y="3084263"/>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29" name="TextBox 28"/>
          <p:cNvSpPr txBox="1"/>
          <p:nvPr/>
        </p:nvSpPr>
        <p:spPr>
          <a:xfrm>
            <a:off x="6571648" y="3925606"/>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30" name="Freeform 29"/>
          <p:cNvSpPr/>
          <p:nvPr/>
        </p:nvSpPr>
        <p:spPr>
          <a:xfrm>
            <a:off x="1761908" y="2473800"/>
            <a:ext cx="190020" cy="586498"/>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867149" y="3453784"/>
            <a:ext cx="245427" cy="483216"/>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76127" y="1722688"/>
            <a:ext cx="1048685" cy="261610"/>
          </a:xfrm>
          <a:prstGeom prst="rect">
            <a:avLst/>
          </a:prstGeom>
          <a:noFill/>
        </p:spPr>
        <p:txBody>
          <a:bodyPr wrap="none" rtlCol="0">
            <a:spAutoFit/>
          </a:bodyPr>
          <a:lstStyle/>
          <a:p>
            <a:r>
              <a:rPr lang="en-US" sz="1100">
                <a:latin typeface="AhnbergHand" charset="0"/>
                <a:ea typeface="AhnbergHand" charset="0"/>
                <a:cs typeface="AhnbergHand" charset="0"/>
              </a:rPr>
              <a:t>IP Network</a:t>
            </a:r>
            <a:endParaRPr lang="en-US" sz="1100" dirty="0">
              <a:latin typeface="AhnbergHand" charset="0"/>
              <a:ea typeface="AhnbergHand" charset="0"/>
              <a:cs typeface="AhnbergHand" charset="0"/>
            </a:endParaRPr>
          </a:p>
        </p:txBody>
      </p:sp>
      <p:sp>
        <p:nvSpPr>
          <p:cNvPr id="33" name="TextBox 32"/>
          <p:cNvSpPr txBox="1"/>
          <p:nvPr/>
        </p:nvSpPr>
        <p:spPr>
          <a:xfrm>
            <a:off x="2090443" y="4233046"/>
            <a:ext cx="1007007" cy="261610"/>
          </a:xfrm>
          <a:prstGeom prst="rect">
            <a:avLst/>
          </a:prstGeom>
          <a:noFill/>
        </p:spPr>
        <p:txBody>
          <a:bodyPr wrap="none" rtlCol="0">
            <a:spAutoFit/>
          </a:bodyPr>
          <a:lstStyle/>
          <a:p>
            <a:r>
              <a:rPr lang="en-US" sz="1100" dirty="0">
                <a:latin typeface="AhnbergHand" charset="0"/>
                <a:ea typeface="AhnbergHand" charset="0"/>
                <a:cs typeface="AhnbergHand" charset="0"/>
              </a:rPr>
              <a:t>TCP hosts</a:t>
            </a:r>
          </a:p>
        </p:txBody>
      </p:sp>
      <p:sp>
        <p:nvSpPr>
          <p:cNvPr id="34" name="Title 1"/>
          <p:cNvSpPr>
            <a:spLocks noGrp="1"/>
          </p:cNvSpPr>
          <p:nvPr>
            <p:ph type="title"/>
          </p:nvPr>
        </p:nvSpPr>
        <p:spPr>
          <a:xfrm>
            <a:off x="1277634" y="-20538"/>
            <a:ext cx="7460803"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Tree>
    <p:extLst>
      <p:ext uri="{BB962C8B-B14F-4D97-AF65-F5344CB8AC3E}">
        <p14:creationId xmlns:p14="http://schemas.microsoft.com/office/powerpoint/2010/main" val="128054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902878" cy="857250"/>
          </a:xfrm>
        </p:spPr>
        <p:txBody>
          <a:bodyPr>
            <a:normAutofit/>
          </a:bodyPr>
          <a:lstStyle/>
          <a:p>
            <a:r>
              <a:rPr lang="en-US" sz="3000" dirty="0">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p:txBody>
          <a:bodyPr>
            <a:normAutofit/>
          </a:bodyPr>
          <a:lstStyle/>
          <a:p>
            <a:pPr marL="266693" lvl="1" indent="0">
              <a:buNone/>
            </a:pPr>
            <a:r>
              <a:rPr lang="en-US" sz="1800" dirty="0"/>
              <a:t>By stripping out network-centric virtual circuit states and removing time synchronicity the resultant packet carriage network was minimal in design and cost and maximized flexibility</a:t>
            </a:r>
          </a:p>
          <a:p>
            <a:pPr marL="266693" lvl="1" indent="0">
              <a:buNone/>
            </a:pPr>
            <a:endParaRPr lang="en-US" sz="1800" dirty="0"/>
          </a:p>
          <a:p>
            <a:pPr marL="266693" lvl="1" indent="0">
              <a:buNone/>
            </a:pPr>
            <a:r>
              <a:rPr lang="en-US" sz="1800" dirty="0"/>
              <a:t>More complex functions, such as flow control, jitter stability, loss mitigation and reliability, were pushed out to the attached devices on 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12</a:t>
            </a:fld>
            <a:endParaRPr lang="en-AU" kern="0" dirty="0"/>
          </a:p>
        </p:txBody>
      </p:sp>
    </p:spTree>
    <p:extLst>
      <p:ext uri="{BB962C8B-B14F-4D97-AF65-F5344CB8AC3E}">
        <p14:creationId xmlns:p14="http://schemas.microsoft.com/office/powerpoint/2010/main" val="94364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Role Specialization</a:t>
            </a:r>
          </a:p>
        </p:txBody>
      </p:sp>
      <p:sp>
        <p:nvSpPr>
          <p:cNvPr id="3" name="Content Placeholder 2"/>
          <p:cNvSpPr>
            <a:spLocks noGrp="1"/>
          </p:cNvSpPr>
          <p:nvPr>
            <p:ph idx="1"/>
          </p:nvPr>
        </p:nvSpPr>
        <p:spPr>
          <a:xfrm>
            <a:off x="755576" y="1200152"/>
            <a:ext cx="7992888" cy="3423827"/>
          </a:xfrm>
        </p:spPr>
        <p:txBody>
          <a:bodyPr>
            <a:normAutofit/>
          </a:bodyPr>
          <a:lstStyle/>
          <a:p>
            <a:pPr marL="0" indent="0">
              <a:spcAft>
                <a:spcPts val="450"/>
              </a:spcAft>
              <a:buNone/>
            </a:pPr>
            <a:r>
              <a:rPr lang="en-US" sz="1800" dirty="0"/>
              <a:t>In the regulated world of national telephone operators every telephone network was “equal”</a:t>
            </a:r>
          </a:p>
          <a:p>
            <a:pPr marL="0" indent="0">
              <a:spcAft>
                <a:spcPts val="450"/>
              </a:spcAft>
              <a:buNone/>
            </a:pPr>
            <a:r>
              <a:rPr lang="en-US" sz="1800" dirty="0"/>
              <a:t>Markets do not normally support such outcomes, and we see role specialization as a way of sustaining efficient distribution chains to support public services</a:t>
            </a:r>
          </a:p>
          <a:p>
            <a:pPr marL="0" indent="0">
              <a:spcAft>
                <a:spcPts val="450"/>
              </a:spcAft>
              <a:buNone/>
            </a:pPr>
            <a:r>
              <a:rPr lang="en-US" sz="1800" dirty="0"/>
              <a:t>We rapidly started differentiating between Internet networks differentiating on roles and services and differentiating on the flow of revenues between networks</a:t>
            </a:r>
          </a:p>
        </p:txBody>
      </p:sp>
    </p:spTree>
    <p:extLst>
      <p:ext uri="{BB962C8B-B14F-4D97-AF65-F5344CB8AC3E}">
        <p14:creationId xmlns:p14="http://schemas.microsoft.com/office/powerpoint/2010/main" val="118895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Network Role Segmentation</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14</a:t>
            </a:fld>
            <a:endParaRPr lang="en-AU" kern="0" dirty="0"/>
          </a:p>
        </p:txBody>
      </p:sp>
      <p:pic>
        <p:nvPicPr>
          <p:cNvPr id="5" name="Picture 4"/>
          <p:cNvPicPr>
            <a:picLocks noChangeAspect="1"/>
          </p:cNvPicPr>
          <p:nvPr/>
        </p:nvPicPr>
        <p:blipFill>
          <a:blip r:embed="rId2"/>
          <a:stretch>
            <a:fillRect/>
          </a:stretch>
        </p:blipFill>
        <p:spPr>
          <a:xfrm>
            <a:off x="1115617" y="1190125"/>
            <a:ext cx="6858761" cy="3364221"/>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49492"/>
            <a:ext cx="7020781" cy="857250"/>
          </a:xfrm>
        </p:spPr>
        <p:txBody>
          <a:bodyPr>
            <a:normAutofit/>
          </a:bodyPr>
          <a:lstStyle/>
          <a:p>
            <a:r>
              <a:rPr lang="en-US" sz="3300" dirty="0">
                <a:latin typeface="Powderfinger Type" charset="0"/>
                <a:ea typeface="Powderfinger Type" charset="0"/>
                <a:cs typeface="Powderfinger Type" charset="0"/>
              </a:rPr>
              <a:t>Enter Content</a:t>
            </a:r>
          </a:p>
        </p:txBody>
      </p:sp>
      <p:sp>
        <p:nvSpPr>
          <p:cNvPr id="3" name="Content Placeholder 2"/>
          <p:cNvSpPr>
            <a:spLocks noGrp="1"/>
          </p:cNvSpPr>
          <p:nvPr>
            <p:ph idx="1"/>
          </p:nvPr>
        </p:nvSpPr>
        <p:spPr>
          <a:xfrm>
            <a:off x="683568" y="1412732"/>
            <a:ext cx="7704856" cy="3263504"/>
          </a:xfrm>
        </p:spPr>
        <p:txBody>
          <a:bodyPr>
            <a:normAutofit/>
          </a:bodyPr>
          <a:lstStyle/>
          <a:p>
            <a:pPr marL="0" indent="0">
              <a:buNone/>
            </a:pPr>
            <a:r>
              <a:rPr lang="en-US" sz="2100" dirty="0"/>
              <a:t>Breaking the edge into </a:t>
            </a:r>
            <a:r>
              <a:rPr lang="en-US" sz="2100" b="1" dirty="0"/>
              <a:t>clients </a:t>
            </a:r>
            <a:r>
              <a:rPr lang="en-US" sz="2100" dirty="0"/>
              <a:t>and </a:t>
            </a:r>
            <a:r>
              <a:rPr lang="en-US" sz="2100" b="1" dirty="0"/>
              <a:t>servers</a:t>
            </a:r>
          </a:p>
          <a:p>
            <a:pPr lvl="1"/>
            <a:r>
              <a:rPr lang="en-US" sz="1800" dirty="0"/>
              <a:t>Access networks service the needs “clients”</a:t>
            </a:r>
          </a:p>
          <a:p>
            <a:pPr lvl="1"/>
            <a:r>
              <a:rPr lang="en-US" sz="1800" dirty="0"/>
              <a:t>Clients are not directly reachable by other clients</a:t>
            </a:r>
          </a:p>
          <a:p>
            <a:pPr lvl="1"/>
            <a:r>
              <a:rPr lang="en-US" sz="1800" dirty="0"/>
              <a:t>Clients connect to services</a:t>
            </a:r>
          </a:p>
          <a:p>
            <a:pPr lvl="1"/>
            <a:endParaRPr lang="en-US" sz="1800" dirty="0"/>
          </a:p>
          <a:p>
            <a:pPr marL="0" indent="0">
              <a:buNone/>
            </a:pPr>
            <a:r>
              <a:rPr lang="en-US" sz="2100" dirty="0"/>
              <a:t>The role of the network here is to carry clients to the service access point</a:t>
            </a:r>
          </a:p>
          <a:p>
            <a:pPr lvl="1"/>
            <a:r>
              <a:rPr lang="en-US" sz="1800" dirty="0"/>
              <a:t>The assumption here is that there are many more clients than service points</a:t>
            </a:r>
          </a:p>
        </p:txBody>
      </p:sp>
    </p:spTree>
    <p:extLst>
      <p:ext uri="{BB962C8B-B14F-4D97-AF65-F5344CB8AC3E}">
        <p14:creationId xmlns:p14="http://schemas.microsoft.com/office/powerpoint/2010/main" val="433870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Therefore carriage providers should pay for content</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Therefore carriage should pay for content</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should pay for carriage, just like any other client</a:t>
            </a:r>
          </a:p>
        </p:txBody>
      </p:sp>
      <p:sp>
        <p:nvSpPr>
          <p:cNvPr id="4" name="TextBox 3"/>
          <p:cNvSpPr txBox="1"/>
          <p:nvPr/>
        </p:nvSpPr>
        <p:spPr>
          <a:xfrm rot="20944903">
            <a:off x="1230524" y="2404233"/>
            <a:ext cx="5887622" cy="1015663"/>
          </a:xfrm>
          <a:prstGeom prst="rect">
            <a:avLst/>
          </a:prstGeom>
          <a:solidFill>
            <a:schemeClr val="bg1"/>
          </a:solidFill>
        </p:spPr>
        <p:txBody>
          <a:bodyPr wrap="square" rtlCol="0">
            <a:spAutoFit/>
          </a:bodyPr>
          <a:lstStyle/>
          <a:p>
            <a:pPr algn="ctr"/>
            <a:r>
              <a:rPr lang="en-US" sz="2000" dirty="0">
                <a:solidFill>
                  <a:schemeClr val="accent6">
                    <a:lumMod val="50000"/>
                  </a:schemeClr>
                </a:solidFill>
                <a:latin typeface="AhnbergHand" charset="0"/>
                <a:ea typeface="AhnbergHand" charset="0"/>
                <a:cs typeface="AhnbergHand" charset="0"/>
              </a:rPr>
              <a:t>The content folk resolved this fight  by going “over the top” and created relationships directly with end users</a:t>
            </a:r>
          </a:p>
        </p:txBody>
      </p:sp>
    </p:spTree>
    <p:extLst>
      <p:ext uri="{BB962C8B-B14F-4D97-AF65-F5344CB8AC3E}">
        <p14:creationId xmlns:p14="http://schemas.microsoft.com/office/powerpoint/2010/main" val="89356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Freeform 49"/>
          <p:cNvSpPr/>
          <p:nvPr/>
        </p:nvSpPr>
        <p:spPr>
          <a:xfrm>
            <a:off x="3386746" y="2470438"/>
            <a:ext cx="312418" cy="399014"/>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426402" y="2265364"/>
            <a:ext cx="400866" cy="55329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722544" y="2314575"/>
            <a:ext cx="73345" cy="132484"/>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a:off x="3527714" y="1539217"/>
            <a:ext cx="148589" cy="694727"/>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p:cNvSpPr/>
          <p:nvPr/>
        </p:nvSpPr>
        <p:spPr>
          <a:xfrm>
            <a:off x="3888453" y="1572719"/>
            <a:ext cx="998312" cy="680834"/>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a:off x="2506807" y="1846984"/>
            <a:ext cx="826085" cy="532817"/>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3916219" y="2243571"/>
            <a:ext cx="1917575" cy="367504"/>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a:off x="3843822" y="2792547"/>
            <a:ext cx="1651523" cy="636453"/>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a:off x="3725598" y="2945149"/>
            <a:ext cx="246327" cy="741026"/>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a:off x="2382117" y="2811855"/>
            <a:ext cx="932554" cy="43010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60"/>
          <p:cNvSpPr/>
          <p:nvPr/>
        </p:nvSpPr>
        <p:spPr>
          <a:xfrm>
            <a:off x="1883352" y="2470378"/>
            <a:ext cx="1286820" cy="20787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3169936" y="2869864"/>
            <a:ext cx="1615997" cy="219291"/>
          </a:xfrm>
          <a:prstGeom prst="rect">
            <a:avLst/>
          </a:prstGeom>
          <a:noFill/>
        </p:spPr>
        <p:txBody>
          <a:bodyPr wrap="square" rtlCol="0">
            <a:spAutoFit/>
          </a:bodyPr>
          <a:lstStyle/>
          <a:p>
            <a:r>
              <a:rPr lang="en-US" sz="825">
                <a:solidFill>
                  <a:srgbClr val="FF0000"/>
                </a:solidFill>
                <a:latin typeface="AhnbergHand" charset="0"/>
                <a:ea typeface="AhnbergHand" charset="0"/>
                <a:cs typeface="AhnbergHand" charset="0"/>
              </a:rPr>
              <a:t>Content Server</a:t>
            </a:r>
          </a:p>
        </p:txBody>
      </p:sp>
      <p:sp>
        <p:nvSpPr>
          <p:cNvPr id="63" name="Title 1"/>
          <p:cNvSpPr>
            <a:spLocks noGrp="1"/>
          </p:cNvSpPr>
          <p:nvPr>
            <p:ph type="title"/>
          </p:nvPr>
        </p:nvSpPr>
        <p:spPr>
          <a:xfrm>
            <a:off x="395536" y="224729"/>
            <a:ext cx="7354769" cy="857250"/>
          </a:xfrm>
        </p:spPr>
        <p:txBody>
          <a:bodyPr/>
          <a:lstStyle/>
          <a:p>
            <a:r>
              <a:rPr lang="en-US">
                <a:latin typeface="Powderfinger Type" charset="0"/>
                <a:ea typeface="Powderfinger Type" charset="0"/>
                <a:cs typeface="Powderfinger Type" charset="0"/>
              </a:rPr>
              <a:t>Content Server</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208899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Tyranny of Distance</a:t>
            </a:r>
          </a:p>
        </p:txBody>
      </p:sp>
      <p:sp>
        <p:nvSpPr>
          <p:cNvPr id="3" name="Content Placeholder 2"/>
          <p:cNvSpPr>
            <a:spLocks noGrp="1"/>
          </p:cNvSpPr>
          <p:nvPr>
            <p:ph idx="1"/>
          </p:nvPr>
        </p:nvSpPr>
        <p:spPr>
          <a:xfrm>
            <a:off x="1277634" y="1131591"/>
            <a:ext cx="6723366" cy="3423827"/>
          </a:xfrm>
        </p:spPr>
        <p:txBody>
          <a:bodyPr/>
          <a:lstStyle/>
          <a:p>
            <a:pPr marL="266693" lvl="1" indent="0">
              <a:buNone/>
            </a:pPr>
            <a:r>
              <a:rPr lang="en-US" dirty="0"/>
              <a:t>But not all clients enjoy the same experience from a single service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0" y="1995686"/>
            <a:ext cx="4039200" cy="2263227"/>
          </a:xfrm>
          <a:prstGeom prst="rect">
            <a:avLst/>
          </a:prstGeom>
        </p:spPr>
      </p:pic>
      <p:sp>
        <p:nvSpPr>
          <p:cNvPr id="5" name="TextBox 4"/>
          <p:cNvSpPr txBox="1"/>
          <p:nvPr/>
        </p:nvSpPr>
        <p:spPr>
          <a:xfrm>
            <a:off x="6110410" y="2504679"/>
            <a:ext cx="1712880" cy="415498"/>
          </a:xfrm>
          <a:prstGeom prst="rect">
            <a:avLst/>
          </a:prstGeom>
          <a:noFill/>
        </p:spPr>
        <p:txBody>
          <a:bodyPr wrap="square" rtlCol="0">
            <a:spAutoFit/>
          </a:bodyPr>
          <a:lstStyle/>
          <a:p>
            <a:r>
              <a:rPr lang="en-US" sz="105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latin typeface="Powderfinger Type" charset="0"/>
                <a:ea typeface="Powderfinger Type" charset="0"/>
                <a:cs typeface="Powderfinger Type" charset="0"/>
              </a:rPr>
              <a:t>This presentation is not about any specific network details</a:t>
            </a:r>
          </a:p>
        </p:txBody>
      </p:sp>
      <p:sp>
        <p:nvSpPr>
          <p:cNvPr id="3" name="Content Placeholder 2"/>
          <p:cNvSpPr>
            <a:spLocks noGrp="1"/>
          </p:cNvSpPr>
          <p:nvPr>
            <p:ph idx="1"/>
          </p:nvPr>
        </p:nvSpPr>
        <p:spPr>
          <a:xfrm>
            <a:off x="2465766" y="1491630"/>
            <a:ext cx="5238582" cy="3132349"/>
          </a:xfrm>
        </p:spPr>
        <p:txBody>
          <a:bodyPr/>
          <a:lstStyle/>
          <a:p>
            <a:pPr marL="0" indent="0">
              <a:buNone/>
            </a:pPr>
            <a:r>
              <a:rPr lang="en-US" dirty="0"/>
              <a:t>Or specific plans </a:t>
            </a:r>
          </a:p>
          <a:p>
            <a:pPr marL="0" indent="0">
              <a:buNone/>
            </a:pPr>
            <a:r>
              <a:rPr lang="en-US" dirty="0"/>
              <a:t>Or particular services</a:t>
            </a:r>
          </a:p>
          <a:p>
            <a:pPr marL="0" indent="0">
              <a:buNone/>
            </a:pPr>
            <a:r>
              <a:rPr lang="en-US" dirty="0"/>
              <a:t>Or any particular technology</a:t>
            </a:r>
          </a:p>
          <a:p>
            <a:pPr marL="0" indent="0">
              <a:buNone/>
            </a:pPr>
            <a:r>
              <a:rPr lang="en-US" dirty="0"/>
              <a:t>Or anything like that</a:t>
            </a:r>
          </a:p>
        </p:txBody>
      </p:sp>
    </p:spTree>
    <p:extLst>
      <p:ext uri="{BB962C8B-B14F-4D97-AF65-F5344CB8AC3E}">
        <p14:creationId xmlns:p14="http://schemas.microsoft.com/office/powerpoint/2010/main" val="81992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20</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 name="Group 1"/>
          <p:cNvGrpSpPr/>
          <p:nvPr/>
        </p:nvGrpSpPr>
        <p:grpSpPr>
          <a:xfrm>
            <a:off x="2604776" y="2418178"/>
            <a:ext cx="216024" cy="286362"/>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2824077" y="3033433"/>
            <a:ext cx="1615997" cy="346249"/>
          </a:xfrm>
          <a:prstGeom prst="rect">
            <a:avLst/>
          </a:prstGeom>
          <a:noFill/>
        </p:spPr>
        <p:txBody>
          <a:bodyPr wrap="square" rtlCol="0">
            <a:spAutoFit/>
          </a:bodyPr>
          <a:lstStyle/>
          <a:p>
            <a:pPr algn="ctr"/>
            <a:r>
              <a:rPr lang="en-US" sz="825">
                <a:solidFill>
                  <a:srgbClr val="FF0000"/>
                </a:solidFill>
                <a:latin typeface="AhnbergHand" charset="0"/>
                <a:ea typeface="AhnbergHand" charset="0"/>
                <a:cs typeface="AhnbergHand" charset="0"/>
              </a:rPr>
              <a:t>Content Distribution Network</a:t>
            </a:r>
            <a:endParaRPr lang="en-US" sz="825" dirty="0">
              <a:solidFill>
                <a:srgbClr val="FF0000"/>
              </a:solidFill>
              <a:latin typeface="AhnbergHand" charset="0"/>
              <a:ea typeface="AhnbergHand" charset="0"/>
              <a:cs typeface="AhnbergHand" charset="0"/>
            </a:endParaRPr>
          </a:p>
        </p:txBody>
      </p:sp>
      <p:grpSp>
        <p:nvGrpSpPr>
          <p:cNvPr id="63" name="Group 62"/>
          <p:cNvGrpSpPr/>
          <p:nvPr/>
        </p:nvGrpSpPr>
        <p:grpSpPr>
          <a:xfrm>
            <a:off x="3501046" y="2379664"/>
            <a:ext cx="440522" cy="604088"/>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7" name="Group 66"/>
          <p:cNvGrpSpPr/>
          <p:nvPr/>
        </p:nvGrpSpPr>
        <p:grpSpPr>
          <a:xfrm>
            <a:off x="4972219" y="2138786"/>
            <a:ext cx="216024" cy="286362"/>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p:cNvGrpSpPr/>
          <p:nvPr/>
        </p:nvGrpSpPr>
        <p:grpSpPr>
          <a:xfrm>
            <a:off x="3565337" y="1795997"/>
            <a:ext cx="216024" cy="286362"/>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9" name="Group 78"/>
          <p:cNvGrpSpPr/>
          <p:nvPr/>
        </p:nvGrpSpPr>
        <p:grpSpPr>
          <a:xfrm>
            <a:off x="4493710" y="2983249"/>
            <a:ext cx="216024" cy="286362"/>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Freeform 2"/>
          <p:cNvSpPr/>
          <p:nvPr/>
        </p:nvSpPr>
        <p:spPr>
          <a:xfrm>
            <a:off x="3652366" y="2079895"/>
            <a:ext cx="109143" cy="28923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3956338" y="2322176"/>
            <a:ext cx="881003" cy="183677"/>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810696" y="2485855"/>
            <a:ext cx="662466" cy="148241"/>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948545" y="2758787"/>
            <a:ext cx="653574" cy="23135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4868142" y="1519671"/>
            <a:ext cx="173635" cy="484178"/>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5289296" y="2197487"/>
            <a:ext cx="521820" cy="140468"/>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Freeform 82"/>
          <p:cNvSpPr/>
          <p:nvPr/>
        </p:nvSpPr>
        <p:spPr>
          <a:xfrm>
            <a:off x="4760361" y="3130821"/>
            <a:ext cx="668890" cy="173488"/>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Freeform 83"/>
          <p:cNvSpPr/>
          <p:nvPr/>
        </p:nvSpPr>
        <p:spPr>
          <a:xfrm>
            <a:off x="4174548" y="3319859"/>
            <a:ext cx="417927" cy="44906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Freeform 84"/>
          <p:cNvSpPr/>
          <p:nvPr/>
        </p:nvSpPr>
        <p:spPr>
          <a:xfrm>
            <a:off x="3512127" y="1527464"/>
            <a:ext cx="202817" cy="259022"/>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Freeform 85"/>
          <p:cNvSpPr/>
          <p:nvPr/>
        </p:nvSpPr>
        <p:spPr>
          <a:xfrm>
            <a:off x="2458056" y="2070536"/>
            <a:ext cx="228521" cy="416527"/>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Freeform 86"/>
          <p:cNvSpPr/>
          <p:nvPr/>
        </p:nvSpPr>
        <p:spPr>
          <a:xfrm>
            <a:off x="1867766" y="2501594"/>
            <a:ext cx="654627" cy="152706"/>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Freeform 87"/>
          <p:cNvSpPr/>
          <p:nvPr/>
        </p:nvSpPr>
        <p:spPr>
          <a:xfrm>
            <a:off x="2380891" y="2727598"/>
            <a:ext cx="445436" cy="56891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Title 1"/>
          <p:cNvSpPr>
            <a:spLocks noGrp="1"/>
          </p:cNvSpPr>
          <p:nvPr>
            <p:ph type="title"/>
          </p:nvPr>
        </p:nvSpPr>
        <p:spPr>
          <a:xfrm>
            <a:off x="323528" y="224729"/>
            <a:ext cx="7426777" cy="857250"/>
          </a:xfrm>
        </p:spPr>
        <p:txBody>
          <a:bodyPr>
            <a:normAutofit/>
          </a:bodyPr>
          <a:lstStyle/>
          <a:p>
            <a:r>
              <a:rPr lang="en-US" dirty="0">
                <a:latin typeface="Powderfinger Type" charset="0"/>
                <a:ea typeface="Powderfinger Type" charset="0"/>
                <a:cs typeface="Powderfinger Type" charset="0"/>
              </a:rPr>
              <a:t>Content Distribution</a:t>
            </a:r>
          </a:p>
        </p:txBody>
      </p:sp>
    </p:spTree>
    <p:extLst>
      <p:ext uri="{BB962C8B-B14F-4D97-AF65-F5344CB8AC3E}">
        <p14:creationId xmlns:p14="http://schemas.microsoft.com/office/powerpoint/2010/main" val="176233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Let them eat data!</a:t>
            </a:r>
          </a:p>
        </p:txBody>
      </p:sp>
      <p:sp>
        <p:nvSpPr>
          <p:cNvPr id="3" name="Content Placeholder 2"/>
          <p:cNvSpPr>
            <a:spLocks noGrp="1"/>
          </p:cNvSpPr>
          <p:nvPr>
            <p:ph idx="1"/>
          </p:nvPr>
        </p:nvSpPr>
        <p:spPr/>
        <p:txBody>
          <a:bodyPr>
            <a:normAutofit/>
          </a:bodyPr>
          <a:lstStyle/>
          <a:p>
            <a:pPr marL="0" indent="0">
              <a:spcAft>
                <a:spcPts val="600"/>
              </a:spcAft>
              <a:buNone/>
            </a:pPr>
            <a:r>
              <a:rPr lang="en-US" dirty="0"/>
              <a:t>The rise of the Content Distribution Network</a:t>
            </a:r>
          </a:p>
          <a:p>
            <a:pPr lvl="1">
              <a:spcAft>
                <a:spcPts val="600"/>
              </a:spcAft>
            </a:pPr>
            <a:r>
              <a:rPr lang="en-US" dirty="0"/>
              <a:t>Replicate content caches close to large user populations</a:t>
            </a:r>
          </a:p>
          <a:p>
            <a:pPr lvl="1">
              <a:spcAft>
                <a:spcPts val="600"/>
              </a:spcAft>
            </a:pPr>
            <a:r>
              <a:rPr lang="en-US" dirty="0"/>
              <a:t>The  challenge of delivering many replicant service requests  over high delay network paths is replaced by the task of updating a set of local caches by the content distribution system and then serving user service requests over the access network</a:t>
            </a:r>
          </a:p>
          <a:p>
            <a:pPr lvl="1">
              <a:spcAft>
                <a:spcPts val="600"/>
              </a:spcAft>
            </a:pPr>
            <a:r>
              <a:rPr lang="en-US" dirty="0"/>
              <a:t>Reduced service latency, increased service resilience, happy customers!</a:t>
            </a:r>
          </a:p>
          <a:p>
            <a:pPr lvl="1">
              <a:spcAft>
                <a:spcPts val="6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2297705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23</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spTree>
    <p:extLst>
      <p:ext uri="{BB962C8B-B14F-4D97-AF65-F5344CB8AC3E}">
        <p14:creationId xmlns:p14="http://schemas.microsoft.com/office/powerpoint/2010/main" val="359724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24</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pic>
        <p:nvPicPr>
          <p:cNvPr id="5" name="Picture 4">
            <a:extLst>
              <a:ext uri="{FF2B5EF4-FFF2-40B4-BE49-F238E27FC236}">
                <a16:creationId xmlns:a16="http://schemas.microsoft.com/office/drawing/2014/main" id="{DAFF38D4-6335-CA4E-8E2D-48FDA8AA5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1200150"/>
            <a:ext cx="5887506" cy="3507854"/>
          </a:xfrm>
          <a:prstGeom prst="rect">
            <a:avLst/>
          </a:prstGeom>
        </p:spPr>
      </p:pic>
      <p:pic>
        <p:nvPicPr>
          <p:cNvPr id="9" name="Picture 8">
            <a:extLst>
              <a:ext uri="{FF2B5EF4-FFF2-40B4-BE49-F238E27FC236}">
                <a16:creationId xmlns:a16="http://schemas.microsoft.com/office/drawing/2014/main" id="{C8CA205B-A444-A044-B4FE-874644066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598" y="4205535"/>
            <a:ext cx="1356122" cy="418853"/>
          </a:xfrm>
          <a:prstGeom prst="rect">
            <a:avLst/>
          </a:prstGeom>
        </p:spPr>
      </p:pic>
    </p:spTree>
    <p:extLst>
      <p:ext uri="{BB962C8B-B14F-4D97-AF65-F5344CB8AC3E}">
        <p14:creationId xmlns:p14="http://schemas.microsoft.com/office/powerpoint/2010/main" val="343507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Role Reversal</a:t>
            </a:r>
          </a:p>
        </p:txBody>
      </p:sp>
      <p:sp>
        <p:nvSpPr>
          <p:cNvPr id="3" name="Content Placeholder 2"/>
          <p:cNvSpPr>
            <a:spLocks noGrp="1"/>
          </p:cNvSpPr>
          <p:nvPr>
            <p:ph idx="1"/>
          </p:nvPr>
        </p:nvSpPr>
        <p:spPr/>
        <p:txBody>
          <a:bodyPr/>
          <a:lstStyle/>
          <a:p>
            <a:pPr marL="0" indent="0">
              <a:buNone/>
            </a:pPr>
            <a:r>
              <a:rPr lang="en-US" dirty="0"/>
              <a:t>Service portals are increasingly located adjacent to users</a:t>
            </a:r>
          </a:p>
          <a:p>
            <a:pPr marL="0" indent="0">
              <a:buNone/>
            </a:pPr>
            <a:r>
              <a:rPr lang="en-US" dirty="0"/>
              <a:t>And that means changes to the network:</a:t>
            </a:r>
          </a:p>
          <a:p>
            <a:pPr lvl="1"/>
            <a:r>
              <a:rPr lang="en-US" dirty="0"/>
              <a:t>Public Networks no longer carry users’ traffic to/from service portals via ISP carriage services</a:t>
            </a:r>
          </a:p>
          <a:p>
            <a:pPr lvl="1"/>
            <a:r>
              <a:rPr lang="en-US" dirty="0"/>
              <a:t>Instead, Private Networks carry content to service portals via CDN services </a:t>
            </a:r>
          </a:p>
          <a:p>
            <a:pPr lvl="1"/>
            <a:endParaRPr lang="en-US" dirty="0"/>
          </a:p>
          <a:p>
            <a:pPr marL="0" indent="0">
              <a:buNone/>
            </a:pPr>
            <a:r>
              <a:rPr lang="en-US" dirty="0"/>
              <a:t>This shift has some profound implications for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25</a:t>
            </a:fld>
            <a:endParaRPr lang="en-AU" kern="0" dirty="0"/>
          </a:p>
        </p:txBody>
      </p:sp>
    </p:spTree>
    <p:extLst>
      <p:ext uri="{BB962C8B-B14F-4D97-AF65-F5344CB8AC3E}">
        <p14:creationId xmlns:p14="http://schemas.microsoft.com/office/powerpoint/2010/main" val="2024324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Who’s building now?</a:t>
            </a:r>
          </a:p>
        </p:txBody>
      </p:sp>
      <p:sp>
        <p:nvSpPr>
          <p:cNvPr id="3" name="Content Placeholder 2"/>
          <p:cNvSpPr>
            <a:spLocks noGrp="1"/>
          </p:cNvSpPr>
          <p:nvPr>
            <p:ph idx="1"/>
          </p:nvPr>
        </p:nvSpPr>
        <p:spPr/>
        <p:txBody>
          <a:bodyPr/>
          <a:lstStyle/>
          <a:p>
            <a:pPr marL="0" indent="0">
              <a:buNone/>
            </a:pPr>
            <a:r>
              <a:rPr lang="en-US" dirty="0"/>
              <a:t>Almost all new submarine international cable projects are heavily underwritten by content providers, not carriers</a:t>
            </a:r>
          </a:p>
          <a:p>
            <a:endParaRPr lang="en-US" dirty="0"/>
          </a:p>
        </p:txBody>
      </p:sp>
      <p:sp>
        <p:nvSpPr>
          <p:cNvPr id="4" name="TextBox 3"/>
          <p:cNvSpPr txBox="1"/>
          <p:nvPr/>
        </p:nvSpPr>
        <p:spPr>
          <a:xfrm>
            <a:off x="1277633" y="2733768"/>
            <a:ext cx="3366375" cy="1615827"/>
          </a:xfrm>
          <a:prstGeom prst="rect">
            <a:avLst/>
          </a:prstGeom>
          <a:noFill/>
        </p:spPr>
        <p:txBody>
          <a:bodyPr wrap="square" rtlCol="0">
            <a:spAutoFit/>
          </a:bodyPr>
          <a:lstStyle/>
          <a:p>
            <a:r>
              <a:rPr lang="en-US" sz="9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900" dirty="0" err="1">
                <a:latin typeface="Courier" charset="0"/>
                <a:ea typeface="Courier" charset="0"/>
                <a:cs typeface="Courier" charset="0"/>
              </a:rPr>
              <a:t>fibre</a:t>
            </a:r>
            <a:r>
              <a:rPr lang="en-US" sz="900" dirty="0">
                <a:latin typeface="Courier" charset="0"/>
                <a:ea typeface="Courier" charset="0"/>
                <a:cs typeface="Courier" charset="0"/>
              </a:rPr>
              <a:t> pairs also gives them the flexibility to upgrade when they see fit, rather than being beholden to a third-party submarine cable operator.” </a:t>
            </a:r>
          </a:p>
          <a:p>
            <a:endParaRPr lang="en-US" sz="900" dirty="0">
              <a:latin typeface="Courier" charset="0"/>
              <a:ea typeface="Courier" charset="0"/>
              <a:cs typeface="Courier" charset="0"/>
            </a:endParaRPr>
          </a:p>
          <a:p>
            <a:r>
              <a:rPr lang="en-US" sz="900" dirty="0">
                <a:latin typeface="Courier" charset="0"/>
                <a:ea typeface="Courier" charset="0"/>
                <a:cs typeface="Courier" charset="0"/>
              </a:rPr>
              <a:t>Tim </a:t>
            </a:r>
            <a:r>
              <a:rPr lang="en-US" sz="900" dirty="0" err="1">
                <a:latin typeface="Courier" charset="0"/>
                <a:ea typeface="Courier" charset="0"/>
                <a:cs typeface="Courier" charset="0"/>
              </a:rPr>
              <a:t>Stronge</a:t>
            </a:r>
            <a:r>
              <a:rPr lang="en-US" sz="900" dirty="0">
                <a:latin typeface="Courier" charset="0"/>
                <a:ea typeface="Courier" charset="0"/>
                <a:cs typeface="Courier" charset="0"/>
              </a:rPr>
              <a:t> of </a:t>
            </a:r>
            <a:r>
              <a:rPr lang="en-US" sz="900" dirty="0" err="1">
                <a:latin typeface="Courier" charset="0"/>
                <a:ea typeface="Courier" charset="0"/>
                <a:cs typeface="Courier" charset="0"/>
              </a:rPr>
              <a:t>Telegeography</a:t>
            </a:r>
            <a:r>
              <a:rPr lang="en-US" sz="900" dirty="0">
                <a:latin typeface="Courier" charset="0"/>
                <a:ea typeface="Courier" charset="0"/>
                <a:cs typeface="Courier" charset="0"/>
              </a:rPr>
              <a:t>, January 2017</a:t>
            </a:r>
          </a:p>
        </p:txBody>
      </p:sp>
      <p:pic>
        <p:nvPicPr>
          <p:cNvPr id="5" name="Picture 4"/>
          <p:cNvPicPr>
            <a:picLocks noChangeAspect="1"/>
          </p:cNvPicPr>
          <p:nvPr/>
        </p:nvPicPr>
        <p:blipFill>
          <a:blip r:embed="rId2"/>
          <a:stretch>
            <a:fillRect/>
          </a:stretch>
        </p:blipFill>
        <p:spPr>
          <a:xfrm>
            <a:off x="4703713" y="2602622"/>
            <a:ext cx="3162654" cy="1361999"/>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27</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08846"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Jan 2017</a:t>
            </a:r>
          </a:p>
        </p:txBody>
      </p:sp>
    </p:spTree>
    <p:extLst>
      <p:ext uri="{BB962C8B-B14F-4D97-AF65-F5344CB8AC3E}">
        <p14:creationId xmlns:p14="http://schemas.microsoft.com/office/powerpoint/2010/main" val="1305946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28</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77775"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Sept 2017</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04" y="775207"/>
            <a:ext cx="5850381" cy="3414495"/>
          </a:xfrm>
          <a:prstGeom prst="rect">
            <a:avLst/>
          </a:prstGeom>
        </p:spPr>
      </p:pic>
    </p:spTree>
    <p:extLst>
      <p:ext uri="{BB962C8B-B14F-4D97-AF65-F5344CB8AC3E}">
        <p14:creationId xmlns:p14="http://schemas.microsoft.com/office/powerpoint/2010/main" val="1656990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5486"/>
            <a:ext cx="712879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3" name="Content Placeholder 2"/>
          <p:cNvSpPr>
            <a:spLocks noGrp="1"/>
          </p:cNvSpPr>
          <p:nvPr>
            <p:ph idx="1"/>
          </p:nvPr>
        </p:nvSpPr>
        <p:spPr>
          <a:xfrm>
            <a:off x="755576" y="1200152"/>
            <a:ext cx="7992888" cy="3423827"/>
          </a:xfrm>
        </p:spPr>
        <p:txBody>
          <a:bodyPr>
            <a:normAutofit fontScale="85000" lnSpcReduction="20000"/>
          </a:bodyPr>
          <a:lstStyle/>
          <a:p>
            <a:pPr marL="0" indent="0">
              <a:buNone/>
            </a:pPr>
            <a:r>
              <a:rPr lang="en-US" dirty="0"/>
              <a:t>We’ve split the network into </a:t>
            </a:r>
            <a:r>
              <a:rPr lang="en-US" b="1" dirty="0"/>
              <a:t>clients</a:t>
            </a:r>
            <a:r>
              <a:rPr lang="en-US" dirty="0"/>
              <a:t> and </a:t>
            </a:r>
            <a:r>
              <a:rPr lang="en-US" b="1" dirty="0"/>
              <a:t>servers</a:t>
            </a:r>
          </a:p>
          <a:p>
            <a:pPr lvl="1"/>
            <a:r>
              <a:rPr lang="en-US" dirty="0"/>
              <a:t>Web servers</a:t>
            </a:r>
          </a:p>
          <a:p>
            <a:pPr lvl="1"/>
            <a:r>
              <a:rPr lang="en-US" dirty="0"/>
              <a:t>Streaming servers</a:t>
            </a:r>
          </a:p>
          <a:p>
            <a:pPr lvl="1"/>
            <a:r>
              <a:rPr lang="en-US" dirty="0"/>
              <a:t>Mail servers</a:t>
            </a:r>
          </a:p>
          <a:p>
            <a:pPr lvl="1"/>
            <a:r>
              <a:rPr lang="en-US" dirty="0"/>
              <a:t>DNS servers</a:t>
            </a:r>
          </a:p>
          <a:p>
            <a:endParaRPr lang="en-US" dirty="0"/>
          </a:p>
          <a:p>
            <a:pPr marL="0" indent="0">
              <a:buNone/>
            </a:pPr>
            <a:r>
              <a:rPr lang="en-US" dirty="0"/>
              <a:t>Servers and services now sit in CDN bunkers with global replication and DDOS hardening</a:t>
            </a:r>
          </a:p>
          <a:p>
            <a:pPr marL="0" indent="0">
              <a:buNone/>
            </a:pPr>
            <a:endParaRPr lang="en-US" dirty="0"/>
          </a:p>
          <a:p>
            <a:pPr marL="0" indent="0">
              <a:buNone/>
            </a:pPr>
            <a:r>
              <a:rPr lang="en-US" dirty="0"/>
              <a:t>Users don</a:t>
            </a:r>
            <a:r>
              <a:rPr lang="mr-IN" dirty="0"/>
              <a:t>’</a:t>
            </a:r>
            <a:r>
              <a:rPr lang="en-US" dirty="0"/>
              <a:t>t reach out to content any more - the 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It’s about architecture</a:t>
            </a:r>
          </a:p>
        </p:txBody>
      </p:sp>
      <p:sp>
        <p:nvSpPr>
          <p:cNvPr id="3" name="Content Placeholder 2"/>
          <p:cNvSpPr>
            <a:spLocks noGrp="1"/>
          </p:cNvSpPr>
          <p:nvPr>
            <p:ph idx="1"/>
          </p:nvPr>
        </p:nvSpPr>
        <p:spPr>
          <a:xfrm>
            <a:off x="2069902" y="1369219"/>
            <a:ext cx="5459611" cy="3263504"/>
          </a:xfrm>
        </p:spPr>
        <p:txBody>
          <a:bodyPr/>
          <a:lstStyle/>
          <a:p>
            <a:pPr marL="0" indent="0">
              <a:buNone/>
            </a:pPr>
            <a:r>
              <a:rPr lang="en-US" dirty="0"/>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84887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30</a:t>
            </a:fld>
            <a:endParaRPr lang="en-AU" kern="0" dirty="0"/>
          </a:p>
        </p:txBody>
      </p:sp>
      <p:pic>
        <p:nvPicPr>
          <p:cNvPr id="5" name="Picture 4"/>
          <p:cNvPicPr>
            <a:picLocks noChangeAspect="1"/>
          </p:cNvPicPr>
          <p:nvPr/>
        </p:nvPicPr>
        <p:blipFill>
          <a:blip r:embed="rId2"/>
          <a:stretch>
            <a:fillRect/>
          </a:stretch>
        </p:blipFill>
        <p:spPr>
          <a:xfrm>
            <a:off x="1123036" y="1203599"/>
            <a:ext cx="6877964" cy="3263051"/>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Powderfinger Type" charset="0"/>
                <a:cs typeface="Powderfinger Type" charset="0"/>
              </a:rPr>
              <a:t>Who needs</a:t>
            </a:r>
            <a:r>
              <a:rPr lang="en-US" dirty="0">
                <a:latin typeface="Powderfinger Type" charset="0"/>
                <a:ea typeface="Powderfinger Type" charset="0"/>
                <a:cs typeface="Powderfinger Type" charset="0"/>
              </a:rPr>
              <a:t> Transit?</a:t>
            </a:r>
          </a:p>
        </p:txBody>
      </p:sp>
      <p:sp>
        <p:nvSpPr>
          <p:cNvPr id="3" name="Content Placeholder 2"/>
          <p:cNvSpPr>
            <a:spLocks noGrp="1"/>
          </p:cNvSpPr>
          <p:nvPr>
            <p:ph idx="1"/>
          </p:nvPr>
        </p:nvSpPr>
        <p:spPr>
          <a:xfrm>
            <a:off x="971600" y="1200152"/>
            <a:ext cx="7776864" cy="3423827"/>
          </a:xfrm>
        </p:spPr>
        <p:txBody>
          <a:bodyPr>
            <a:normAutofit/>
          </a:bodyPr>
          <a:lstStyle/>
          <a:p>
            <a:r>
              <a:rPr lang="en-US" dirty="0"/>
              <a:t>If users don</a:t>
            </a:r>
            <a:r>
              <a:rPr lang="mr-IN" dirty="0"/>
              <a:t>’</a:t>
            </a:r>
            <a:r>
              <a:rPr lang="en-US" dirty="0"/>
              <a:t>t send packets to users any more</a:t>
            </a:r>
            <a:r>
              <a:rPr lang="mr-IN" dirty="0"/>
              <a:t>…</a:t>
            </a:r>
            <a:endParaRPr lang="en-US" dirty="0"/>
          </a:p>
          <a:p>
            <a:r>
              <a:rPr lang="en-US" dirty="0"/>
              <a:t>If content is now delivered via CDNs to users via discrete service cones</a:t>
            </a:r>
            <a:r>
              <a:rPr lang="mr-IN" dirty="0"/>
              <a:t>…</a:t>
            </a:r>
            <a:endParaRPr lang="en-US" dirty="0"/>
          </a:p>
          <a:p>
            <a:r>
              <a:rPr lang="en-US" dirty="0"/>
              <a:t>If there is no universal service obligation</a:t>
            </a:r>
            <a:r>
              <a:rPr lang="mr-IN" dirty="0"/>
              <a:t>…</a:t>
            </a:r>
            <a:endParaRPr lang="en-US" dirty="0"/>
          </a:p>
          <a:p>
            <a:endParaRPr lang="en-US" dirty="0"/>
          </a:p>
          <a:p>
            <a:pPr marL="0" indent="0">
              <a:buNone/>
            </a:pPr>
            <a:r>
              <a:rPr lang="en-US" dirty="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Closed Transit?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479" y="2571750"/>
            <a:ext cx="6336953" cy="2031614"/>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32</a:t>
            </a:fld>
            <a:endParaRPr lang="en-AU" kern="0" dirty="0"/>
          </a:p>
        </p:txBody>
      </p:sp>
      <p:sp>
        <p:nvSpPr>
          <p:cNvPr id="6" name="Rectangle 5"/>
          <p:cNvSpPr/>
          <p:nvPr/>
        </p:nvSpPr>
        <p:spPr>
          <a:xfrm>
            <a:off x="755576" y="1318299"/>
            <a:ext cx="7704856" cy="923330"/>
          </a:xfrm>
          <a:prstGeom prst="rect">
            <a:avLst/>
          </a:prstGeom>
        </p:spPr>
        <p:txBody>
          <a:bodyPr wrap="square">
            <a:spAutoFit/>
          </a:bodyPr>
          <a:lstStyle/>
          <a:p>
            <a:r>
              <a:rPr lang="en-US" dirty="0"/>
              <a:t>We see the CDN systems reserve a carriage resource through dedicated bandwidth / wavelength / cable purchase and effectively bypass the open IP carriage infrastructure</a:t>
            </a:r>
            <a:endParaRPr lang="en-AU" dirty="0"/>
          </a:p>
        </p:txBody>
      </p:sp>
    </p:spTree>
    <p:extLst>
      <p:ext uri="{BB962C8B-B14F-4D97-AF65-F5344CB8AC3E}">
        <p14:creationId xmlns:p14="http://schemas.microsoft.com/office/powerpoint/2010/main" val="130438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Transit?</a:t>
            </a:r>
          </a:p>
        </p:txBody>
      </p:sp>
      <p:sp>
        <p:nvSpPr>
          <p:cNvPr id="3" name="Content Placeholder 2"/>
          <p:cNvSpPr>
            <a:spLocks noGrp="1"/>
          </p:cNvSpPr>
          <p:nvPr>
            <p:ph idx="1"/>
          </p:nvPr>
        </p:nvSpPr>
        <p:spPr>
          <a:xfrm>
            <a:off x="971600" y="1200152"/>
            <a:ext cx="7776864" cy="3423827"/>
          </a:xfrm>
        </p:spPr>
        <p:txBody>
          <a:bodyPr>
            <a:normAutofit/>
          </a:bodyPr>
          <a:lstStyle/>
          <a:p>
            <a:r>
              <a:rPr lang="en-US" dirty="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6858762" cy="857250"/>
          </a:xfrm>
        </p:spPr>
        <p:txBody>
          <a:bodyPr>
            <a:noAutofit/>
          </a:bodyPr>
          <a:lstStyle/>
          <a:p>
            <a:r>
              <a:rPr lang="en-US" sz="3000" dirty="0">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dirty="0"/>
              <a:t>If the Internet is (or maybe soon will be) a collection of discrete CDN service ‘cones’ then why do we expect end users to pay for the maintenance of:</a:t>
            </a:r>
          </a:p>
          <a:p>
            <a:pPr lvl="1"/>
            <a:r>
              <a:rPr lang="en-US" dirty="0"/>
              <a:t>A global address plan?</a:t>
            </a:r>
          </a:p>
          <a:p>
            <a:pPr lvl="1"/>
            <a:r>
              <a:rPr lang="en-US" dirty="0"/>
              <a:t>A global name system?</a:t>
            </a:r>
          </a:p>
          <a:p>
            <a:pPr lvl="1"/>
            <a:r>
              <a:rPr lang="en-US" dirty="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640960" cy="857250"/>
          </a:xfrm>
        </p:spPr>
        <p:txBody>
          <a:bodyPr>
            <a:noAutofit/>
          </a:bodyPr>
          <a:lstStyle/>
          <a:p>
            <a:r>
              <a:rPr lang="en-US" sz="3200" dirty="0">
                <a:latin typeface="Powderfinger Type" charset="0"/>
                <a:ea typeface="Powderfinger Type" charset="0"/>
                <a:cs typeface="Powderfinger Type" charset="0"/>
              </a:rPr>
              <a:t>It’s not just the Death of Transit</a:t>
            </a:r>
          </a:p>
        </p:txBody>
      </p:sp>
      <p:sp>
        <p:nvSpPr>
          <p:cNvPr id="3" name="Content Placeholder 2"/>
          <p:cNvSpPr>
            <a:spLocks noGrp="1"/>
          </p:cNvSpPr>
          <p:nvPr>
            <p:ph idx="1"/>
          </p:nvPr>
        </p:nvSpPr>
        <p:spPr/>
        <p:txBody>
          <a:bodyPr>
            <a:normAutofit/>
          </a:bodyPr>
          <a:lstStyle/>
          <a:p>
            <a:pPr marL="0" indent="0">
              <a:spcAft>
                <a:spcPts val="600"/>
              </a:spcAft>
              <a:buNone/>
            </a:pPr>
            <a:r>
              <a:rPr lang="en-US" sz="2800" dirty="0"/>
              <a:t>It</a:t>
            </a:r>
            <a:r>
              <a:rPr lang="mr-IN" sz="2800" dirty="0"/>
              <a:t>’</a:t>
            </a:r>
            <a:r>
              <a:rPr lang="en-US" sz="2800" dirty="0"/>
              <a:t>s the re-purposing of the entire network</a:t>
            </a:r>
          </a:p>
          <a:p>
            <a:pPr lvl="1">
              <a:spcAft>
                <a:spcPts val="600"/>
              </a:spcAft>
            </a:pPr>
            <a:r>
              <a:rPr lang="en-US" dirty="0"/>
              <a:t>Service provisioning sits within cloud providers and distributed data </a:t>
            </a:r>
            <a:r>
              <a:rPr lang="en-US" dirty="0" err="1"/>
              <a:t>centres</a:t>
            </a:r>
            <a:endParaRPr lang="en-US" dirty="0"/>
          </a:p>
          <a:p>
            <a:pPr lvl="1">
              <a:spcAft>
                <a:spcPts val="600"/>
              </a:spcAft>
            </a:pPr>
            <a:r>
              <a:rPr lang="en-US" dirty="0"/>
              <a:t>Edge computers are now acting as televisions into the clouded world of data</a:t>
            </a:r>
          </a:p>
          <a:p>
            <a:pPr lvl="1">
              <a:spcAft>
                <a:spcPts val="6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35</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6264696" cy="857250"/>
          </a:xfrm>
        </p:spPr>
        <p:txBody>
          <a:bodyPr>
            <a:normAutofit/>
          </a:bodyPr>
          <a:lstStyle/>
          <a:p>
            <a:r>
              <a:rPr lang="en-US" sz="3300">
                <a:latin typeface="Powderfinger Type" charset="0"/>
                <a:ea typeface="Powderfinger Type" charset="0"/>
                <a:cs typeface="Powderfinger Type" charset="0"/>
              </a:rPr>
              <a:t>Exactly where </a:t>
            </a:r>
            <a:r>
              <a:rPr lang="en-US" sz="3300"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000" dirty="0"/>
              <a:t>We started this journey building a telephone network for computers to communicate between each other</a:t>
            </a:r>
          </a:p>
          <a:p>
            <a:r>
              <a:rPr lang="en-US" sz="2000" dirty="0"/>
              <a:t>But now one-way content distribution lies at the core of today’s Internet</a:t>
            </a:r>
          </a:p>
          <a:p>
            <a:r>
              <a:rPr lang="en-US" sz="2000" dirty="0"/>
              <a:t>This content distribution role is an enterprise service framework rather than a public carriage service</a:t>
            </a:r>
          </a:p>
          <a:p>
            <a:r>
              <a:rPr lang="en-US" sz="2000" dirty="0"/>
              <a:t>The internal parts of the carriage network are now being privatized and removed from public regulatory oversight</a:t>
            </a:r>
          </a:p>
          <a:p>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979"/>
            <a:ext cx="8280920"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33236" y="1200152"/>
            <a:ext cx="7071114" cy="3423827"/>
          </a:xfrm>
        </p:spPr>
        <p:txBody>
          <a:bodyPr>
            <a:normAutofit/>
          </a:bodyPr>
          <a:lstStyle/>
          <a:p>
            <a:pPr marL="0" indent="0">
              <a:buNone/>
            </a:pPr>
            <a:r>
              <a:rPr lang="en-US" sz="2100" dirty="0"/>
              <a:t>If CDN feeder networks are private networks, and there is little residual public carriage other than last mile access networks, then what do we really mean by “public communications policy”?</a:t>
            </a:r>
          </a:p>
          <a:p>
            <a:pPr marL="0" indent="0">
              <a:buNone/>
            </a:pPr>
            <a:endParaRPr lang="en-US" sz="2100" dirty="0"/>
          </a:p>
          <a:p>
            <a:pPr marL="0" indent="0">
              <a:buNone/>
            </a:pPr>
            <a:r>
              <a:rPr lang="en-US" sz="2100" dirty="0"/>
              <a:t>In the regulatory world ‘content’ is </a:t>
            </a:r>
            <a:r>
              <a:rPr lang="en-US" sz="2100" b="1" i="1" dirty="0"/>
              <a:t>commerce</a:t>
            </a:r>
            <a:r>
              <a:rPr lang="en-US" sz="2100" dirty="0"/>
              <a:t>, not </a:t>
            </a:r>
            <a:r>
              <a:rPr lang="en-US" sz="2100" b="1" i="1" dirty="0"/>
              <a:t>carriage</a:t>
            </a:r>
            <a:r>
              <a:rPr lang="en-US" sz="2100" dirty="0"/>
              <a:t>!</a:t>
            </a:r>
          </a:p>
          <a:p>
            <a:pPr lvl="1"/>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11560" y="1200152"/>
            <a:ext cx="7200801" cy="3423827"/>
          </a:xfrm>
        </p:spPr>
        <p:txBody>
          <a:bodyPr>
            <a:normAutofit/>
          </a:bodyPr>
          <a:lstStyle/>
          <a:p>
            <a:pPr marL="0" indent="0">
              <a:buNone/>
            </a:pPr>
            <a:r>
              <a:rPr lang="en-US" sz="1800" dirty="0"/>
              <a:t>In today’s Internet what do we mean in a policy sense by concepts such as: </a:t>
            </a:r>
          </a:p>
          <a:p>
            <a:pPr marL="0" indent="0">
              <a:buNone/>
            </a:pPr>
            <a:r>
              <a:rPr lang="en-US" sz="1800" dirty="0"/>
              <a:t>	“</a:t>
            </a:r>
            <a:r>
              <a:rPr lang="en-US" sz="1800" b="1" i="1" dirty="0"/>
              <a:t>universal service obligation</a:t>
            </a:r>
            <a:r>
              <a:rPr lang="en-US" sz="1800" dirty="0"/>
              <a:t>” </a:t>
            </a:r>
          </a:p>
          <a:p>
            <a:pPr marL="0" indent="0">
              <a:buNone/>
            </a:pPr>
            <a:r>
              <a:rPr lang="en-US" sz="1800" dirty="0"/>
              <a:t>	“</a:t>
            </a:r>
            <a:r>
              <a:rPr lang="en-US" sz="1800" b="1" i="1" dirty="0"/>
              <a:t>network neutrality</a:t>
            </a:r>
            <a:r>
              <a:rPr lang="en-US" sz="1800" dirty="0"/>
              <a:t>” </a:t>
            </a:r>
          </a:p>
          <a:p>
            <a:pPr marL="0" indent="0">
              <a:buNone/>
            </a:pPr>
            <a:r>
              <a:rPr lang="en-US" sz="1800" dirty="0"/>
              <a:t>	“</a:t>
            </a:r>
            <a:r>
              <a:rPr lang="en-US" sz="1800" b="1" i="1" dirty="0"/>
              <a:t>rights of access</a:t>
            </a:r>
            <a:r>
              <a:rPr lang="en-US" sz="1800" dirty="0"/>
              <a:t>” or even </a:t>
            </a:r>
          </a:p>
          <a:p>
            <a:pPr marL="0" indent="0">
              <a:buNone/>
            </a:pPr>
            <a:r>
              <a:rPr lang="en-US" sz="1800" dirty="0"/>
              <a:t>	“</a:t>
            </a:r>
            <a:r>
              <a:rPr lang="en-US" sz="1800" b="1" i="1" dirty="0"/>
              <a:t>market dominance</a:t>
            </a:r>
            <a:r>
              <a:rPr lang="en-US" sz="1800" dirty="0"/>
              <a:t>” </a:t>
            </a:r>
          </a:p>
          <a:p>
            <a:pPr marL="0" indent="0">
              <a:buNone/>
            </a:pPr>
            <a:r>
              <a:rPr lang="en-US" sz="1800" dirty="0"/>
              <a:t>when we are talking about diverse CDNs as the dominant actors in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38</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normAutofit/>
          </a:bodyPr>
          <a:lstStyle/>
          <a:p>
            <a:r>
              <a:rPr lang="en-US" dirty="0">
                <a:latin typeface="Powderfinger Type" charset="0"/>
                <a:ea typeface="Powderfinger Type" charset="0"/>
                <a:cs typeface="Powderfinger Type" charset="0"/>
              </a:rPr>
              <a:t>The Large and the Largest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743" y="1620107"/>
            <a:ext cx="324036" cy="3035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742" y="2571750"/>
            <a:ext cx="1054038" cy="25591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1995686"/>
            <a:ext cx="835386" cy="2647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852" y="2931790"/>
            <a:ext cx="830759" cy="272083"/>
          </a:xfrm>
          <a:prstGeom prst="rect">
            <a:avLst/>
          </a:prstGeom>
        </p:spPr>
      </p:pic>
      <p:sp>
        <p:nvSpPr>
          <p:cNvPr id="12" name="TextBox 11"/>
          <p:cNvSpPr txBox="1"/>
          <p:nvPr/>
        </p:nvSpPr>
        <p:spPr>
          <a:xfrm>
            <a:off x="6406152" y="1641506"/>
            <a:ext cx="1998222" cy="1131079"/>
          </a:xfrm>
          <a:prstGeom prst="rect">
            <a:avLst/>
          </a:prstGeom>
          <a:noFill/>
        </p:spPr>
        <p:txBody>
          <a:bodyPr wrap="square" rtlCol="0">
            <a:spAutoFit/>
          </a:bodyPr>
          <a:lstStyle/>
          <a:p>
            <a:r>
              <a:rPr lang="en-US" sz="1350" dirty="0"/>
              <a:t>The world’s 10 largest publicly traded companies, as ranked by their market capitalization, Q2, 2018</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3913" y="3435846"/>
            <a:ext cx="1123621" cy="52524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860" y="3291830"/>
            <a:ext cx="1234739" cy="186376"/>
          </a:xfrm>
          <a:prstGeom prst="rect">
            <a:avLst/>
          </a:prstGeom>
        </p:spPr>
      </p:pic>
      <p:graphicFrame>
        <p:nvGraphicFramePr>
          <p:cNvPr id="5" name="Table 4">
            <a:extLst>
              <a:ext uri="{FF2B5EF4-FFF2-40B4-BE49-F238E27FC236}">
                <a16:creationId xmlns:a16="http://schemas.microsoft.com/office/drawing/2014/main" id="{4207A8B5-70F7-D844-99F0-2319199A8E37}"/>
              </a:ext>
            </a:extLst>
          </p:cNvPr>
          <p:cNvGraphicFramePr>
            <a:graphicFrameLocks noGrp="1"/>
          </p:cNvGraphicFramePr>
          <p:nvPr>
            <p:extLst>
              <p:ext uri="{D42A27DB-BD31-4B8C-83A1-F6EECF244321}">
                <p14:modId xmlns:p14="http://schemas.microsoft.com/office/powerpoint/2010/main" val="4083788901"/>
              </p:ext>
            </p:extLst>
          </p:nvPr>
        </p:nvGraphicFramePr>
        <p:xfrm>
          <a:off x="3403393" y="1203598"/>
          <a:ext cx="2766400" cy="3716001"/>
        </p:xfrm>
        <a:graphic>
          <a:graphicData uri="http://schemas.openxmlformats.org/drawingml/2006/table">
            <a:tbl>
              <a:tblPr firstRow="1" bandRow="1">
                <a:tableStyleId>{7E9639D4-E3E2-4D34-9284-5A2195B3D0D7}</a:tableStyleId>
              </a:tblPr>
              <a:tblGrid>
                <a:gridCol w="1455238">
                  <a:extLst>
                    <a:ext uri="{9D8B030D-6E8A-4147-A177-3AD203B41FA5}">
                      <a16:colId xmlns:a16="http://schemas.microsoft.com/office/drawing/2014/main" val="3537185264"/>
                    </a:ext>
                  </a:extLst>
                </a:gridCol>
                <a:gridCol w="1311162">
                  <a:extLst>
                    <a:ext uri="{9D8B030D-6E8A-4147-A177-3AD203B41FA5}">
                      <a16:colId xmlns:a16="http://schemas.microsoft.com/office/drawing/2014/main" val="209806375"/>
                    </a:ext>
                  </a:extLst>
                </a:gridCol>
              </a:tblGrid>
              <a:tr h="329639">
                <a:tc>
                  <a:txBody>
                    <a:bodyPr/>
                    <a:lstStyle/>
                    <a:p>
                      <a:r>
                        <a:rPr lang="en-AU" sz="1050" dirty="0"/>
                        <a:t>Company</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Market Cap (B)</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01788021"/>
                  </a:ext>
                </a:extLst>
              </a:tr>
              <a:tr h="329639">
                <a:tc>
                  <a:txBody>
                    <a:bodyPr/>
                    <a:lstStyle/>
                    <a:p>
                      <a:r>
                        <a:rPr lang="en-AU" sz="1050" dirty="0"/>
                        <a:t>Apple</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910</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4464257"/>
                  </a:ext>
                </a:extLst>
              </a:tr>
              <a:tr h="329639">
                <a:tc>
                  <a:txBody>
                    <a:bodyPr/>
                    <a:lstStyle/>
                    <a:p>
                      <a:r>
                        <a:rPr lang="en-AU" sz="1050" dirty="0"/>
                        <a:t>Amazon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825</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22291362"/>
                  </a:ext>
                </a:extLst>
              </a:tr>
              <a:tr h="329639">
                <a:tc>
                  <a:txBody>
                    <a:bodyPr/>
                    <a:lstStyle/>
                    <a:p>
                      <a:r>
                        <a:rPr lang="en-AU" sz="1050" dirty="0"/>
                        <a:t>Alphabet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775</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1548912"/>
                  </a:ext>
                </a:extLst>
              </a:tr>
              <a:tr h="329639">
                <a:tc>
                  <a:txBody>
                    <a:bodyPr/>
                    <a:lstStyle/>
                    <a:p>
                      <a:r>
                        <a:rPr lang="en-AU" sz="1050" dirty="0"/>
                        <a:t>Microsoft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756</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62372684"/>
                  </a:ext>
                </a:extLst>
              </a:tr>
              <a:tr h="329639">
                <a:tc>
                  <a:txBody>
                    <a:bodyPr/>
                    <a:lstStyle/>
                    <a:p>
                      <a:r>
                        <a:rPr lang="en-AU" sz="1050" dirty="0"/>
                        <a:t>Facebook</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562</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94116040"/>
                  </a:ext>
                </a:extLst>
              </a:tr>
              <a:tr h="329639">
                <a:tc>
                  <a:txBody>
                    <a:bodyPr/>
                    <a:lstStyle/>
                    <a:p>
                      <a:r>
                        <a:rPr lang="en-AU" sz="1050" dirty="0"/>
                        <a:t>Tencent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479</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62939059"/>
                  </a:ext>
                </a:extLst>
              </a:tr>
              <a:tr h="329639">
                <a:tc>
                  <a:txBody>
                    <a:bodyPr/>
                    <a:lstStyle/>
                    <a:p>
                      <a:r>
                        <a:rPr lang="en-AU" sz="1050" dirty="0"/>
                        <a:t>Alibaba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476</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57901432"/>
                  </a:ext>
                </a:extLst>
              </a:tr>
              <a:tr h="419611">
                <a:tc>
                  <a:txBody>
                    <a:bodyPr/>
                    <a:lstStyle/>
                    <a:p>
                      <a:r>
                        <a:rPr lang="en-AU" sz="1050" dirty="0"/>
                        <a:t>Berkshire Hathaway</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464</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3356853"/>
                  </a:ext>
                </a:extLst>
              </a:tr>
              <a:tr h="329639">
                <a:tc>
                  <a:txBody>
                    <a:bodyPr/>
                    <a:lstStyle/>
                    <a:p>
                      <a:r>
                        <a:rPr lang="en-AU" sz="1050" dirty="0"/>
                        <a:t>JPMorgan Chase</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356</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45041367"/>
                  </a:ext>
                </a:extLst>
              </a:tr>
              <a:tr h="329639">
                <a:tc>
                  <a:txBody>
                    <a:bodyPr/>
                    <a:lstStyle/>
                    <a:p>
                      <a:r>
                        <a:rPr lang="en-AU" sz="1050" dirty="0"/>
                        <a:t>ExxonMobil</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350</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61925168"/>
                  </a:ext>
                </a:extLst>
              </a:tr>
            </a:tbl>
          </a:graphicData>
        </a:graphic>
      </p:graphicFrame>
      <p:pic>
        <p:nvPicPr>
          <p:cNvPr id="22" name="Picture 21">
            <a:extLst>
              <a:ext uri="{FF2B5EF4-FFF2-40B4-BE49-F238E27FC236}">
                <a16:creationId xmlns:a16="http://schemas.microsoft.com/office/drawing/2014/main" id="{A668D9AB-6879-7041-BCA4-410A0D397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9752" y="2311114"/>
            <a:ext cx="743765" cy="260636"/>
          </a:xfrm>
          <a:prstGeom prst="rect">
            <a:avLst/>
          </a:prstGeom>
        </p:spPr>
      </p:pic>
    </p:spTree>
    <p:extLst>
      <p:ext uri="{BB962C8B-B14F-4D97-AF65-F5344CB8AC3E}">
        <p14:creationId xmlns:p14="http://schemas.microsoft.com/office/powerpoint/2010/main" val="171256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It’s about architecture</a:t>
            </a:r>
          </a:p>
        </p:txBody>
      </p:sp>
      <p:sp>
        <p:nvSpPr>
          <p:cNvPr id="3" name="Content Placeholder 2"/>
          <p:cNvSpPr>
            <a:spLocks noGrp="1"/>
          </p:cNvSpPr>
          <p:nvPr>
            <p:ph idx="1"/>
          </p:nvPr>
        </p:nvSpPr>
        <p:spPr>
          <a:xfrm>
            <a:off x="2069902" y="1369219"/>
            <a:ext cx="5459611" cy="3263504"/>
          </a:xfrm>
        </p:spPr>
        <p:txBody>
          <a:bodyPr/>
          <a:lstStyle/>
          <a:p>
            <a:pPr marL="0" indent="0">
              <a:buNone/>
            </a:pPr>
            <a:endParaRPr lang="en-US" dirty="0"/>
          </a:p>
          <a:p>
            <a:pPr marL="0" indent="0">
              <a:buNone/>
            </a:pPr>
            <a:r>
              <a:rPr lang="en-US" dirty="0"/>
              <a:t>And some thoughts about the implications of these changes in terms of public policies for the Internet</a:t>
            </a:r>
          </a:p>
        </p:txBody>
      </p:sp>
    </p:spTree>
    <p:extLst>
      <p:ext uri="{BB962C8B-B14F-4D97-AF65-F5344CB8AC3E}">
        <p14:creationId xmlns:p14="http://schemas.microsoft.com/office/powerpoint/2010/main" val="929148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7428"/>
            <a:ext cx="7092788" cy="857250"/>
          </a:xfrm>
        </p:spPr>
        <p:txBody>
          <a:bodyPr>
            <a:normAutofit/>
          </a:bodyPr>
          <a:lstStyle/>
          <a:p>
            <a:r>
              <a:rPr lang="en-US" sz="3300" dirty="0">
                <a:latin typeface="Powderfinger Type" charset="0"/>
                <a:ea typeface="Powderfinger Type" charset="0"/>
                <a:cs typeface="Powderfinger Type" charset="0"/>
              </a:rPr>
              <a:t>Content really is King</a:t>
            </a:r>
          </a:p>
        </p:txBody>
      </p:sp>
      <p:sp>
        <p:nvSpPr>
          <p:cNvPr id="3" name="Content Placeholder 2"/>
          <p:cNvSpPr>
            <a:spLocks noGrp="1"/>
          </p:cNvSpPr>
          <p:nvPr>
            <p:ph idx="1"/>
          </p:nvPr>
        </p:nvSpPr>
        <p:spPr>
          <a:xfrm>
            <a:off x="1115616" y="1221601"/>
            <a:ext cx="6588732" cy="3423827"/>
          </a:xfrm>
        </p:spPr>
        <p:txBody>
          <a:bodyPr>
            <a:normAutofit/>
          </a:bodyPr>
          <a:lstStyle/>
          <a:p>
            <a:r>
              <a:rPr lang="en-US" sz="2100" dirty="0"/>
              <a:t>None of these seven technology companies are a telephone company, or even a transit ISP, or even an ISP at all!</a:t>
            </a:r>
          </a:p>
          <a:p>
            <a:r>
              <a:rPr lang="en-US" sz="2100" dirty="0"/>
              <a:t>All of them have pushed aside carriage networks in order to maintain direct relationships with billions of consumers</a:t>
            </a:r>
          </a:p>
          <a:p>
            <a:r>
              <a:rPr lang="en-US" sz="2100" dirty="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899592" y="1200152"/>
            <a:ext cx="7560840" cy="3423827"/>
          </a:xfrm>
        </p:spPr>
        <p:txBody>
          <a:bodyPr/>
          <a:lstStyle/>
          <a:p>
            <a:r>
              <a:rPr lang="en-US" dirty="0"/>
              <a:t>There are not thousands of content service platforms</a:t>
            </a:r>
          </a:p>
          <a:p>
            <a:pPr lvl="1"/>
            <a:r>
              <a:rPr lang="en-US" dirty="0"/>
              <a:t>There are just a few left</a:t>
            </a:r>
          </a:p>
          <a:p>
            <a:r>
              <a:rPr lang="en-US" dirty="0"/>
              <a:t>And the space is dominated by a small number of dominant actors who set the rules of engagement for all others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971600" y="1200152"/>
            <a:ext cx="7776864" cy="3423827"/>
          </a:xfrm>
        </p:spPr>
        <p:txBody>
          <a:bodyPr>
            <a:normAutofit/>
          </a:bodyPr>
          <a:lstStyle/>
          <a:p>
            <a:pPr marL="0" indent="0">
              <a:spcBef>
                <a:spcPts val="0"/>
              </a:spcBef>
              <a:buNone/>
            </a:pPr>
            <a:r>
              <a:rPr lang="en-US" sz="1200" dirty="0">
                <a:latin typeface="Courier" charset="0"/>
                <a:ea typeface="Courier" charset="0"/>
                <a:cs typeface="Courier" charset="0"/>
              </a:rPr>
              <a:t>“The size and scale of the attacks that can now easily be launched online make it such that if you don't have a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in front of your content, and you upset anyone, you will be knocked offline.</a:t>
            </a:r>
          </a:p>
          <a:p>
            <a:pPr marL="0" indent="0">
              <a:spcBef>
                <a:spcPts val="0"/>
              </a:spcBef>
              <a:buNone/>
            </a:pPr>
            <a:endParaRPr lang="en-US" sz="825" dirty="0">
              <a:latin typeface="Courier" charset="0"/>
              <a:ea typeface="Courier" charset="0"/>
              <a:cs typeface="Courier" charset="0"/>
            </a:endParaRPr>
          </a:p>
          <a:p>
            <a:pPr marL="0" indent="0">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788"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Google, Microsoft, Facebook, Amazon, or Alibaba. </a:t>
            </a: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200" dirty="0">
                <a:latin typeface="Courier" charset="0"/>
                <a:ea typeface="Courier" charset="0"/>
                <a:cs typeface="Courier" charset="0"/>
              </a:rPr>
              <a:t> </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sp>
        <p:nvSpPr>
          <p:cNvPr id="5" name="TextBox 4"/>
          <p:cNvSpPr txBox="1"/>
          <p:nvPr/>
        </p:nvSpPr>
        <p:spPr>
          <a:xfrm>
            <a:off x="2843808" y="4612653"/>
            <a:ext cx="4820550" cy="507831"/>
          </a:xfrm>
          <a:prstGeom prst="rect">
            <a:avLst/>
          </a:prstGeom>
          <a:noFill/>
        </p:spPr>
        <p:txBody>
          <a:bodyPr wrap="none" rtlCol="0">
            <a:spAutoFit/>
          </a:bodyPr>
          <a:lstStyle/>
          <a:p>
            <a:r>
              <a:rPr lang="en-US" sz="1350" dirty="0">
                <a:hlinkClick r:id="rId2"/>
              </a:rPr>
              <a:t>https://blog.cloudflare.com/why-we-terminated-daily-stormer/</a:t>
            </a:r>
            <a:endParaRPr lang="en-US" sz="1350" dirty="0"/>
          </a:p>
          <a:p>
            <a:endParaRPr lang="en-US" sz="1350" dirty="0"/>
          </a:p>
        </p:txBody>
      </p:sp>
      <p:sp>
        <p:nvSpPr>
          <p:cNvPr id="6" name="TextBox 5"/>
          <p:cNvSpPr txBox="1"/>
          <p:nvPr/>
        </p:nvSpPr>
        <p:spPr>
          <a:xfrm>
            <a:off x="7664358" y="4630222"/>
            <a:ext cx="1045479" cy="276999"/>
          </a:xfrm>
          <a:prstGeom prst="rect">
            <a:avLst/>
          </a:prstGeom>
          <a:noFill/>
        </p:spPr>
        <p:txBody>
          <a:bodyPr wrap="none" rtlCol="0">
            <a:spAutoFit/>
          </a:bodyPr>
          <a:lstStyle/>
          <a:p>
            <a:r>
              <a:rPr lang="en-US" sz="1200"/>
              <a:t>August 2017</a:t>
            </a:r>
          </a:p>
        </p:txBody>
      </p:sp>
    </p:spTree>
    <p:extLst>
      <p:ext uri="{BB962C8B-B14F-4D97-AF65-F5344CB8AC3E}">
        <p14:creationId xmlns:p14="http://schemas.microsoft.com/office/powerpoint/2010/main" val="214390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DD25-F459-0A43-B036-19A11D9B2B26}"/>
              </a:ext>
            </a:extLst>
          </p:cNvPr>
          <p:cNvSpPr>
            <a:spLocks noGrp="1"/>
          </p:cNvSpPr>
          <p:nvPr>
            <p:ph type="title"/>
          </p:nvPr>
        </p:nvSpPr>
        <p:spPr/>
        <p:txBody>
          <a:bodyPr/>
          <a:lstStyle/>
          <a:p>
            <a:r>
              <a:rPr lang="en-AU" dirty="0"/>
              <a:t>Consolidation?</a:t>
            </a:r>
          </a:p>
        </p:txBody>
      </p:sp>
      <p:sp>
        <p:nvSpPr>
          <p:cNvPr id="4" name="Slide Number Placeholder 3">
            <a:extLst>
              <a:ext uri="{FF2B5EF4-FFF2-40B4-BE49-F238E27FC236}">
                <a16:creationId xmlns:a16="http://schemas.microsoft.com/office/drawing/2014/main" id="{F81207E0-CA2C-984C-BAFA-7B3F2B06E611}"/>
              </a:ext>
            </a:extLst>
          </p:cNvPr>
          <p:cNvSpPr>
            <a:spLocks noGrp="1"/>
          </p:cNvSpPr>
          <p:nvPr>
            <p:ph type="sldNum" sz="quarter" idx="4"/>
          </p:nvPr>
        </p:nvSpPr>
        <p:spPr/>
        <p:txBody>
          <a:bodyPr/>
          <a:lstStyle/>
          <a:p>
            <a:fld id="{38B2A337-2C29-4402-A0A2-E290C184D5D3}" type="slidenum">
              <a:rPr lang="en-AU" kern="0" smtClean="0"/>
              <a:pPr/>
              <a:t>43</a:t>
            </a:fld>
            <a:endParaRPr lang="en-AU" kern="0" dirty="0"/>
          </a:p>
        </p:txBody>
      </p:sp>
      <p:sp>
        <p:nvSpPr>
          <p:cNvPr id="7" name="TextBox 6">
            <a:extLst>
              <a:ext uri="{FF2B5EF4-FFF2-40B4-BE49-F238E27FC236}">
                <a16:creationId xmlns:a16="http://schemas.microsoft.com/office/drawing/2014/main" id="{D1B3BC44-F27F-CD4A-87AD-17996EB1AAE9}"/>
              </a:ext>
            </a:extLst>
          </p:cNvPr>
          <p:cNvSpPr txBox="1"/>
          <p:nvPr/>
        </p:nvSpPr>
        <p:spPr>
          <a:xfrm>
            <a:off x="5266662" y="4011910"/>
            <a:ext cx="3172663" cy="369332"/>
          </a:xfrm>
          <a:prstGeom prst="rect">
            <a:avLst/>
          </a:prstGeom>
          <a:noFill/>
        </p:spPr>
        <p:txBody>
          <a:bodyPr wrap="none" rtlCol="0">
            <a:spAutoFit/>
          </a:bodyPr>
          <a:lstStyle/>
          <a:p>
            <a:r>
              <a:rPr lang="en-AU" dirty="0"/>
              <a:t>Boston Globe , June 14 2018</a:t>
            </a:r>
          </a:p>
        </p:txBody>
      </p:sp>
      <p:pic>
        <p:nvPicPr>
          <p:cNvPr id="8" name="Picture 7">
            <a:extLst>
              <a:ext uri="{FF2B5EF4-FFF2-40B4-BE49-F238E27FC236}">
                <a16:creationId xmlns:a16="http://schemas.microsoft.com/office/drawing/2014/main" id="{33C93211-1B0B-8B4C-8B83-F98F87330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686"/>
            <a:ext cx="3797486" cy="2496046"/>
          </a:xfrm>
          <a:prstGeom prst="rect">
            <a:avLst/>
          </a:prstGeom>
        </p:spPr>
      </p:pic>
      <p:pic>
        <p:nvPicPr>
          <p:cNvPr id="6" name="Content Placeholder 5">
            <a:extLst>
              <a:ext uri="{FF2B5EF4-FFF2-40B4-BE49-F238E27FC236}">
                <a16:creationId xmlns:a16="http://schemas.microsoft.com/office/drawing/2014/main" id="{E28A4078-1901-9845-B382-04848EEC42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5856" y="1196271"/>
            <a:ext cx="5260895" cy="2788149"/>
          </a:xfrm>
        </p:spPr>
      </p:pic>
    </p:spTree>
    <p:extLst>
      <p:ext uri="{BB962C8B-B14F-4D97-AF65-F5344CB8AC3E}">
        <p14:creationId xmlns:p14="http://schemas.microsoft.com/office/powerpoint/2010/main" val="979353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3733"/>
          </a:xfrm>
          <a:prstGeom prst="rect">
            <a:avLst/>
          </a:prstGeom>
        </p:spPr>
      </p:pic>
      <p:sp>
        <p:nvSpPr>
          <p:cNvPr id="7" name="TextBox 6"/>
          <p:cNvSpPr txBox="1"/>
          <p:nvPr/>
        </p:nvSpPr>
        <p:spPr>
          <a:xfrm>
            <a:off x="6407074" y="4293582"/>
            <a:ext cx="1627369" cy="230832"/>
          </a:xfrm>
          <a:prstGeom prst="rect">
            <a:avLst/>
          </a:prstGeom>
          <a:noFill/>
        </p:spPr>
        <p:txBody>
          <a:bodyPr wrap="none" rtlCol="0">
            <a:spAutoFit/>
          </a:bodyPr>
          <a:lstStyle/>
          <a:p>
            <a:r>
              <a:rPr lang="en-US" sz="900" dirty="0"/>
              <a:t>High Museum of Art</a:t>
            </a:r>
            <a:r>
              <a:rPr lang="en-US" sz="900"/>
              <a:t>, Atlanta</a:t>
            </a:r>
          </a:p>
        </p:txBody>
      </p:sp>
      <p:sp>
        <p:nvSpPr>
          <p:cNvPr id="6" name="Title 1"/>
          <p:cNvSpPr>
            <a:spLocks noGrp="1"/>
          </p:cNvSpPr>
          <p:nvPr>
            <p:ph type="title"/>
          </p:nvPr>
        </p:nvSpPr>
        <p:spPr>
          <a:xfrm>
            <a:off x="1439652" y="205979"/>
            <a:ext cx="6642738" cy="857250"/>
          </a:xfrm>
        </p:spPr>
        <p:txBody>
          <a:bodyPr/>
          <a:lstStyle/>
          <a:p>
            <a:r>
              <a:rPr lang="en-US" dirty="0">
                <a:latin typeface="Powderfinger Type" charset="0"/>
                <a:ea typeface="Powderfinger Type" charset="0"/>
                <a:cs typeface="Powderfinger Type" charset="0"/>
              </a:rPr>
              <a:t>We’ve been here before</a:t>
            </a:r>
            <a:r>
              <a:rPr lang="mr-IN" dirty="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755576" y="1200152"/>
            <a:ext cx="7992888" cy="3423827"/>
          </a:xfrm>
        </p:spPr>
        <p:txBody>
          <a:bodyPr>
            <a:normAutofit/>
          </a:bodyPr>
          <a:lstStyle/>
          <a:p>
            <a:pPr marL="0" indent="0">
              <a:buNone/>
            </a:pPr>
            <a:r>
              <a:rPr lang="en-US" sz="1800" dirty="0"/>
              <a:t>A term applied to America in the 1870 </a:t>
            </a:r>
            <a:r>
              <a:rPr lang="mr-IN" sz="1800" dirty="0"/>
              <a:t>–</a:t>
            </a:r>
            <a:r>
              <a:rPr lang="en-US" sz="1800" dirty="0"/>
              <a:t> 1890’s about the building of industrial and commercial corporate giants on platforms that were a mix of industrial innovation and enterprise with elements of greed, corruption and labor exploitation</a:t>
            </a:r>
          </a:p>
          <a:p>
            <a:pPr marL="0" indent="0">
              <a:buNone/>
            </a:pPr>
            <a:endParaRPr lang="en-US" sz="1800" dirty="0"/>
          </a:p>
          <a:p>
            <a:pPr marL="0" indent="0">
              <a:buNone/>
            </a:pPr>
            <a:endParaRPr lang="en-US" sz="1800" dirty="0"/>
          </a:p>
          <a:p>
            <a:pPr lvl="1"/>
            <a:endParaRPr lang="en-US" sz="15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47</a:t>
            </a:fld>
            <a:endParaRPr lang="en-AU" kern="0" dirty="0"/>
          </a:p>
        </p:txBody>
      </p:sp>
      <p:pic>
        <p:nvPicPr>
          <p:cNvPr id="6" name="Picture 5"/>
          <p:cNvPicPr>
            <a:picLocks noChangeAspect="1"/>
          </p:cNvPicPr>
          <p:nvPr/>
        </p:nvPicPr>
        <p:blipFill>
          <a:blip r:embed="rId2"/>
          <a:stretch>
            <a:fillRect/>
          </a:stretch>
        </p:blipFill>
        <p:spPr>
          <a:xfrm>
            <a:off x="4696920" y="2520564"/>
            <a:ext cx="1582802" cy="1169966"/>
          </a:xfrm>
          <a:prstGeom prst="rect">
            <a:avLst/>
          </a:prstGeom>
        </p:spPr>
      </p:pic>
      <p:pic>
        <p:nvPicPr>
          <p:cNvPr id="7" name="Picture 6"/>
          <p:cNvPicPr>
            <a:picLocks noChangeAspect="1"/>
          </p:cNvPicPr>
          <p:nvPr/>
        </p:nvPicPr>
        <p:blipFill>
          <a:blip r:embed="rId3"/>
          <a:stretch>
            <a:fillRect/>
          </a:stretch>
        </p:blipFill>
        <p:spPr>
          <a:xfrm>
            <a:off x="5004048" y="3762516"/>
            <a:ext cx="1674186" cy="1328188"/>
          </a:xfrm>
          <a:prstGeom prst="rect">
            <a:avLst/>
          </a:prstGeom>
        </p:spPr>
      </p:pic>
      <p:sp>
        <p:nvSpPr>
          <p:cNvPr id="8" name="TextBox 7"/>
          <p:cNvSpPr txBox="1"/>
          <p:nvPr/>
        </p:nvSpPr>
        <p:spPr>
          <a:xfrm>
            <a:off x="950562" y="2761287"/>
            <a:ext cx="3261398" cy="1600438"/>
          </a:xfrm>
          <a:prstGeom prst="rect">
            <a:avLst/>
          </a:prstGeom>
          <a:noFill/>
        </p:spPr>
        <p:txBody>
          <a:bodyPr wrap="square" rtlCol="0">
            <a:spAutoFit/>
          </a:bodyPr>
          <a:lstStyle/>
          <a:p>
            <a:r>
              <a:rPr lang="en-US" sz="1400" dirty="0"/>
              <a:t>Andrew Carnegie - US Steel </a:t>
            </a:r>
          </a:p>
          <a:p>
            <a:r>
              <a:rPr lang="en-US" sz="1400" dirty="0"/>
              <a:t>John </a:t>
            </a:r>
            <a:r>
              <a:rPr lang="en-US" sz="1400" dirty="0" err="1"/>
              <a:t>Rockfeller</a:t>
            </a:r>
            <a:r>
              <a:rPr lang="en-US" sz="1400" dirty="0"/>
              <a:t> - Standard Oil</a:t>
            </a:r>
          </a:p>
          <a:p>
            <a:r>
              <a:rPr lang="en-US" sz="1400" dirty="0"/>
              <a:t>Theodore Vail - AT&amp;T</a:t>
            </a:r>
          </a:p>
          <a:p>
            <a:r>
              <a:rPr lang="en-US" sz="1400" dirty="0"/>
              <a:t>George Westinghouse </a:t>
            </a:r>
            <a:r>
              <a:rPr lang="mr-IN" sz="1400" dirty="0"/>
              <a:t>–</a:t>
            </a:r>
            <a:r>
              <a:rPr lang="en-US" sz="1400" dirty="0"/>
              <a:t> Rail Brakes</a:t>
            </a:r>
          </a:p>
          <a:p>
            <a:r>
              <a:rPr lang="en-US" sz="1400" dirty="0"/>
              <a:t>Thomas Edison </a:t>
            </a:r>
            <a:r>
              <a:rPr lang="mr-IN" sz="1400" dirty="0"/>
              <a:t>–</a:t>
            </a:r>
            <a:r>
              <a:rPr lang="en-US" sz="1400" dirty="0"/>
              <a:t> General Electric</a:t>
            </a:r>
          </a:p>
          <a:p>
            <a:r>
              <a:rPr lang="en-US" sz="1400" dirty="0"/>
              <a:t>J P Morgan - Banking</a:t>
            </a:r>
          </a:p>
          <a:p>
            <a:endParaRPr lang="en-US" sz="1400" dirty="0"/>
          </a:p>
        </p:txBody>
      </p:sp>
      <p:pic>
        <p:nvPicPr>
          <p:cNvPr id="5" name="Picture 4"/>
          <p:cNvPicPr>
            <a:picLocks noChangeAspect="1"/>
          </p:cNvPicPr>
          <p:nvPr/>
        </p:nvPicPr>
        <p:blipFill>
          <a:blip r:embed="rId4"/>
          <a:stretch>
            <a:fillRect/>
          </a:stretch>
        </p:blipFill>
        <p:spPr>
          <a:xfrm>
            <a:off x="5706126" y="2787774"/>
            <a:ext cx="1653818" cy="1241795"/>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sp>
        <p:nvSpPr>
          <p:cNvPr id="9" name="Content Placeholder 2"/>
          <p:cNvSpPr>
            <a:spLocks noGrp="1"/>
          </p:cNvSpPr>
          <p:nvPr>
            <p:ph idx="1"/>
          </p:nvPr>
        </p:nvSpPr>
        <p:spPr>
          <a:xfrm>
            <a:off x="1043608" y="1516746"/>
            <a:ext cx="3232065" cy="3423827"/>
          </a:xfrm>
        </p:spPr>
        <p:txBody>
          <a:bodyPr>
            <a:normAutofit/>
          </a:bodyPr>
          <a:lstStyle/>
          <a:p>
            <a:pPr marL="0" indent="0">
              <a:buNone/>
            </a:pPr>
            <a:r>
              <a:rPr lang="en-US" sz="1500" dirty="0"/>
              <a:t>During this period in the United States the dominant position within industry and commerce was occupied by a very small number of players who were moving far faster than the regulatory measures  of the day.</a:t>
            </a:r>
          </a:p>
          <a:p>
            <a:pPr marL="0" indent="0">
              <a:buNone/>
            </a:pPr>
            <a:r>
              <a:rPr lang="en-US" sz="15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02332"/>
            <a:ext cx="6624735" cy="857250"/>
          </a:xfrm>
        </p:spPr>
        <p:txBody>
          <a:bodyPr/>
          <a:lstStyle/>
          <a:p>
            <a:r>
              <a:rPr lang="en-US" dirty="0">
                <a:latin typeface="Powderfinger Type" charset="0"/>
                <a:ea typeface="Powderfinger Type" charset="0"/>
                <a:cs typeface="Powderfinger Type" charset="0"/>
              </a:rPr>
              <a:t>Our Heritage</a:t>
            </a:r>
          </a:p>
        </p:txBody>
      </p:sp>
      <p:sp>
        <p:nvSpPr>
          <p:cNvPr id="3" name="Content Placeholder 2"/>
          <p:cNvSpPr>
            <a:spLocks noGrp="1"/>
          </p:cNvSpPr>
          <p:nvPr>
            <p:ph idx="1"/>
          </p:nvPr>
        </p:nvSpPr>
        <p:spPr>
          <a:xfrm>
            <a:off x="3059832" y="2247715"/>
            <a:ext cx="4104456" cy="1998222"/>
          </a:xfrm>
        </p:spPr>
        <p:txBody>
          <a:bodyPr/>
          <a:lstStyle/>
          <a:p>
            <a:pPr marL="0" indent="0">
              <a:spcAft>
                <a:spcPts val="450"/>
              </a:spcAft>
              <a:buNone/>
            </a:pPr>
            <a:r>
              <a:rPr lang="en-US" dirty="0"/>
              <a:t>The Telephone Network</a:t>
            </a:r>
          </a:p>
        </p:txBody>
      </p:sp>
    </p:spTree>
    <p:extLst>
      <p:ext uri="{BB962C8B-B14F-4D97-AF65-F5344CB8AC3E}">
        <p14:creationId xmlns:p14="http://schemas.microsoft.com/office/powerpoint/2010/main" val="1478329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pic>
        <p:nvPicPr>
          <p:cNvPr id="7" name="Picture 6">
            <a:extLst>
              <a:ext uri="{FF2B5EF4-FFF2-40B4-BE49-F238E27FC236}">
                <a16:creationId xmlns:a16="http://schemas.microsoft.com/office/drawing/2014/main" id="{13E729BF-B8A4-354A-8A23-DC09ED8A6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139702"/>
            <a:ext cx="4952823" cy="2279655"/>
          </a:xfrm>
          <a:prstGeom prst="rect">
            <a:avLst/>
          </a:prstGeom>
        </p:spPr>
      </p:pic>
    </p:spTree>
    <p:extLst>
      <p:ext uri="{BB962C8B-B14F-4D97-AF65-F5344CB8AC3E}">
        <p14:creationId xmlns:p14="http://schemas.microsoft.com/office/powerpoint/2010/main" val="738212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51</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52</a:t>
            </a:fld>
            <a:endParaRPr lang="en-AU" kern="0" dirty="0"/>
          </a:p>
        </p:txBody>
      </p:sp>
      <p:sp>
        <p:nvSpPr>
          <p:cNvPr id="5" name="TextBox 4"/>
          <p:cNvSpPr txBox="1"/>
          <p:nvPr/>
        </p:nvSpPr>
        <p:spPr>
          <a:xfrm rot="20861545">
            <a:off x="1354672" y="2140355"/>
            <a:ext cx="6093045"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7290810" cy="857250"/>
          </a:xfrm>
        </p:spPr>
        <p:txBody>
          <a:bodyPr>
            <a:normAutofit/>
          </a:bodyPr>
          <a:lstStyle/>
          <a:p>
            <a:r>
              <a:rPr lang="en-US" dirty="0">
                <a:latin typeface="Powderfinger Type" charset="0"/>
                <a:ea typeface="Powderfinger Type" charset="0"/>
                <a:cs typeface="Powderfinger Type" charset="0"/>
              </a:rPr>
              <a:t>The Internet’s Future</a:t>
            </a:r>
          </a:p>
        </p:txBody>
      </p:sp>
      <p:sp>
        <p:nvSpPr>
          <p:cNvPr id="3" name="Content Placeholder 2"/>
          <p:cNvSpPr>
            <a:spLocks noGrp="1"/>
          </p:cNvSpPr>
          <p:nvPr>
            <p:ph idx="1"/>
          </p:nvPr>
        </p:nvSpPr>
        <p:spPr>
          <a:xfrm>
            <a:off x="611560" y="1452179"/>
            <a:ext cx="5760640" cy="3423827"/>
          </a:xfrm>
        </p:spPr>
        <p:txBody>
          <a:bodyPr>
            <a:normAutofit/>
          </a:bodyPr>
          <a:lstStyle/>
          <a:p>
            <a:pPr marL="0" indent="0">
              <a:spcBef>
                <a:spcPts val="0"/>
              </a:spcBef>
              <a:buNone/>
            </a:pP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How much are you worth?</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I've no idea. How much do you want?</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I just want to know what you're worth. Over</a:t>
            </a:r>
          </a:p>
          <a:p>
            <a:pPr marL="0" indent="0">
              <a:spcBef>
                <a:spcPts val="0"/>
              </a:spcBef>
              <a:buNone/>
            </a:pPr>
            <a:r>
              <a:rPr lang="en-US" sz="1400" b="1" dirty="0">
                <a:latin typeface="Courier New" charset="0"/>
                <a:ea typeface="Courier New" charset="0"/>
                <a:cs typeface="Courier New" charset="0"/>
              </a:rPr>
              <a:t>	ten million?</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Oh my, yes!</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Why are you doing it? How much better can you</a:t>
            </a:r>
          </a:p>
          <a:p>
            <a:pPr marL="0" indent="0">
              <a:spcBef>
                <a:spcPts val="0"/>
              </a:spcBef>
              <a:buNone/>
            </a:pPr>
            <a:r>
              <a:rPr lang="en-US" sz="1400" b="1" dirty="0">
                <a:latin typeface="Courier New" charset="0"/>
                <a:ea typeface="Courier New" charset="0"/>
                <a:cs typeface="Courier New" charset="0"/>
              </a:rPr>
              <a:t>	eat? What can you buy that you can't already</a:t>
            </a:r>
          </a:p>
          <a:p>
            <a:pPr marL="0" indent="0">
              <a:spcBef>
                <a:spcPts val="0"/>
              </a:spcBef>
              <a:buNone/>
            </a:pPr>
            <a:r>
              <a:rPr lang="en-US" sz="1400" b="1" dirty="0">
                <a:latin typeface="Courier New" charset="0"/>
                <a:ea typeface="Courier New" charset="0"/>
                <a:cs typeface="Courier New" charset="0"/>
              </a:rPr>
              <a:t> 	afford?</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The future, Mr. </a:t>
            </a: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53</a:t>
            </a:fld>
            <a:endParaRPr lang="en-AU" kern="0" dirty="0"/>
          </a:p>
        </p:txBody>
      </p:sp>
      <p:sp>
        <p:nvSpPr>
          <p:cNvPr id="5" name="TextBox 4"/>
          <p:cNvSpPr txBox="1"/>
          <p:nvPr/>
        </p:nvSpPr>
        <p:spPr>
          <a:xfrm>
            <a:off x="657627" y="3651870"/>
            <a:ext cx="2330197" cy="338554"/>
          </a:xfrm>
          <a:prstGeom prst="rect">
            <a:avLst/>
          </a:prstGeom>
          <a:noFill/>
        </p:spPr>
        <p:txBody>
          <a:bodyPr wrap="square" rtlCol="0">
            <a:spAutoFit/>
          </a:bodyPr>
          <a:lstStyle/>
          <a:p>
            <a:r>
              <a:rPr lang="en-US" sz="1600"/>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451" y="1373324"/>
            <a:ext cx="2229388" cy="3291830"/>
          </a:xfrm>
          <a:prstGeom prst="rect">
            <a:avLst/>
          </a:prstGeom>
        </p:spPr>
      </p:pic>
    </p:spTree>
    <p:extLst>
      <p:ext uri="{BB962C8B-B14F-4D97-AF65-F5344CB8AC3E}">
        <p14:creationId xmlns:p14="http://schemas.microsoft.com/office/powerpoint/2010/main" val="221324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What is this all about?</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sz="2000" dirty="0"/>
              <a:t>This is no longer just a conversation about incremental changes in carriage and communications within the Internet. </a:t>
            </a:r>
          </a:p>
          <a:p>
            <a:pPr marL="0" indent="0">
              <a:buNone/>
            </a:pPr>
            <a:r>
              <a:rPr lang="en-US" sz="2000" dirty="0"/>
              <a:t>For me, the essential topic of this conversation is how we can strike a sustainable balance between </a:t>
            </a:r>
            <a:r>
              <a:rPr lang="en-US" sz="2000"/>
              <a:t>an energetic private </a:t>
            </a:r>
            <a:r>
              <a:rPr lang="en-US" sz="2000" dirty="0"/>
              <a:t>sector that has rapidly amassed 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54</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56A56-83E3-7242-A6C4-49A77B97D295}"/>
              </a:ext>
            </a:extLst>
          </p:cNvPr>
          <p:cNvSpPr>
            <a:spLocks noGrp="1"/>
          </p:cNvSpPr>
          <p:nvPr>
            <p:ph type="sldNum" sz="quarter" idx="4"/>
          </p:nvPr>
        </p:nvSpPr>
        <p:spPr/>
        <p:txBody>
          <a:bodyPr/>
          <a:lstStyle/>
          <a:p>
            <a:fld id="{38B2A337-2C29-4402-A0A2-E290C184D5D3}" type="slidenum">
              <a:rPr lang="en-AU" kern="0" smtClean="0"/>
              <a:pPr/>
              <a:t>55</a:t>
            </a:fld>
            <a:endParaRPr lang="en-AU" kern="0" dirty="0"/>
          </a:p>
        </p:txBody>
      </p:sp>
      <p:pic>
        <p:nvPicPr>
          <p:cNvPr id="5" name="Picture 4">
            <a:extLst>
              <a:ext uri="{FF2B5EF4-FFF2-40B4-BE49-F238E27FC236}">
                <a16:creationId xmlns:a16="http://schemas.microsoft.com/office/drawing/2014/main" id="{1A7C773C-8E08-9C42-9B32-04B290B88E9E}"/>
              </a:ext>
            </a:extLst>
          </p:cNvPr>
          <p:cNvPicPr>
            <a:picLocks noChangeAspect="1"/>
          </p:cNvPicPr>
          <p:nvPr/>
        </p:nvPicPr>
        <p:blipFill>
          <a:blip r:embed="rId2"/>
          <a:stretch>
            <a:fillRect/>
          </a:stretch>
        </p:blipFill>
        <p:spPr>
          <a:xfrm>
            <a:off x="2638425" y="0"/>
            <a:ext cx="3867150" cy="5143500"/>
          </a:xfrm>
          <a:prstGeom prst="rect">
            <a:avLst/>
          </a:prstGeom>
        </p:spPr>
      </p:pic>
    </p:spTree>
    <p:extLst>
      <p:ext uri="{BB962C8B-B14F-4D97-AF65-F5344CB8AC3E}">
        <p14:creationId xmlns:p14="http://schemas.microsoft.com/office/powerpoint/2010/main" val="1959437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9192-9498-864E-9859-F0013579C205}"/>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8C0C3864-B41B-AC47-81BA-672465DE509B}"/>
              </a:ext>
            </a:extLst>
          </p:cNvPr>
          <p:cNvSpPr>
            <a:spLocks noGrp="1"/>
          </p:cNvSpPr>
          <p:nvPr>
            <p:ph idx="1"/>
          </p:nvPr>
        </p:nvSpPr>
        <p:spPr/>
        <p:txBody>
          <a:bodyPr/>
          <a:lstStyle/>
          <a:p>
            <a:pPr marL="0" indent="0">
              <a:buNone/>
            </a:pPr>
            <a:r>
              <a:rPr lang="en-AU" dirty="0"/>
              <a:t>Is it that these enterprises are:</a:t>
            </a:r>
          </a:p>
          <a:p>
            <a:pPr lvl="1"/>
            <a:r>
              <a:rPr lang="en-AU" dirty="0"/>
              <a:t>so big?</a:t>
            </a:r>
          </a:p>
          <a:p>
            <a:pPr lvl="1"/>
            <a:r>
              <a:rPr lang="en-AU" dirty="0"/>
              <a:t>exploitative of their workers?</a:t>
            </a:r>
          </a:p>
          <a:p>
            <a:pPr lvl="1"/>
            <a:r>
              <a:rPr lang="en-AU" dirty="0"/>
              <a:t>distorting markets?</a:t>
            </a:r>
          </a:p>
          <a:p>
            <a:pPr lvl="1"/>
            <a:r>
              <a:rPr lang="en-AU" dirty="0"/>
              <a:t>extracting monopoly rentals from consumers?</a:t>
            </a:r>
          </a:p>
          <a:p>
            <a:pPr lvl="1"/>
            <a:r>
              <a:rPr lang="en-AU" dirty="0"/>
              <a:t>not providing consumers what they want?</a:t>
            </a:r>
          </a:p>
          <a:p>
            <a:pPr lvl="1"/>
            <a:endParaRPr lang="en-AU" dirty="0"/>
          </a:p>
          <a:p>
            <a:endParaRPr lang="en-AU" dirty="0"/>
          </a:p>
          <a:p>
            <a:pPr lvl="1"/>
            <a:endParaRPr lang="en-AU" dirty="0"/>
          </a:p>
        </p:txBody>
      </p:sp>
      <p:sp>
        <p:nvSpPr>
          <p:cNvPr id="4" name="Slide Number Placeholder 3">
            <a:extLst>
              <a:ext uri="{FF2B5EF4-FFF2-40B4-BE49-F238E27FC236}">
                <a16:creationId xmlns:a16="http://schemas.microsoft.com/office/drawing/2014/main" id="{34BF5EAC-3DB4-BF49-A370-5E4909194012}"/>
              </a:ext>
            </a:extLst>
          </p:cNvPr>
          <p:cNvSpPr>
            <a:spLocks noGrp="1"/>
          </p:cNvSpPr>
          <p:nvPr>
            <p:ph type="sldNum" sz="quarter" idx="4"/>
          </p:nvPr>
        </p:nvSpPr>
        <p:spPr/>
        <p:txBody>
          <a:bodyPr/>
          <a:lstStyle/>
          <a:p>
            <a:fld id="{38B2A337-2C29-4402-A0A2-E290C184D5D3}" type="slidenum">
              <a:rPr lang="en-AU" kern="0" smtClean="0"/>
              <a:pPr/>
              <a:t>56</a:t>
            </a:fld>
            <a:endParaRPr lang="en-AU" kern="0" dirty="0"/>
          </a:p>
        </p:txBody>
      </p:sp>
    </p:spTree>
    <p:extLst>
      <p:ext uri="{BB962C8B-B14F-4D97-AF65-F5344CB8AC3E}">
        <p14:creationId xmlns:p14="http://schemas.microsoft.com/office/powerpoint/2010/main" val="859653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p:txBody>
          <a:bodyPr/>
          <a:lstStyle/>
          <a:p>
            <a:r>
              <a:rPr lang="en-AU" dirty="0"/>
              <a:t>What we want</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395536" y="1131590"/>
            <a:ext cx="8352928" cy="3423827"/>
          </a:xfrm>
        </p:spPr>
        <p:txBody>
          <a:bodyPr>
            <a:normAutofit/>
          </a:bodyPr>
          <a:lstStyle/>
          <a:p>
            <a:r>
              <a:rPr lang="en-AU" sz="2000" dirty="0"/>
              <a:t>It seems that these enterprises have focussed very sharply on giving users precisely what they want</a:t>
            </a:r>
          </a:p>
          <a:p>
            <a:r>
              <a:rPr lang="en-AU" sz="2000" dirty="0"/>
              <a:t>The ability to customise a solution to a market of 1 and still bring economies of scale to that market underlies their success</a:t>
            </a:r>
          </a:p>
          <a:p>
            <a:r>
              <a:rPr lang="en-AU" sz="2000" dirty="0"/>
              <a:t>So we all use these services – because they work for us!</a:t>
            </a:r>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p:txBody>
          <a:bodyPr/>
          <a:lstStyle/>
          <a:p>
            <a:fld id="{38B2A337-2C29-4402-A0A2-E290C184D5D3}" type="slidenum">
              <a:rPr lang="en-AU" kern="0" smtClean="0"/>
              <a:pPr/>
              <a:t>57</a:t>
            </a:fld>
            <a:endParaRPr lang="en-AU" kern="0" dirty="0"/>
          </a:p>
        </p:txBody>
      </p:sp>
    </p:spTree>
    <p:extLst>
      <p:ext uri="{BB962C8B-B14F-4D97-AF65-F5344CB8AC3E}">
        <p14:creationId xmlns:p14="http://schemas.microsoft.com/office/powerpoint/2010/main" val="3090376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6ECA-ED86-5E4F-9265-3285BE71273D}"/>
              </a:ext>
            </a:extLst>
          </p:cNvPr>
          <p:cNvSpPr>
            <a:spLocks noGrp="1"/>
          </p:cNvSpPr>
          <p:nvPr>
            <p:ph type="title"/>
          </p:nvPr>
        </p:nvSpPr>
        <p:spPr/>
        <p:txBody>
          <a:bodyPr/>
          <a:lstStyle/>
          <a:p>
            <a:r>
              <a:rPr lang="en-AU" dirty="0"/>
              <a:t>There are side-effects</a:t>
            </a:r>
          </a:p>
        </p:txBody>
      </p:sp>
      <p:sp>
        <p:nvSpPr>
          <p:cNvPr id="3" name="Content Placeholder 2">
            <a:extLst>
              <a:ext uri="{FF2B5EF4-FFF2-40B4-BE49-F238E27FC236}">
                <a16:creationId xmlns:a16="http://schemas.microsoft.com/office/drawing/2014/main" id="{ECB96D54-4536-D44F-B2E3-1BA8AD384188}"/>
              </a:ext>
            </a:extLst>
          </p:cNvPr>
          <p:cNvSpPr>
            <a:spLocks noGrp="1"/>
          </p:cNvSpPr>
          <p:nvPr>
            <p:ph idx="1"/>
          </p:nvPr>
        </p:nvSpPr>
        <p:spPr/>
        <p:txBody>
          <a:bodyPr/>
          <a:lstStyle/>
          <a:p>
            <a:r>
              <a:rPr lang="en-AU" dirty="0"/>
              <a:t>In order to understand what each consumer wants, the service provider needs to understand the consumer</a:t>
            </a:r>
          </a:p>
          <a:p>
            <a:r>
              <a:rPr lang="en-AU" dirty="0"/>
              <a:t>Which brings us to…</a:t>
            </a:r>
          </a:p>
        </p:txBody>
      </p:sp>
      <p:sp>
        <p:nvSpPr>
          <p:cNvPr id="4" name="Slide Number Placeholder 3">
            <a:extLst>
              <a:ext uri="{FF2B5EF4-FFF2-40B4-BE49-F238E27FC236}">
                <a16:creationId xmlns:a16="http://schemas.microsoft.com/office/drawing/2014/main" id="{65EC525A-CB0C-F145-AF9C-278934078C4E}"/>
              </a:ext>
            </a:extLst>
          </p:cNvPr>
          <p:cNvSpPr>
            <a:spLocks noGrp="1"/>
          </p:cNvSpPr>
          <p:nvPr>
            <p:ph type="sldNum" sz="quarter" idx="4"/>
          </p:nvPr>
        </p:nvSpPr>
        <p:spPr/>
        <p:txBody>
          <a:bodyPr/>
          <a:lstStyle/>
          <a:p>
            <a:fld id="{38B2A337-2C29-4402-A0A2-E290C184D5D3}" type="slidenum">
              <a:rPr lang="en-AU" kern="0" smtClean="0"/>
              <a:pPr/>
              <a:t>58</a:t>
            </a:fld>
            <a:endParaRPr lang="en-AU" kern="0" dirty="0"/>
          </a:p>
        </p:txBody>
      </p:sp>
    </p:spTree>
    <p:extLst>
      <p:ext uri="{BB962C8B-B14F-4D97-AF65-F5344CB8AC3E}">
        <p14:creationId xmlns:p14="http://schemas.microsoft.com/office/powerpoint/2010/main" val="2159708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FC3E-9821-C343-A2BA-BC1C12D948FF}"/>
              </a:ext>
            </a:extLst>
          </p:cNvPr>
          <p:cNvSpPr>
            <a:spLocks noGrp="1"/>
          </p:cNvSpPr>
          <p:nvPr>
            <p:ph type="title"/>
          </p:nvPr>
        </p:nvSpPr>
        <p:spPr/>
        <p:txBody>
          <a:bodyPr/>
          <a:lstStyle/>
          <a:p>
            <a:r>
              <a:rPr lang="en-AU" dirty="0"/>
              <a:t>Surveillance Capitalism</a:t>
            </a:r>
          </a:p>
        </p:txBody>
      </p:sp>
      <p:sp>
        <p:nvSpPr>
          <p:cNvPr id="3" name="Content Placeholder 2">
            <a:extLst>
              <a:ext uri="{FF2B5EF4-FFF2-40B4-BE49-F238E27FC236}">
                <a16:creationId xmlns:a16="http://schemas.microsoft.com/office/drawing/2014/main" id="{8EA51B79-99DE-8747-ADCE-B876FC94FD11}"/>
              </a:ext>
            </a:extLst>
          </p:cNvPr>
          <p:cNvSpPr>
            <a:spLocks noGrp="1"/>
          </p:cNvSpPr>
          <p:nvPr>
            <p:ph idx="1"/>
          </p:nvPr>
        </p:nvSpPr>
        <p:spPr/>
        <p:txBody>
          <a:bodyPr>
            <a:normAutofit/>
          </a:bodyPr>
          <a:lstStyle/>
          <a:p>
            <a:r>
              <a:rPr lang="en-AU" dirty="0"/>
              <a:t>Much of the wealth and impact of these activities is built upon a foundation of aggregation of individual user behaviour and construction of personal profiles</a:t>
            </a:r>
          </a:p>
          <a:p>
            <a:r>
              <a:rPr lang="en-AU" dirty="0"/>
              <a:t>It also has benefitted from a cavalier attitude towards data security and privacy concerns and the absence of regulatory imposts that attempt to safeguard some basic common aspects of personal privacy</a:t>
            </a:r>
          </a:p>
          <a:p>
            <a:endParaRPr lang="en-AU" dirty="0"/>
          </a:p>
        </p:txBody>
      </p:sp>
      <p:sp>
        <p:nvSpPr>
          <p:cNvPr id="4" name="Slide Number Placeholder 3">
            <a:extLst>
              <a:ext uri="{FF2B5EF4-FFF2-40B4-BE49-F238E27FC236}">
                <a16:creationId xmlns:a16="http://schemas.microsoft.com/office/drawing/2014/main" id="{622BB02F-F684-0346-B1FC-BC18173E60E8}"/>
              </a:ext>
            </a:extLst>
          </p:cNvPr>
          <p:cNvSpPr>
            <a:spLocks noGrp="1"/>
          </p:cNvSpPr>
          <p:nvPr>
            <p:ph type="sldNum" sz="quarter" idx="4"/>
          </p:nvPr>
        </p:nvSpPr>
        <p:spPr/>
        <p:txBody>
          <a:bodyPr/>
          <a:lstStyle/>
          <a:p>
            <a:fld id="{38B2A337-2C29-4402-A0A2-E290C184D5D3}" type="slidenum">
              <a:rPr lang="en-AU" kern="0" smtClean="0"/>
              <a:pPr/>
              <a:t>59</a:t>
            </a:fld>
            <a:endParaRPr lang="en-AU" kern="0" dirty="0"/>
          </a:p>
        </p:txBody>
      </p:sp>
    </p:spTree>
    <p:extLst>
      <p:ext uri="{BB962C8B-B14F-4D97-AF65-F5344CB8AC3E}">
        <p14:creationId xmlns:p14="http://schemas.microsoft.com/office/powerpoint/2010/main" val="3613883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0558" y="-1370688"/>
            <a:ext cx="9865096" cy="8080625"/>
          </a:xfrm>
          <a:prstGeom prst="rect">
            <a:avLst/>
          </a:prstGeom>
        </p:spPr>
      </p:pic>
      <p:sp>
        <p:nvSpPr>
          <p:cNvPr id="5" name="Title 1"/>
          <p:cNvSpPr txBox="1">
            <a:spLocks/>
          </p:cNvSpPr>
          <p:nvPr/>
        </p:nvSpPr>
        <p:spPr>
          <a:xfrm>
            <a:off x="1594470" y="255196"/>
            <a:ext cx="9188221" cy="85725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4625704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FC3E-9821-C343-A2BA-BC1C12D948FF}"/>
              </a:ext>
            </a:extLst>
          </p:cNvPr>
          <p:cNvSpPr>
            <a:spLocks noGrp="1"/>
          </p:cNvSpPr>
          <p:nvPr>
            <p:ph type="title"/>
          </p:nvPr>
        </p:nvSpPr>
        <p:spPr/>
        <p:txBody>
          <a:bodyPr/>
          <a:lstStyle/>
          <a:p>
            <a:r>
              <a:rPr lang="en-AU" dirty="0"/>
              <a:t>Surveillance Capitalism</a:t>
            </a:r>
          </a:p>
        </p:txBody>
      </p:sp>
      <p:sp>
        <p:nvSpPr>
          <p:cNvPr id="3" name="Content Placeholder 2">
            <a:extLst>
              <a:ext uri="{FF2B5EF4-FFF2-40B4-BE49-F238E27FC236}">
                <a16:creationId xmlns:a16="http://schemas.microsoft.com/office/drawing/2014/main" id="{8EA51B79-99DE-8747-ADCE-B876FC94FD11}"/>
              </a:ext>
            </a:extLst>
          </p:cNvPr>
          <p:cNvSpPr>
            <a:spLocks noGrp="1"/>
          </p:cNvSpPr>
          <p:nvPr>
            <p:ph idx="1"/>
          </p:nvPr>
        </p:nvSpPr>
        <p:spPr/>
        <p:txBody>
          <a:bodyPr>
            <a:normAutofit/>
          </a:bodyPr>
          <a:lstStyle/>
          <a:p>
            <a:r>
              <a:rPr lang="en-AU" dirty="0"/>
              <a:t>Much of the wealth and impact of these activities is built upon a foundation of aggregation of individual user behaviour and construction of personal profiles</a:t>
            </a:r>
          </a:p>
          <a:p>
            <a:r>
              <a:rPr lang="en-AU" dirty="0"/>
              <a:t>It also has benefitted from a cavalier attitude towards data security and privacy concerns and the absence of regulatory imposts that attempt to safeguard some basic common aspects of personal privacy</a:t>
            </a:r>
          </a:p>
          <a:p>
            <a:endParaRPr lang="en-AU" dirty="0"/>
          </a:p>
        </p:txBody>
      </p:sp>
      <p:sp>
        <p:nvSpPr>
          <p:cNvPr id="4" name="Slide Number Placeholder 3">
            <a:extLst>
              <a:ext uri="{FF2B5EF4-FFF2-40B4-BE49-F238E27FC236}">
                <a16:creationId xmlns:a16="http://schemas.microsoft.com/office/drawing/2014/main" id="{622BB02F-F684-0346-B1FC-BC18173E60E8}"/>
              </a:ext>
            </a:extLst>
          </p:cNvPr>
          <p:cNvSpPr>
            <a:spLocks noGrp="1"/>
          </p:cNvSpPr>
          <p:nvPr>
            <p:ph type="sldNum" sz="quarter" idx="4"/>
          </p:nvPr>
        </p:nvSpPr>
        <p:spPr/>
        <p:txBody>
          <a:bodyPr/>
          <a:lstStyle/>
          <a:p>
            <a:fld id="{38B2A337-2C29-4402-A0A2-E290C184D5D3}" type="slidenum">
              <a:rPr lang="en-AU" kern="0" smtClean="0"/>
              <a:pPr/>
              <a:t>60</a:t>
            </a:fld>
            <a:endParaRPr lang="en-AU" kern="0" dirty="0"/>
          </a:p>
        </p:txBody>
      </p:sp>
      <p:sp>
        <p:nvSpPr>
          <p:cNvPr id="5" name="TextBox 4">
            <a:extLst>
              <a:ext uri="{FF2B5EF4-FFF2-40B4-BE49-F238E27FC236}">
                <a16:creationId xmlns:a16="http://schemas.microsoft.com/office/drawing/2014/main" id="{16BF2876-1077-2940-A269-F8B78C3E2B58}"/>
              </a:ext>
            </a:extLst>
          </p:cNvPr>
          <p:cNvSpPr txBox="1"/>
          <p:nvPr/>
        </p:nvSpPr>
        <p:spPr>
          <a:xfrm rot="20838016">
            <a:off x="755576" y="2211710"/>
            <a:ext cx="7484741" cy="369332"/>
          </a:xfrm>
          <a:prstGeom prst="rect">
            <a:avLst/>
          </a:prstGeom>
          <a:solidFill>
            <a:schemeClr val="bg1">
              <a:lumMod val="95000"/>
            </a:schemeClr>
          </a:solidFill>
        </p:spPr>
        <p:txBody>
          <a:bodyPr wrap="none" rtlCol="0">
            <a:spAutoFit/>
          </a:bodyPr>
          <a:lstStyle/>
          <a:p>
            <a:r>
              <a:rPr lang="en-AU" dirty="0">
                <a:solidFill>
                  <a:schemeClr val="accent6">
                    <a:lumMod val="50000"/>
                  </a:schemeClr>
                </a:solidFill>
                <a:latin typeface="AhnbergHand" pitchFamily="2" charset="0"/>
              </a:rPr>
              <a:t>Are there more microphones than people in this room today?</a:t>
            </a:r>
          </a:p>
        </p:txBody>
      </p:sp>
    </p:spTree>
    <p:extLst>
      <p:ext uri="{BB962C8B-B14F-4D97-AF65-F5344CB8AC3E}">
        <p14:creationId xmlns:p14="http://schemas.microsoft.com/office/powerpoint/2010/main" val="2871381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what we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595" y="1137069"/>
            <a:ext cx="6000750" cy="3703039"/>
          </a:xfrm>
          <a:prstGeom prst="rect">
            <a:avLst/>
          </a:prstGeom>
        </p:spPr>
      </p:pic>
    </p:spTree>
    <p:extLst>
      <p:ext uri="{BB962C8B-B14F-4D97-AF65-F5344CB8AC3E}">
        <p14:creationId xmlns:p14="http://schemas.microsoft.com/office/powerpoint/2010/main" val="1077758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what we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595" y="1137069"/>
            <a:ext cx="6000750" cy="37030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318" y="0"/>
            <a:ext cx="3057238" cy="4430047"/>
          </a:xfrm>
          <a:prstGeom prst="rect">
            <a:avLst/>
          </a:prstGeom>
        </p:spPr>
      </p:pic>
    </p:spTree>
    <p:extLst>
      <p:ext uri="{BB962C8B-B14F-4D97-AF65-F5344CB8AC3E}">
        <p14:creationId xmlns:p14="http://schemas.microsoft.com/office/powerpoint/2010/main" val="888843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A4A-1739-4241-87B0-CFE8E3D510E9}"/>
              </a:ext>
            </a:extLst>
          </p:cNvPr>
          <p:cNvSpPr>
            <a:spLocks noGrp="1"/>
          </p:cNvSpPr>
          <p:nvPr>
            <p:ph type="title"/>
          </p:nvPr>
        </p:nvSpPr>
        <p:spPr/>
        <p:txBody>
          <a:bodyPr/>
          <a:lstStyle/>
          <a:p>
            <a:r>
              <a:rPr lang="en-AU" dirty="0"/>
              <a:t>What we might want </a:t>
            </a:r>
          </a:p>
        </p:txBody>
      </p:sp>
      <p:sp>
        <p:nvSpPr>
          <p:cNvPr id="3" name="Content Placeholder 2">
            <a:extLst>
              <a:ext uri="{FF2B5EF4-FFF2-40B4-BE49-F238E27FC236}">
                <a16:creationId xmlns:a16="http://schemas.microsoft.com/office/drawing/2014/main" id="{5746DF57-B14B-4045-9479-DC8CEF732DC9}"/>
              </a:ext>
            </a:extLst>
          </p:cNvPr>
          <p:cNvSpPr>
            <a:spLocks noGrp="1"/>
          </p:cNvSpPr>
          <p:nvPr>
            <p:ph idx="1"/>
          </p:nvPr>
        </p:nvSpPr>
        <p:spPr/>
        <p:txBody>
          <a:bodyPr/>
          <a:lstStyle/>
          <a:p>
            <a:pPr marL="0" indent="0">
              <a:buNone/>
            </a:pPr>
            <a:r>
              <a:rPr lang="en-AU" dirty="0"/>
              <a:t>If this situation calls for some public sector response then perhaps the thrust of any such response should focus on the consumer rather than the dynamics of the market</a:t>
            </a:r>
          </a:p>
          <a:p>
            <a:endParaRPr lang="en-AU" dirty="0"/>
          </a:p>
        </p:txBody>
      </p:sp>
      <p:sp>
        <p:nvSpPr>
          <p:cNvPr id="4" name="Slide Number Placeholder 3">
            <a:extLst>
              <a:ext uri="{FF2B5EF4-FFF2-40B4-BE49-F238E27FC236}">
                <a16:creationId xmlns:a16="http://schemas.microsoft.com/office/drawing/2014/main" id="{8F39344A-9058-2148-BD77-1A33FD803CB6}"/>
              </a:ext>
            </a:extLst>
          </p:cNvPr>
          <p:cNvSpPr>
            <a:spLocks noGrp="1"/>
          </p:cNvSpPr>
          <p:nvPr>
            <p:ph type="sldNum" sz="quarter" idx="4"/>
          </p:nvPr>
        </p:nvSpPr>
        <p:spPr/>
        <p:txBody>
          <a:bodyPr/>
          <a:lstStyle/>
          <a:p>
            <a:fld id="{38B2A337-2C29-4402-A0A2-E290C184D5D3}" type="slidenum">
              <a:rPr lang="en-AU" kern="0" smtClean="0"/>
              <a:pPr/>
              <a:t>63</a:t>
            </a:fld>
            <a:endParaRPr lang="en-AU" kern="0" dirty="0"/>
          </a:p>
        </p:txBody>
      </p:sp>
    </p:spTree>
    <p:extLst>
      <p:ext uri="{BB962C8B-B14F-4D97-AF65-F5344CB8AC3E}">
        <p14:creationId xmlns:p14="http://schemas.microsoft.com/office/powerpoint/2010/main" val="2314052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A4A-1739-4241-87B0-CFE8E3D510E9}"/>
              </a:ext>
            </a:extLst>
          </p:cNvPr>
          <p:cNvSpPr>
            <a:spLocks noGrp="1"/>
          </p:cNvSpPr>
          <p:nvPr>
            <p:ph type="title"/>
          </p:nvPr>
        </p:nvSpPr>
        <p:spPr/>
        <p:txBody>
          <a:bodyPr>
            <a:normAutofit/>
          </a:bodyPr>
          <a:lstStyle/>
          <a:p>
            <a:r>
              <a:rPr lang="en-AU" dirty="0"/>
              <a:t>Some questions</a:t>
            </a:r>
          </a:p>
        </p:txBody>
      </p:sp>
      <p:sp>
        <p:nvSpPr>
          <p:cNvPr id="3" name="Content Placeholder 2">
            <a:extLst>
              <a:ext uri="{FF2B5EF4-FFF2-40B4-BE49-F238E27FC236}">
                <a16:creationId xmlns:a16="http://schemas.microsoft.com/office/drawing/2014/main" id="{5746DF57-B14B-4045-9479-DC8CEF732DC9}"/>
              </a:ext>
            </a:extLst>
          </p:cNvPr>
          <p:cNvSpPr>
            <a:spLocks noGrp="1"/>
          </p:cNvSpPr>
          <p:nvPr>
            <p:ph idx="1"/>
          </p:nvPr>
        </p:nvSpPr>
        <p:spPr>
          <a:xfrm>
            <a:off x="611560" y="1131590"/>
            <a:ext cx="7593571" cy="3423827"/>
          </a:xfrm>
        </p:spPr>
        <p:txBody>
          <a:bodyPr/>
          <a:lstStyle/>
          <a:p>
            <a:pPr marL="0" indent="0">
              <a:buNone/>
            </a:pPr>
            <a:r>
              <a:rPr lang="en-AU" dirty="0"/>
              <a:t>An effective regulatory regime should be able to provide clear answers to these questions:</a:t>
            </a:r>
          </a:p>
          <a:p>
            <a:pPr lvl="1"/>
            <a:r>
              <a:rPr lang="en-AU" dirty="0"/>
              <a:t>Who owns my personal profile data?</a:t>
            </a:r>
          </a:p>
          <a:p>
            <a:pPr lvl="1"/>
            <a:r>
              <a:rPr lang="en-AU" dirty="0"/>
              <a:t>Where is it stored?</a:t>
            </a:r>
          </a:p>
          <a:p>
            <a:pPr lvl="1"/>
            <a:r>
              <a:rPr lang="en-AU" dirty="0"/>
              <a:t>What regulatory regime protects it?</a:t>
            </a:r>
          </a:p>
          <a:p>
            <a:pPr lvl="1"/>
            <a:r>
              <a:rPr lang="en-AU" dirty="0"/>
              <a:t>Should I be informed when my profile is sold?</a:t>
            </a:r>
          </a:p>
          <a:p>
            <a:pPr lvl="1"/>
            <a:r>
              <a:rPr lang="en-AU" dirty="0"/>
              <a:t>Do I have an informed valuation of my personal profile?</a:t>
            </a:r>
          </a:p>
          <a:p>
            <a:pPr lvl="1"/>
            <a:r>
              <a:rPr lang="en-AU" dirty="0"/>
              <a:t>Who is at fault if my personal data is leaked?</a:t>
            </a:r>
          </a:p>
          <a:p>
            <a:endParaRPr lang="en-AU" dirty="0"/>
          </a:p>
        </p:txBody>
      </p:sp>
      <p:sp>
        <p:nvSpPr>
          <p:cNvPr id="4" name="Slide Number Placeholder 3">
            <a:extLst>
              <a:ext uri="{FF2B5EF4-FFF2-40B4-BE49-F238E27FC236}">
                <a16:creationId xmlns:a16="http://schemas.microsoft.com/office/drawing/2014/main" id="{8F39344A-9058-2148-BD77-1A33FD803CB6}"/>
              </a:ext>
            </a:extLst>
          </p:cNvPr>
          <p:cNvSpPr>
            <a:spLocks noGrp="1"/>
          </p:cNvSpPr>
          <p:nvPr>
            <p:ph type="sldNum" sz="quarter" idx="4"/>
          </p:nvPr>
        </p:nvSpPr>
        <p:spPr/>
        <p:txBody>
          <a:bodyPr/>
          <a:lstStyle/>
          <a:p>
            <a:fld id="{38B2A337-2C29-4402-A0A2-E290C184D5D3}" type="slidenum">
              <a:rPr lang="en-AU" kern="0" smtClean="0"/>
              <a:pPr/>
              <a:t>64</a:t>
            </a:fld>
            <a:endParaRPr lang="en-AU" kern="0" dirty="0"/>
          </a:p>
        </p:txBody>
      </p:sp>
    </p:spTree>
    <p:extLst>
      <p:ext uri="{BB962C8B-B14F-4D97-AF65-F5344CB8AC3E}">
        <p14:creationId xmlns:p14="http://schemas.microsoft.com/office/powerpoint/2010/main" val="3340053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pPr marL="0" indent="0">
              <a:buNone/>
            </a:pPr>
            <a:r>
              <a:rPr lang="en-AU" dirty="0"/>
              <a:t>Its clear we’re not in Kansas any more</a:t>
            </a:r>
          </a:p>
          <a:p>
            <a:pPr marL="0" indent="0">
              <a:buNone/>
            </a:pPr>
            <a:r>
              <a:rPr lang="en-AU" dirty="0"/>
              <a:t>And whatever the Internet may be, it’s not a telephone network for computers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p:txBody>
          <a:bodyPr/>
          <a:lstStyle/>
          <a:p>
            <a:fld id="{38B2A337-2C29-4402-A0A2-E290C184D5D3}" type="slidenum">
              <a:rPr lang="en-AU" kern="0" smtClean="0"/>
              <a:pPr/>
              <a:t>65</a:t>
            </a:fld>
            <a:endParaRPr lang="en-AU" kern="0" dirty="0"/>
          </a:p>
        </p:txBody>
      </p:sp>
    </p:spTree>
    <p:extLst>
      <p:ext uri="{BB962C8B-B14F-4D97-AF65-F5344CB8AC3E}">
        <p14:creationId xmlns:p14="http://schemas.microsoft.com/office/powerpoint/2010/main" val="155522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a:t>
            </a:r>
            <a:r>
              <a:rPr lang="en-AU" dirty="0" err="1"/>
              <a:t>comms</a:t>
            </a:r>
            <a:endParaRPr lang="en-AU" dirty="0"/>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p:txBody>
          <a:bodyPr/>
          <a:lstStyle/>
          <a:p>
            <a:fld id="{38B2A337-2C29-4402-A0A2-E290C184D5D3}" type="slidenum">
              <a:rPr lang="en-AU" kern="0" smtClean="0"/>
              <a:pPr/>
              <a:t>66</a:t>
            </a:fld>
            <a:endParaRPr lang="en-AU" kern="0" dirty="0"/>
          </a:p>
        </p:txBody>
      </p:sp>
    </p:spTree>
    <p:extLst>
      <p:ext uri="{BB962C8B-B14F-4D97-AF65-F5344CB8AC3E}">
        <p14:creationId xmlns:p14="http://schemas.microsoft.com/office/powerpoint/2010/main" val="3012877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a:t>
            </a:r>
            <a:r>
              <a:rPr lang="en-AU" dirty="0" err="1"/>
              <a:t>comms</a:t>
            </a:r>
            <a:endParaRPr lang="en-AU" dirty="0"/>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p:txBody>
          <a:bodyPr/>
          <a:lstStyle/>
          <a:p>
            <a:fld id="{38B2A337-2C29-4402-A0A2-E290C184D5D3}" type="slidenum">
              <a:rPr lang="en-AU" kern="0" smtClean="0"/>
              <a:pPr/>
              <a:t>67</a:t>
            </a:fld>
            <a:endParaRPr lang="en-AU" kern="0" dirty="0"/>
          </a:p>
        </p:txBody>
      </p:sp>
      <p:sp>
        <p:nvSpPr>
          <p:cNvPr id="5" name="TextBox 4">
            <a:extLst>
              <a:ext uri="{FF2B5EF4-FFF2-40B4-BE49-F238E27FC236}">
                <a16:creationId xmlns:a16="http://schemas.microsoft.com/office/drawing/2014/main" id="{903E8418-C322-3F4F-B8BC-D294DFABF819}"/>
              </a:ext>
            </a:extLst>
          </p:cNvPr>
          <p:cNvSpPr txBox="1"/>
          <p:nvPr/>
        </p:nvSpPr>
        <p:spPr>
          <a:xfrm rot="20838016">
            <a:off x="1387164" y="2211710"/>
            <a:ext cx="6221575" cy="369332"/>
          </a:xfrm>
          <a:prstGeom prst="rect">
            <a:avLst/>
          </a:prstGeom>
          <a:solidFill>
            <a:schemeClr val="bg1">
              <a:lumMod val="95000"/>
            </a:schemeClr>
          </a:solidFill>
        </p:spPr>
        <p:txBody>
          <a:bodyPr wrap="none" rtlCol="0">
            <a:spAutoFit/>
          </a:bodyPr>
          <a:lstStyle/>
          <a:p>
            <a:r>
              <a:rPr lang="en-AU" dirty="0">
                <a:solidFill>
                  <a:schemeClr val="accent6">
                    <a:lumMod val="50000"/>
                  </a:schemeClr>
                </a:solidFill>
                <a:latin typeface="AhnbergHand" pitchFamily="2" charset="0"/>
              </a:rPr>
              <a:t>How many </a:t>
            </a:r>
            <a:r>
              <a:rPr lang="en-AU" dirty="0" err="1">
                <a:solidFill>
                  <a:schemeClr val="accent6">
                    <a:lumMod val="50000"/>
                  </a:schemeClr>
                </a:solidFill>
                <a:latin typeface="AhnbergHand" pitchFamily="2" charset="0"/>
              </a:rPr>
              <a:t>mips</a:t>
            </a:r>
            <a:r>
              <a:rPr lang="en-AU" dirty="0">
                <a:solidFill>
                  <a:schemeClr val="accent6">
                    <a:lumMod val="50000"/>
                  </a:schemeClr>
                </a:solidFill>
                <a:latin typeface="AhnbergHand" pitchFamily="2" charset="0"/>
              </a:rPr>
              <a:t> and gigs are in this room today?</a:t>
            </a:r>
          </a:p>
        </p:txBody>
      </p:sp>
    </p:spTree>
    <p:extLst>
      <p:ext uri="{BB962C8B-B14F-4D97-AF65-F5344CB8AC3E}">
        <p14:creationId xmlns:p14="http://schemas.microsoft.com/office/powerpoint/2010/main" val="2177025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FAD5-9231-F946-BB9A-0D2844DBCB1F}"/>
              </a:ext>
            </a:extLst>
          </p:cNvPr>
          <p:cNvSpPr>
            <a:spLocks noGrp="1"/>
          </p:cNvSpPr>
          <p:nvPr>
            <p:ph type="title"/>
          </p:nvPr>
        </p:nvSpPr>
        <p:spPr/>
        <p:txBody>
          <a:bodyPr/>
          <a:lstStyle/>
          <a:p>
            <a:r>
              <a:rPr lang="en-AU" dirty="0"/>
              <a:t>Maybe its more than this</a:t>
            </a:r>
          </a:p>
        </p:txBody>
      </p:sp>
      <p:sp>
        <p:nvSpPr>
          <p:cNvPr id="3" name="Content Placeholder 2">
            <a:extLst>
              <a:ext uri="{FF2B5EF4-FFF2-40B4-BE49-F238E27FC236}">
                <a16:creationId xmlns:a16="http://schemas.microsoft.com/office/drawing/2014/main" id="{12DB76A1-4DE7-834F-B330-A20E62B672E7}"/>
              </a:ext>
            </a:extLst>
          </p:cNvPr>
          <p:cNvSpPr>
            <a:spLocks noGrp="1"/>
          </p:cNvSpPr>
          <p:nvPr>
            <p:ph idx="1"/>
          </p:nvPr>
        </p:nvSpPr>
        <p:spPr/>
        <p:txBody>
          <a:bodyPr/>
          <a:lstStyle/>
          <a:p>
            <a:r>
              <a:rPr lang="en-AU" dirty="0"/>
              <a:t>In a world of abundant content what do we choose to view?</a:t>
            </a:r>
          </a:p>
          <a:p>
            <a:r>
              <a:rPr lang="en-AU" dirty="0"/>
              <a:t>What do we choose to believe?</a:t>
            </a:r>
          </a:p>
          <a:p>
            <a:r>
              <a:rPr lang="en-AU" dirty="0"/>
              <a:t>Search becomes the arbiter of content selection and assumes a level of ultimate importance in this world</a:t>
            </a:r>
          </a:p>
          <a:p>
            <a:r>
              <a:rPr lang="en-AU" dirty="0"/>
              <a:t>What’s the outcome of search being dominated by a single entity?</a:t>
            </a:r>
          </a:p>
          <a:p>
            <a:endParaRPr lang="en-AU" dirty="0"/>
          </a:p>
        </p:txBody>
      </p:sp>
      <p:sp>
        <p:nvSpPr>
          <p:cNvPr id="4" name="Slide Number Placeholder 3">
            <a:extLst>
              <a:ext uri="{FF2B5EF4-FFF2-40B4-BE49-F238E27FC236}">
                <a16:creationId xmlns:a16="http://schemas.microsoft.com/office/drawing/2014/main" id="{9D622156-238F-A944-94A9-B1535BED1245}"/>
              </a:ext>
            </a:extLst>
          </p:cNvPr>
          <p:cNvSpPr>
            <a:spLocks noGrp="1"/>
          </p:cNvSpPr>
          <p:nvPr>
            <p:ph type="sldNum" sz="quarter" idx="4"/>
          </p:nvPr>
        </p:nvSpPr>
        <p:spPr/>
        <p:txBody>
          <a:bodyPr/>
          <a:lstStyle/>
          <a:p>
            <a:fld id="{38B2A337-2C29-4402-A0A2-E290C184D5D3}" type="slidenum">
              <a:rPr lang="en-AU" kern="0" smtClean="0"/>
              <a:pPr/>
              <a:t>68</a:t>
            </a:fld>
            <a:endParaRPr lang="en-AU" kern="0" dirty="0"/>
          </a:p>
        </p:txBody>
      </p:sp>
    </p:spTree>
    <p:extLst>
      <p:ext uri="{BB962C8B-B14F-4D97-AF65-F5344CB8AC3E}">
        <p14:creationId xmlns:p14="http://schemas.microsoft.com/office/powerpoint/2010/main" val="4173613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5A2-CE38-6145-ACBA-0643324FE110}"/>
              </a:ext>
            </a:extLst>
          </p:cNvPr>
          <p:cNvSpPr>
            <a:spLocks noGrp="1"/>
          </p:cNvSpPr>
          <p:nvPr>
            <p:ph type="title"/>
          </p:nvPr>
        </p:nvSpPr>
        <p:spPr/>
        <p:txBody>
          <a:bodyPr>
            <a:normAutofit fontScale="90000"/>
          </a:bodyPr>
          <a:lstStyle/>
          <a:p>
            <a:r>
              <a:rPr lang="en-AU" dirty="0"/>
              <a:t>Is it about what we buy or is this more about what we think?</a:t>
            </a:r>
          </a:p>
        </p:txBody>
      </p:sp>
      <p:sp>
        <p:nvSpPr>
          <p:cNvPr id="4" name="Slide Number Placeholder 3">
            <a:extLst>
              <a:ext uri="{FF2B5EF4-FFF2-40B4-BE49-F238E27FC236}">
                <a16:creationId xmlns:a16="http://schemas.microsoft.com/office/drawing/2014/main" id="{B3257F88-700E-5C40-AFE8-448FEF0DACA2}"/>
              </a:ext>
            </a:extLst>
          </p:cNvPr>
          <p:cNvSpPr>
            <a:spLocks noGrp="1"/>
          </p:cNvSpPr>
          <p:nvPr>
            <p:ph type="sldNum" sz="quarter" idx="4"/>
          </p:nvPr>
        </p:nvSpPr>
        <p:spPr/>
        <p:txBody>
          <a:bodyPr/>
          <a:lstStyle/>
          <a:p>
            <a:fld id="{38B2A337-2C29-4402-A0A2-E290C184D5D3}" type="slidenum">
              <a:rPr lang="en-AU" kern="0" smtClean="0"/>
              <a:pPr/>
              <a:t>69</a:t>
            </a:fld>
            <a:endParaRPr lang="en-AU" kern="0" dirty="0"/>
          </a:p>
        </p:txBody>
      </p:sp>
      <p:pic>
        <p:nvPicPr>
          <p:cNvPr id="5" name="Picture 4">
            <a:extLst>
              <a:ext uri="{FF2B5EF4-FFF2-40B4-BE49-F238E27FC236}">
                <a16:creationId xmlns:a16="http://schemas.microsoft.com/office/drawing/2014/main" id="{86EBA9CE-A696-054D-B4A5-1140720E7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707654"/>
            <a:ext cx="3635896" cy="1798761"/>
          </a:xfrm>
          <a:prstGeom prst="rect">
            <a:avLst/>
          </a:prstGeom>
        </p:spPr>
      </p:pic>
      <p:sp>
        <p:nvSpPr>
          <p:cNvPr id="6" name="TextBox 5">
            <a:extLst>
              <a:ext uri="{FF2B5EF4-FFF2-40B4-BE49-F238E27FC236}">
                <a16:creationId xmlns:a16="http://schemas.microsoft.com/office/drawing/2014/main" id="{9ACA8F3D-BDFC-F240-96D8-3848AFA6A54C}"/>
              </a:ext>
            </a:extLst>
          </p:cNvPr>
          <p:cNvSpPr txBox="1"/>
          <p:nvPr/>
        </p:nvSpPr>
        <p:spPr>
          <a:xfrm>
            <a:off x="2915816" y="3723878"/>
            <a:ext cx="2031325" cy="261610"/>
          </a:xfrm>
          <a:prstGeom prst="rect">
            <a:avLst/>
          </a:prstGeom>
          <a:noFill/>
        </p:spPr>
        <p:txBody>
          <a:bodyPr wrap="none" rtlCol="0">
            <a:spAutoFit/>
          </a:bodyPr>
          <a:lstStyle/>
          <a:p>
            <a:r>
              <a:rPr lang="en-AU" sz="1100" dirty="0"/>
              <a:t>Share of search in US market</a:t>
            </a:r>
          </a:p>
        </p:txBody>
      </p:sp>
    </p:spTree>
    <p:extLst>
      <p:ext uri="{BB962C8B-B14F-4D97-AF65-F5344CB8AC3E}">
        <p14:creationId xmlns:p14="http://schemas.microsoft.com/office/powerpoint/2010/main" val="224623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00" y="210500"/>
            <a:ext cx="8280921" cy="857250"/>
          </a:xfrm>
        </p:spPr>
        <p:txBody>
          <a:bodyPr/>
          <a:lstStyle/>
          <a:p>
            <a:r>
              <a:rPr lang="en-US" dirty="0">
                <a:latin typeface="Powderfinger Type" charset="0"/>
                <a:ea typeface="Powderfinger Type" charset="0"/>
                <a:cs typeface="Powderfinger Type" charset="0"/>
              </a:rPr>
              <a:t>Our Heritage</a:t>
            </a:r>
          </a:p>
        </p:txBody>
      </p:sp>
      <p:sp>
        <p:nvSpPr>
          <p:cNvPr id="3" name="Content Placeholder 2"/>
          <p:cNvSpPr>
            <a:spLocks noGrp="1"/>
          </p:cNvSpPr>
          <p:nvPr>
            <p:ph idx="1"/>
          </p:nvPr>
        </p:nvSpPr>
        <p:spPr>
          <a:xfrm>
            <a:off x="992760" y="1131590"/>
            <a:ext cx="7200800" cy="3423827"/>
          </a:xfrm>
        </p:spPr>
        <p:txBody>
          <a:bodyPr/>
          <a:lstStyle/>
          <a:p>
            <a:pPr marL="0" indent="0">
              <a:spcAft>
                <a:spcPts val="450"/>
              </a:spcAft>
              <a:buNone/>
            </a:pPr>
            <a:r>
              <a:rPr lang="en-US" dirty="0"/>
              <a:t>The Telephone Network</a:t>
            </a:r>
          </a:p>
          <a:p>
            <a:pPr marL="342892" lvl="1" indent="0">
              <a:spcAft>
                <a:spcPts val="450"/>
              </a:spcAft>
              <a:buNone/>
            </a:pPr>
            <a:r>
              <a:rPr lang="en-US" dirty="0"/>
              <a:t>The major technology achievement of the twentieth century</a:t>
            </a:r>
          </a:p>
          <a:p>
            <a:pPr lvl="1">
              <a:spcAft>
                <a:spcPts val="450"/>
              </a:spcAft>
            </a:pPr>
            <a:r>
              <a:rPr lang="en-US" dirty="0"/>
              <a:t>Connected handsets to handsets</a:t>
            </a:r>
          </a:p>
          <a:p>
            <a:pPr lvl="1">
              <a:spcAft>
                <a:spcPts val="450"/>
              </a:spcAft>
            </a:pPr>
            <a:r>
              <a:rPr lang="en-US" dirty="0"/>
              <a:t>The network was intentionally transparent</a:t>
            </a:r>
          </a:p>
          <a:p>
            <a:pPr lvl="1">
              <a:spcAft>
                <a:spcPts val="450"/>
              </a:spcAft>
            </a:pPr>
            <a:r>
              <a:rPr lang="en-US" dirty="0"/>
              <a:t>Real time virtual circuit support between connected edge devices</a:t>
            </a:r>
          </a:p>
          <a:p>
            <a:pPr lvl="1">
              <a:spcAft>
                <a:spcPts val="450"/>
              </a:spcAft>
            </a:pPr>
            <a:r>
              <a:rPr lang="en-US" dirty="0"/>
              <a:t>Network-centric architecture with minimal functionality in the edge devices</a:t>
            </a:r>
          </a:p>
        </p:txBody>
      </p:sp>
    </p:spTree>
    <p:extLst>
      <p:ext uri="{BB962C8B-B14F-4D97-AF65-F5344CB8AC3E}">
        <p14:creationId xmlns:p14="http://schemas.microsoft.com/office/powerpoint/2010/main" val="1194269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27584" y="1200152"/>
            <a:ext cx="7920880" cy="3423827"/>
          </a:xfrm>
        </p:spPr>
        <p:txBody>
          <a:bodyPr>
            <a:normAutofit/>
          </a:bodyPr>
          <a:lstStyle/>
          <a:p>
            <a:pPr marL="0" indent="0">
              <a:buNone/>
            </a:pPr>
            <a:r>
              <a:rPr lang="en-AU" b="1" i="1" dirty="0"/>
              <a:t>For our society this market-driven digitisation of our world has the potential to be incredibly empowering or incredibly threatening</a:t>
            </a:r>
          </a:p>
          <a:p>
            <a:pPr marL="0" indent="0">
              <a:buNone/>
            </a:pPr>
            <a:r>
              <a:rPr lang="en-AU" b="1" i="1" dirty="0"/>
              <a:t>Or both at the same time!</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p:txBody>
          <a:bodyPr/>
          <a:lstStyle/>
          <a:p>
            <a:fld id="{38B2A337-2C29-4402-A0A2-E290C184D5D3}" type="slidenum">
              <a:rPr lang="en-AU" kern="0" smtClean="0"/>
              <a:pPr/>
              <a:t>70</a:t>
            </a:fld>
            <a:endParaRPr lang="en-AU" kern="0" dirty="0"/>
          </a:p>
        </p:txBody>
      </p:sp>
    </p:spTree>
    <p:extLst>
      <p:ext uri="{BB962C8B-B14F-4D97-AF65-F5344CB8AC3E}">
        <p14:creationId xmlns:p14="http://schemas.microsoft.com/office/powerpoint/2010/main" val="17534377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55" y="2175870"/>
            <a:ext cx="3686175" cy="994172"/>
          </a:xfrm>
        </p:spPr>
        <p:txBody>
          <a:bodyPr>
            <a:normAutofit/>
          </a:bodyPr>
          <a:lstStyle/>
          <a:p>
            <a:r>
              <a:rPr lang="en-US" sz="4800">
                <a:latin typeface="Max's Handwritin" charset="0"/>
                <a:ea typeface="Max's Handwritin" charset="0"/>
                <a:cs typeface="Max's Handwritin" charset="0"/>
              </a:rPr>
              <a:t>Thanks!</a:t>
            </a:r>
            <a:endParaRPr lang="en-US" sz="48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164554"/>
            <a:ext cx="9865096" cy="5917032"/>
          </a:xfrm>
          <a:prstGeom prst="rect">
            <a:avLst/>
          </a:prstGeom>
        </p:spPr>
      </p:pic>
      <p:sp>
        <p:nvSpPr>
          <p:cNvPr id="2" name="Title 1"/>
          <p:cNvSpPr>
            <a:spLocks noGrp="1"/>
          </p:cNvSpPr>
          <p:nvPr>
            <p:ph type="title"/>
          </p:nvPr>
        </p:nvSpPr>
        <p:spPr>
          <a:xfrm>
            <a:off x="1619673" y="202332"/>
            <a:ext cx="8352928" cy="857250"/>
          </a:xfrm>
        </p:spPr>
        <p:txBody>
          <a:bodyPr/>
          <a:lstStyle/>
          <a:p>
            <a:r>
              <a:rPr lang="en-US" sz="4000"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2321751" y="483519"/>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3557" y="249492"/>
            <a:ext cx="5416868" cy="707886"/>
          </a:xfrm>
          <a:prstGeom prst="rect">
            <a:avLst/>
          </a:prstGeom>
        </p:spPr>
        <p:txBody>
          <a:bodyPr wrap="none">
            <a:spAutoFit/>
          </a:bodyPr>
          <a:lstStyle/>
          <a:p>
            <a:r>
              <a:rPr lang="en-US" sz="4000"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Computer Networks</a:t>
            </a:r>
          </a:p>
        </p:txBody>
      </p:sp>
      <p:sp>
        <p:nvSpPr>
          <p:cNvPr id="3" name="Content Placeholder 2"/>
          <p:cNvSpPr>
            <a:spLocks noGrp="1"/>
          </p:cNvSpPr>
          <p:nvPr>
            <p:ph idx="1"/>
          </p:nvPr>
        </p:nvSpPr>
        <p:spPr>
          <a:xfrm>
            <a:off x="755576" y="1200151"/>
            <a:ext cx="6948772" cy="3747863"/>
          </a:xfrm>
        </p:spPr>
        <p:txBody>
          <a:bodyPr>
            <a:normAutofit/>
          </a:bodyPr>
          <a:lstStyle/>
          <a:p>
            <a:pPr marL="0" indent="0">
              <a:buNone/>
            </a:pPr>
            <a:r>
              <a:rPr lang="en-US" dirty="0"/>
              <a:t>The original concept for computer networks was the telephone network</a:t>
            </a:r>
          </a:p>
          <a:p>
            <a:pPr marL="0" indent="0">
              <a:buNone/>
            </a:pPr>
            <a:endParaRPr lang="en-US" dirty="0"/>
          </a:p>
          <a:p>
            <a:pPr lvl="1"/>
            <a:r>
              <a:rPr lang="en-US" dirty="0"/>
              <a:t>The network was there to enable connected computers to exchange data</a:t>
            </a:r>
          </a:p>
          <a:p>
            <a:pPr lvl="2"/>
            <a:r>
              <a:rPr lang="en-US" dirty="0"/>
              <a:t>All connected computers were able to initiate or receive “calls”</a:t>
            </a:r>
          </a:p>
          <a:p>
            <a:pPr lvl="2"/>
            <a:r>
              <a:rPr lang="en-US" dirty="0"/>
              <a:t>A connected computer could not call ”the network” </a:t>
            </a:r>
            <a:r>
              <a:rPr lang="mr-IN" dirty="0"/>
              <a:t>–</a:t>
            </a:r>
            <a:r>
              <a:rPr lang="en-US" dirty="0"/>
              <a:t> the network was an invisible common substrate</a:t>
            </a:r>
          </a:p>
          <a:p>
            <a:pPr lvl="2"/>
            <a:r>
              <a:rPr lang="en-US" dirty="0"/>
              <a:t>It made no difference if the network had active or passive internal elements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9</a:t>
            </a:fld>
            <a:endParaRPr lang="en-AU" kern="0" dirty="0"/>
          </a:p>
        </p:txBody>
      </p:sp>
    </p:spTree>
    <p:extLst>
      <p:ext uri="{BB962C8B-B14F-4D97-AF65-F5344CB8AC3E}">
        <p14:creationId xmlns:p14="http://schemas.microsoft.com/office/powerpoint/2010/main" val="424702761"/>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2834</TotalTime>
  <Words>2945</Words>
  <Application>Microsoft Macintosh PowerPoint</Application>
  <PresentationFormat>On-screen Show (16:9)</PresentationFormat>
  <Paragraphs>366</Paragraphs>
  <Slides>71</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71</vt:i4>
      </vt:variant>
    </vt:vector>
  </HeadingPairs>
  <TitlesOfParts>
    <vt:vector size="81" baseType="lpstr">
      <vt:lpstr>AhnbergHand</vt:lpstr>
      <vt:lpstr>Arial</vt:lpstr>
      <vt:lpstr>Calibri</vt:lpstr>
      <vt:lpstr>Courier</vt:lpstr>
      <vt:lpstr>Courier New</vt:lpstr>
      <vt:lpstr>Max's Handwritin</vt:lpstr>
      <vt:lpstr>Powderfinger Type</vt:lpstr>
      <vt:lpstr>APNIC33PowerPointTemplateFinal</vt:lpstr>
      <vt:lpstr>1_APNIC33PowerPointTemplateFinal</vt:lpstr>
      <vt:lpstr>3_APNIC33PowerPointTemplateFinal</vt:lpstr>
      <vt:lpstr>The Death of Transit and Beyond</vt:lpstr>
      <vt:lpstr>This presentation is not about any specific network details</vt:lpstr>
      <vt:lpstr>It’s about architecture</vt:lpstr>
      <vt:lpstr>It’s about architecture</vt:lpstr>
      <vt:lpstr>Our Heritage</vt:lpstr>
      <vt:lpstr>PowerPoint Presentation</vt:lpstr>
      <vt:lpstr>Our Heritage</vt:lpstr>
      <vt:lpstr>Computer Networks</vt:lpstr>
      <vt:lpstr>Computer Networks</vt:lpstr>
      <vt:lpstr>Internet Architecture (c1980’s)</vt:lpstr>
      <vt:lpstr>Internet Architecture (c1980’s)</vt:lpstr>
      <vt:lpstr>The Result was Revolutionary!</vt:lpstr>
      <vt:lpstr>Role Specialization</vt:lpstr>
      <vt:lpstr>Network Role Segmentation</vt:lpstr>
      <vt:lpstr>Enter Content</vt:lpstr>
      <vt:lpstr>Content vs Carriage</vt:lpstr>
      <vt:lpstr>Content vs Carriage</vt:lpstr>
      <vt:lpstr>Content Server</vt:lpstr>
      <vt:lpstr>The Tyranny of Distance</vt:lpstr>
      <vt:lpstr>Content Distribution</vt:lpstr>
      <vt:lpstr>Let them eat data!</vt:lpstr>
      <vt:lpstr>CDN Reach – some examples</vt:lpstr>
      <vt:lpstr>CDN Reach – some examples</vt:lpstr>
      <vt:lpstr>CDN Reach – some examples</vt:lpstr>
      <vt:lpstr>Role Reversal</vt:lpstr>
      <vt:lpstr>Who’s building now?</vt:lpstr>
      <vt:lpstr>Submarine Cables</vt:lpstr>
      <vt:lpstr>Submarine Cables</vt:lpstr>
      <vt:lpstr>Today’s Internet Architecture</vt:lpstr>
      <vt:lpstr>Today’s Internet Architecture</vt:lpstr>
      <vt:lpstr>Who needs Transit?</vt:lpstr>
      <vt:lpstr>Closed Transit?</vt:lpstr>
      <vt:lpstr>Transit?</vt:lpstr>
      <vt:lpstr>Internet Names and Addresses?</vt:lpstr>
      <vt:lpstr>It’s not just the Death of Transit</vt:lpstr>
      <vt:lpstr>Exactly where are we?</vt:lpstr>
      <vt:lpstr>Policy?</vt:lpstr>
      <vt:lpstr>Policy?</vt:lpstr>
      <vt:lpstr>The Large and the Largest</vt:lpstr>
      <vt:lpstr>Content really is King</vt:lpstr>
      <vt:lpstr>Content Consolidation</vt:lpstr>
      <vt:lpstr>Content Consolidation</vt:lpstr>
      <vt:lpstr>Consolidation?</vt:lpstr>
      <vt:lpstr>Competition or Cartel?</vt:lpstr>
      <vt:lpstr>Competition or Cartel?</vt:lpstr>
      <vt:lpstr>We’ve been here before…</vt:lpstr>
      <vt:lpstr>The Gilded Age</vt:lpstr>
      <vt:lpstr>The Gilded Age</vt:lpstr>
      <vt:lpstr>The Internet’s Gilded Age</vt:lpstr>
      <vt:lpstr>The Internet’s Gilded Age</vt:lpstr>
      <vt:lpstr>The Internet’s Gilded Age</vt:lpstr>
      <vt:lpstr>The Internet’s Gilded Age</vt:lpstr>
      <vt:lpstr>The Internet’s Future</vt:lpstr>
      <vt:lpstr>What is this all about?</vt:lpstr>
      <vt:lpstr>PowerPoint Presentation</vt:lpstr>
      <vt:lpstr>What’s the problem?</vt:lpstr>
      <vt:lpstr>What we want</vt:lpstr>
      <vt:lpstr>There are side-effects</vt:lpstr>
      <vt:lpstr>Surveillance Capitalism</vt:lpstr>
      <vt:lpstr>Surveillance Capitalism</vt:lpstr>
      <vt:lpstr>Is this what we want?</vt:lpstr>
      <vt:lpstr>Is this what we want?</vt:lpstr>
      <vt:lpstr>What we might want </vt:lpstr>
      <vt:lpstr>Some questions</vt:lpstr>
      <vt:lpstr>Where are we?</vt:lpstr>
      <vt:lpstr>Where are we?</vt:lpstr>
      <vt:lpstr>Where are we?</vt:lpstr>
      <vt:lpstr>Maybe its more than this</vt:lpstr>
      <vt:lpstr>Is it about what we buy or is this more about what we think?</vt:lpstr>
      <vt:lpstr>Where does all this head?</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161</cp:revision>
  <cp:lastPrinted>2018-09-23T18:01:52Z</cp:lastPrinted>
  <dcterms:created xsi:type="dcterms:W3CDTF">2014-12-22T07:13:58Z</dcterms:created>
  <dcterms:modified xsi:type="dcterms:W3CDTF">2018-09-24T11:20:57Z</dcterms:modified>
</cp:coreProperties>
</file>