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sldIdLst>
    <p:sldId id="256" r:id="rId2"/>
    <p:sldId id="257" r:id="rId3"/>
    <p:sldId id="258" r:id="rId4"/>
    <p:sldId id="329" r:id="rId5"/>
    <p:sldId id="276" r:id="rId6"/>
    <p:sldId id="277" r:id="rId7"/>
    <p:sldId id="324" r:id="rId8"/>
    <p:sldId id="278" r:id="rId9"/>
    <p:sldId id="280" r:id="rId10"/>
    <p:sldId id="281" r:id="rId11"/>
    <p:sldId id="326" r:id="rId12"/>
    <p:sldId id="283" r:id="rId13"/>
    <p:sldId id="363" r:id="rId14"/>
    <p:sldId id="376" r:id="rId15"/>
    <p:sldId id="335" r:id="rId16"/>
    <p:sldId id="333" r:id="rId17"/>
    <p:sldId id="332" r:id="rId18"/>
    <p:sldId id="368" r:id="rId19"/>
    <p:sldId id="373" r:id="rId20"/>
    <p:sldId id="369" r:id="rId21"/>
    <p:sldId id="437" r:id="rId22"/>
    <p:sldId id="435" r:id="rId23"/>
    <p:sldId id="403" r:id="rId24"/>
    <p:sldId id="414" r:id="rId25"/>
    <p:sldId id="415" r:id="rId26"/>
    <p:sldId id="431" r:id="rId27"/>
    <p:sldId id="433" r:id="rId28"/>
    <p:sldId id="339" r:id="rId29"/>
    <p:sldId id="421" r:id="rId30"/>
    <p:sldId id="428" r:id="rId31"/>
    <p:sldId id="430" r:id="rId32"/>
    <p:sldId id="422" r:id="rId33"/>
    <p:sldId id="432" r:id="rId34"/>
    <p:sldId id="434" r:id="rId35"/>
    <p:sldId id="406" r:id="rId36"/>
    <p:sldId id="330" r:id="rId37"/>
    <p:sldId id="366" r:id="rId38"/>
    <p:sldId id="367" r:id="rId39"/>
    <p:sldId id="418" r:id="rId40"/>
    <p:sldId id="419" r:id="rId41"/>
    <p:sldId id="440" r:id="rId42"/>
    <p:sldId id="438" r:id="rId43"/>
    <p:sldId id="441" r:id="rId44"/>
    <p:sldId id="337" r:id="rId45"/>
    <p:sldId id="350" r:id="rId46"/>
    <p:sldId id="439" r:id="rId47"/>
    <p:sldId id="362" r:id="rId48"/>
    <p:sldId id="407" r:id="rId49"/>
    <p:sldId id="408" r:id="rId50"/>
    <p:sldId id="409" r:id="rId51"/>
    <p:sldId id="410" r:id="rId52"/>
    <p:sldId id="411" r:id="rId53"/>
    <p:sldId id="412" r:id="rId54"/>
    <p:sldId id="413" r:id="rId55"/>
    <p:sldId id="297" r:id="rId5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905659"/>
    <a:srgbClr val="C27172"/>
    <a:srgbClr val="C23429"/>
    <a:srgbClr val="AB4401"/>
    <a:srgbClr val="6356C2"/>
    <a:srgbClr val="F0F082"/>
    <a:srgbClr val="F0E83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65" autoAdjust="0"/>
    <p:restoredTop sz="91836" autoAdjust="0"/>
  </p:normalViewPr>
  <p:slideViewPr>
    <p:cSldViewPr snapToGrid="0" snapToObjects="1">
      <p:cViewPr varScale="1">
        <p:scale>
          <a:sx n="213" d="100"/>
          <a:sy n="213" d="100"/>
        </p:scale>
        <p:origin x="592" y="176"/>
      </p:cViewPr>
      <p:guideLst>
        <p:guide orient="horz" pos="1620"/>
        <p:guide pos="2880"/>
      </p:guideLst>
    </p:cSldViewPr>
  </p:slideViewPr>
  <p:outlineViewPr>
    <p:cViewPr>
      <p:scale>
        <a:sx n="33" d="100"/>
        <a:sy n="33" d="100"/>
      </p:scale>
      <p:origin x="0" y="15512"/>
    </p:cViewPr>
  </p:outlineViewPr>
  <p:notesTextViewPr>
    <p:cViewPr>
      <p:scale>
        <a:sx n="100" d="100"/>
        <a:sy n="100" d="100"/>
      </p:scale>
      <p:origin x="0" y="0"/>
    </p:cViewPr>
  </p:notesTextViewPr>
  <p:sorterViewPr>
    <p:cViewPr varScale="1">
      <p:scale>
        <a:sx n="100" d="100"/>
        <a:sy n="100" d="100"/>
      </p:scale>
      <p:origin x="0" y="309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522392-7CE3-2A40-8E99-000B2F718A77}" type="datetimeFigureOut">
              <a:rPr lang="en-US" smtClean="0"/>
              <a:t>11/11/19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42E926-EE52-8C42-8F1A-405C60195E67}" type="slidenum">
              <a:rPr lang="en-US" smtClean="0"/>
              <a:t>‹#›</a:t>
            </a:fld>
            <a:endParaRPr lang="en-US"/>
          </a:p>
        </p:txBody>
      </p:sp>
    </p:spTree>
    <p:extLst>
      <p:ext uri="{BB962C8B-B14F-4D97-AF65-F5344CB8AC3E}">
        <p14:creationId xmlns:p14="http://schemas.microsoft.com/office/powerpoint/2010/main" val="39028809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AU"/>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AU"/>
              <a:t>Click to edit Master subtitle style</a:t>
            </a:r>
            <a:endParaRPr lang="en-US"/>
          </a:p>
        </p:txBody>
      </p:sp>
      <p:sp>
        <p:nvSpPr>
          <p:cNvPr id="4" name="Date Placeholder 3"/>
          <p:cNvSpPr>
            <a:spLocks noGrp="1"/>
          </p:cNvSpPr>
          <p:nvPr>
            <p:ph type="dt" sz="half" idx="10"/>
          </p:nvPr>
        </p:nvSpPr>
        <p:spPr/>
        <p:txBody>
          <a:bodyPr/>
          <a:lstStyle/>
          <a:p>
            <a:fld id="{A6B95A4A-E374-3F40-B033-79DDE900D1F0}" type="datetimeFigureOut">
              <a:rPr lang="en-US" smtClean="0"/>
              <a:t>11/11/19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DAAAE-ABB8-CA42-9EFA-709773409F12}" type="slidenum">
              <a:rPr lang="en-US" smtClean="0"/>
              <a:t>‹#›</a:t>
            </a:fld>
            <a:endParaRPr lang="en-US"/>
          </a:p>
        </p:txBody>
      </p:sp>
    </p:spTree>
    <p:extLst>
      <p:ext uri="{BB962C8B-B14F-4D97-AF65-F5344CB8AC3E}">
        <p14:creationId xmlns:p14="http://schemas.microsoft.com/office/powerpoint/2010/main" val="2162151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A6B95A4A-E374-3F40-B033-79DDE900D1F0}" type="datetimeFigureOut">
              <a:rPr lang="en-US" smtClean="0"/>
              <a:t>11/11/19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DAAAE-ABB8-CA42-9EFA-709773409F12}" type="slidenum">
              <a:rPr lang="en-US" smtClean="0"/>
              <a:t>‹#›</a:t>
            </a:fld>
            <a:endParaRPr lang="en-US"/>
          </a:p>
        </p:txBody>
      </p:sp>
    </p:spTree>
    <p:extLst>
      <p:ext uri="{BB962C8B-B14F-4D97-AF65-F5344CB8AC3E}">
        <p14:creationId xmlns:p14="http://schemas.microsoft.com/office/powerpoint/2010/main" val="547629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A6B95A4A-E374-3F40-B033-79DDE900D1F0}" type="datetimeFigureOut">
              <a:rPr lang="en-US" smtClean="0"/>
              <a:t>11/11/19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DAAAE-ABB8-CA42-9EFA-709773409F12}" type="slidenum">
              <a:rPr lang="en-US" smtClean="0"/>
              <a:t>‹#›</a:t>
            </a:fld>
            <a:endParaRPr lang="en-US"/>
          </a:p>
        </p:txBody>
      </p:sp>
    </p:spTree>
    <p:extLst>
      <p:ext uri="{BB962C8B-B14F-4D97-AF65-F5344CB8AC3E}">
        <p14:creationId xmlns:p14="http://schemas.microsoft.com/office/powerpoint/2010/main" val="3005678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A6B95A4A-E374-3F40-B033-79DDE900D1F0}" type="datetimeFigureOut">
              <a:rPr lang="en-US" smtClean="0"/>
              <a:t>11/11/19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DAAAE-ABB8-CA42-9EFA-709773409F12}" type="slidenum">
              <a:rPr lang="en-US" smtClean="0"/>
              <a:t>‹#›</a:t>
            </a:fld>
            <a:endParaRPr lang="en-US"/>
          </a:p>
        </p:txBody>
      </p:sp>
    </p:spTree>
    <p:extLst>
      <p:ext uri="{BB962C8B-B14F-4D97-AF65-F5344CB8AC3E}">
        <p14:creationId xmlns:p14="http://schemas.microsoft.com/office/powerpoint/2010/main" val="1206906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AU"/>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A6B95A4A-E374-3F40-B033-79DDE900D1F0}" type="datetimeFigureOut">
              <a:rPr lang="en-US" smtClean="0"/>
              <a:t>11/11/19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DAAAE-ABB8-CA42-9EFA-709773409F12}" type="slidenum">
              <a:rPr lang="en-US" smtClean="0"/>
              <a:t>‹#›</a:t>
            </a:fld>
            <a:endParaRPr lang="en-US"/>
          </a:p>
        </p:txBody>
      </p:sp>
    </p:spTree>
    <p:extLst>
      <p:ext uri="{BB962C8B-B14F-4D97-AF65-F5344CB8AC3E}">
        <p14:creationId xmlns:p14="http://schemas.microsoft.com/office/powerpoint/2010/main" val="3646790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p:cNvSpPr>
          <p:nvPr>
            <p:ph type="dt" sz="half" idx="10"/>
          </p:nvPr>
        </p:nvSpPr>
        <p:spPr/>
        <p:txBody>
          <a:bodyPr/>
          <a:lstStyle/>
          <a:p>
            <a:fld id="{A6B95A4A-E374-3F40-B033-79DDE900D1F0}" type="datetimeFigureOut">
              <a:rPr lang="en-US" smtClean="0"/>
              <a:t>11/11/19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DAAAE-ABB8-CA42-9EFA-709773409F12}" type="slidenum">
              <a:rPr lang="en-US" smtClean="0"/>
              <a:t>‹#›</a:t>
            </a:fld>
            <a:endParaRPr lang="en-US"/>
          </a:p>
        </p:txBody>
      </p:sp>
    </p:spTree>
    <p:extLst>
      <p:ext uri="{BB962C8B-B14F-4D97-AF65-F5344CB8AC3E}">
        <p14:creationId xmlns:p14="http://schemas.microsoft.com/office/powerpoint/2010/main" val="2978646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6"/>
          <p:cNvSpPr>
            <a:spLocks noGrp="1"/>
          </p:cNvSpPr>
          <p:nvPr>
            <p:ph type="dt" sz="half" idx="10"/>
          </p:nvPr>
        </p:nvSpPr>
        <p:spPr/>
        <p:txBody>
          <a:bodyPr/>
          <a:lstStyle/>
          <a:p>
            <a:fld id="{A6B95A4A-E374-3F40-B033-79DDE900D1F0}" type="datetimeFigureOut">
              <a:rPr lang="en-US" smtClean="0"/>
              <a:t>11/11/19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BDAAAE-ABB8-CA42-9EFA-709773409F12}" type="slidenum">
              <a:rPr lang="en-US" smtClean="0"/>
              <a:t>‹#›</a:t>
            </a:fld>
            <a:endParaRPr lang="en-US"/>
          </a:p>
        </p:txBody>
      </p:sp>
    </p:spTree>
    <p:extLst>
      <p:ext uri="{BB962C8B-B14F-4D97-AF65-F5344CB8AC3E}">
        <p14:creationId xmlns:p14="http://schemas.microsoft.com/office/powerpoint/2010/main" val="618898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2"/>
          <p:cNvSpPr>
            <a:spLocks noGrp="1"/>
          </p:cNvSpPr>
          <p:nvPr>
            <p:ph type="dt" sz="half" idx="10"/>
          </p:nvPr>
        </p:nvSpPr>
        <p:spPr/>
        <p:txBody>
          <a:bodyPr/>
          <a:lstStyle/>
          <a:p>
            <a:fld id="{A6B95A4A-E374-3F40-B033-79DDE900D1F0}" type="datetimeFigureOut">
              <a:rPr lang="en-US" smtClean="0"/>
              <a:t>11/11/19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BDAAAE-ABB8-CA42-9EFA-709773409F12}" type="slidenum">
              <a:rPr lang="en-US" smtClean="0"/>
              <a:t>‹#›</a:t>
            </a:fld>
            <a:endParaRPr lang="en-US"/>
          </a:p>
        </p:txBody>
      </p:sp>
    </p:spTree>
    <p:extLst>
      <p:ext uri="{BB962C8B-B14F-4D97-AF65-F5344CB8AC3E}">
        <p14:creationId xmlns:p14="http://schemas.microsoft.com/office/powerpoint/2010/main" val="853198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B95A4A-E374-3F40-B033-79DDE900D1F0}" type="datetimeFigureOut">
              <a:rPr lang="en-US" smtClean="0"/>
              <a:t>11/11/19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BDAAAE-ABB8-CA42-9EFA-709773409F12}" type="slidenum">
              <a:rPr lang="en-US" smtClean="0"/>
              <a:t>‹#›</a:t>
            </a:fld>
            <a:endParaRPr lang="en-US"/>
          </a:p>
        </p:txBody>
      </p:sp>
    </p:spTree>
    <p:extLst>
      <p:ext uri="{BB962C8B-B14F-4D97-AF65-F5344CB8AC3E}">
        <p14:creationId xmlns:p14="http://schemas.microsoft.com/office/powerpoint/2010/main" val="2406052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AU"/>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AU"/>
              <a:t>Click to edit Master text styles</a:t>
            </a:r>
          </a:p>
        </p:txBody>
      </p:sp>
      <p:sp>
        <p:nvSpPr>
          <p:cNvPr id="5" name="Date Placeholder 4"/>
          <p:cNvSpPr>
            <a:spLocks noGrp="1"/>
          </p:cNvSpPr>
          <p:nvPr>
            <p:ph type="dt" sz="half" idx="10"/>
          </p:nvPr>
        </p:nvSpPr>
        <p:spPr/>
        <p:txBody>
          <a:bodyPr/>
          <a:lstStyle/>
          <a:p>
            <a:fld id="{A6B95A4A-E374-3F40-B033-79DDE900D1F0}" type="datetimeFigureOut">
              <a:rPr lang="en-US" smtClean="0"/>
              <a:t>11/11/19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DAAAE-ABB8-CA42-9EFA-709773409F12}" type="slidenum">
              <a:rPr lang="en-US" smtClean="0"/>
              <a:t>‹#›</a:t>
            </a:fld>
            <a:endParaRPr lang="en-US"/>
          </a:p>
        </p:txBody>
      </p:sp>
    </p:spTree>
    <p:extLst>
      <p:ext uri="{BB962C8B-B14F-4D97-AF65-F5344CB8AC3E}">
        <p14:creationId xmlns:p14="http://schemas.microsoft.com/office/powerpoint/2010/main" val="3300084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AU"/>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AU"/>
              <a:t>Click to edit Master text styles</a:t>
            </a:r>
          </a:p>
        </p:txBody>
      </p:sp>
      <p:sp>
        <p:nvSpPr>
          <p:cNvPr id="5" name="Date Placeholder 4"/>
          <p:cNvSpPr>
            <a:spLocks noGrp="1"/>
          </p:cNvSpPr>
          <p:nvPr>
            <p:ph type="dt" sz="half" idx="10"/>
          </p:nvPr>
        </p:nvSpPr>
        <p:spPr/>
        <p:txBody>
          <a:bodyPr/>
          <a:lstStyle/>
          <a:p>
            <a:fld id="{A6B95A4A-E374-3F40-B033-79DDE900D1F0}" type="datetimeFigureOut">
              <a:rPr lang="en-US" smtClean="0"/>
              <a:t>11/11/19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DAAAE-ABB8-CA42-9EFA-709773409F12}" type="slidenum">
              <a:rPr lang="en-US" smtClean="0"/>
              <a:t>‹#›</a:t>
            </a:fld>
            <a:endParaRPr lang="en-US"/>
          </a:p>
        </p:txBody>
      </p:sp>
    </p:spTree>
    <p:extLst>
      <p:ext uri="{BB962C8B-B14F-4D97-AF65-F5344CB8AC3E}">
        <p14:creationId xmlns:p14="http://schemas.microsoft.com/office/powerpoint/2010/main" val="3090316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AU"/>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6B95A4A-E374-3F40-B033-79DDE900D1F0}" type="datetimeFigureOut">
              <a:rPr lang="en-US" smtClean="0"/>
              <a:t>11/11/19</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7BDAAAE-ABB8-CA42-9EFA-709773409F12}" type="slidenum">
              <a:rPr lang="en-US" smtClean="0"/>
              <a:t>‹#›</a:t>
            </a:fld>
            <a:endParaRPr lang="en-US"/>
          </a:p>
        </p:txBody>
      </p:sp>
    </p:spTree>
    <p:extLst>
      <p:ext uri="{BB962C8B-B14F-4D97-AF65-F5344CB8AC3E}">
        <p14:creationId xmlns:p14="http://schemas.microsoft.com/office/powerpoint/2010/main" val="12916354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tiff"/><Relationship Id="rId1" Type="http://schemas.openxmlformats.org/officeDocument/2006/relationships/slideLayout" Target="../slideLayouts/slideLayout7.xml"/><Relationship Id="rId4" Type="http://schemas.openxmlformats.org/officeDocument/2006/relationships/image" Target="../media/image25.tiff"/></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4500" dirty="0">
                <a:latin typeface="Powderfinger Type" panose="02020709070000000403" pitchFamily="49" charset="77"/>
                <a:cs typeface="Powderfinger Type"/>
              </a:rPr>
              <a:t>The Future Internet</a:t>
            </a:r>
            <a:br>
              <a:rPr lang="en-US" sz="4500" dirty="0">
                <a:cs typeface="Powderfinger Type"/>
              </a:rPr>
            </a:br>
            <a:endParaRPr lang="en-US" sz="4500" dirty="0">
              <a:cs typeface="Powderfinger Type"/>
            </a:endParaRPr>
          </a:p>
        </p:txBody>
      </p:sp>
      <p:sp>
        <p:nvSpPr>
          <p:cNvPr id="3" name="Subtitle 2"/>
          <p:cNvSpPr>
            <a:spLocks noGrp="1"/>
          </p:cNvSpPr>
          <p:nvPr>
            <p:ph type="subTitle" idx="1"/>
          </p:nvPr>
        </p:nvSpPr>
        <p:spPr>
          <a:xfrm>
            <a:off x="5063289" y="4239126"/>
            <a:ext cx="2751221" cy="609600"/>
          </a:xfrm>
        </p:spPr>
        <p:txBody>
          <a:bodyPr>
            <a:normAutofit fontScale="70000" lnSpcReduction="20000"/>
          </a:bodyPr>
          <a:lstStyle/>
          <a:p>
            <a:r>
              <a:rPr lang="en-US" dirty="0">
                <a:solidFill>
                  <a:srgbClr val="800000"/>
                </a:solidFill>
                <a:latin typeface="AhnbergHand"/>
                <a:cs typeface="AhnbergHand"/>
              </a:rPr>
              <a:t>Geoff Huston</a:t>
            </a:r>
          </a:p>
          <a:p>
            <a:r>
              <a:rPr lang="en-US" dirty="0">
                <a:solidFill>
                  <a:srgbClr val="800000"/>
                </a:solidFill>
                <a:latin typeface="AhnbergHand"/>
                <a:cs typeface="AhnbergHand"/>
              </a:rPr>
              <a:t>November 2019</a:t>
            </a:r>
          </a:p>
        </p:txBody>
      </p:sp>
      <p:sp>
        <p:nvSpPr>
          <p:cNvPr id="4" name="TextBox 3"/>
          <p:cNvSpPr txBox="1"/>
          <p:nvPr/>
        </p:nvSpPr>
        <p:spPr>
          <a:xfrm>
            <a:off x="4990022" y="3843465"/>
            <a:ext cx="2468946" cy="300082"/>
          </a:xfrm>
          <a:prstGeom prst="rect">
            <a:avLst/>
          </a:prstGeom>
          <a:noFill/>
        </p:spPr>
        <p:txBody>
          <a:bodyPr wrap="none" rtlCol="0">
            <a:spAutoFit/>
          </a:bodyPr>
          <a:lstStyle/>
          <a:p>
            <a:r>
              <a:rPr lang="en-US" sz="1350" dirty="0">
                <a:latin typeface="AhnbergHand"/>
                <a:cs typeface="AhnbergHand"/>
              </a:rPr>
              <a:t>A highly personal view by</a:t>
            </a:r>
          </a:p>
        </p:txBody>
      </p:sp>
    </p:spTree>
    <p:extLst>
      <p:ext uri="{BB962C8B-B14F-4D97-AF65-F5344CB8AC3E}">
        <p14:creationId xmlns:p14="http://schemas.microsoft.com/office/powerpoint/2010/main" val="19950775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t="10589" b="10589"/>
          <a:stretch>
            <a:fillRect/>
          </a:stretch>
        </p:blipFill>
        <p:spPr>
          <a:xfrm>
            <a:off x="670975" y="751974"/>
            <a:ext cx="7529378" cy="4140868"/>
          </a:xfrm>
        </p:spPr>
      </p:pic>
      <p:sp>
        <p:nvSpPr>
          <p:cNvPr id="10" name="Title 1"/>
          <p:cNvSpPr txBox="1">
            <a:spLocks/>
          </p:cNvSpPr>
          <p:nvPr/>
        </p:nvSpPr>
        <p:spPr>
          <a:xfrm>
            <a:off x="1343025" y="129779"/>
            <a:ext cx="6172200" cy="857250"/>
          </a:xfrm>
          <a:prstGeom prst="rect">
            <a:avLst/>
          </a:prstGeom>
          <a:solidFill>
            <a:schemeClr val="accent1">
              <a:lumMod val="20000"/>
              <a:lumOff val="80000"/>
            </a:schemeClr>
          </a:solidFill>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latin typeface="Powderfinger Type" panose="02020709070000000403" pitchFamily="49" charset="77"/>
                <a:cs typeface="Powderfinger Type"/>
              </a:rPr>
              <a:t>The Computing and </a:t>
            </a:r>
            <a:r>
              <a:rPr lang="en-US" sz="2400" dirty="0" err="1">
                <a:latin typeface="Powderfinger Type" panose="02020709070000000403" pitchFamily="49" charset="77"/>
                <a:cs typeface="Powderfinger Type"/>
              </a:rPr>
              <a:t>Comms</a:t>
            </a:r>
            <a:r>
              <a:rPr lang="en-US" sz="2400" dirty="0">
                <a:latin typeface="Powderfinger Type" panose="02020709070000000403" pitchFamily="49" charset="77"/>
                <a:cs typeface="Powderfinger Type"/>
              </a:rPr>
              <a:t> Evolutionary Path</a:t>
            </a:r>
          </a:p>
        </p:txBody>
      </p:sp>
      <p:sp>
        <p:nvSpPr>
          <p:cNvPr id="11" name="TextBox 10"/>
          <p:cNvSpPr txBox="1"/>
          <p:nvPr/>
        </p:nvSpPr>
        <p:spPr>
          <a:xfrm>
            <a:off x="1143000" y="1861049"/>
            <a:ext cx="1877437" cy="369332"/>
          </a:xfrm>
          <a:prstGeom prst="rect">
            <a:avLst/>
          </a:prstGeom>
          <a:solidFill>
            <a:schemeClr val="accent6">
              <a:lumMod val="50000"/>
            </a:schemeClr>
          </a:solidFill>
        </p:spPr>
        <p:txBody>
          <a:bodyPr wrap="none" rtlCol="0">
            <a:spAutoFit/>
          </a:bodyPr>
          <a:lstStyle/>
          <a:p>
            <a:r>
              <a:rPr lang="en-US" dirty="0">
                <a:solidFill>
                  <a:srgbClr val="FFFFFF"/>
                </a:solidFill>
              </a:rPr>
              <a:t>1984 – Apple Mac</a:t>
            </a:r>
            <a:endParaRPr lang="en-US" sz="1350" dirty="0">
              <a:solidFill>
                <a:srgbClr val="FFFFFF"/>
              </a:solidFill>
            </a:endParaRPr>
          </a:p>
        </p:txBody>
      </p:sp>
    </p:spTree>
    <p:extLst>
      <p:ext uri="{BB962C8B-B14F-4D97-AF65-F5344CB8AC3E}">
        <p14:creationId xmlns:p14="http://schemas.microsoft.com/office/powerpoint/2010/main" val="28026291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343025" y="129779"/>
            <a:ext cx="6172200" cy="857250"/>
          </a:xfrm>
          <a:prstGeom prst="rect">
            <a:avLst/>
          </a:prstGeom>
          <a:solidFill>
            <a:schemeClr val="accent1">
              <a:lumMod val="20000"/>
              <a:lumOff val="80000"/>
            </a:schemeClr>
          </a:solidFill>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latin typeface="Powderfinger Type" panose="02020709070000000403" pitchFamily="49" charset="77"/>
                <a:cs typeface="Powderfinger Type"/>
              </a:rPr>
              <a:t>The Computing and </a:t>
            </a:r>
            <a:r>
              <a:rPr lang="en-US" sz="2400" dirty="0" err="1">
                <a:latin typeface="Powderfinger Type" panose="02020709070000000403" pitchFamily="49" charset="77"/>
                <a:cs typeface="Powderfinger Type"/>
              </a:rPr>
              <a:t>Comms</a:t>
            </a:r>
            <a:r>
              <a:rPr lang="en-US" sz="2400" dirty="0">
                <a:latin typeface="Powderfinger Type" panose="02020709070000000403" pitchFamily="49" charset="77"/>
                <a:cs typeface="Powderfinger Type"/>
              </a:rPr>
              <a:t> Evolutionary Path</a:t>
            </a:r>
          </a:p>
        </p:txBody>
      </p:sp>
      <p:sp>
        <p:nvSpPr>
          <p:cNvPr id="12" name="TextBox 11"/>
          <p:cNvSpPr txBox="1"/>
          <p:nvPr/>
        </p:nvSpPr>
        <p:spPr>
          <a:xfrm>
            <a:off x="3880834" y="4561057"/>
            <a:ext cx="1322798" cy="369332"/>
          </a:xfrm>
          <a:prstGeom prst="rect">
            <a:avLst/>
          </a:prstGeom>
          <a:solidFill>
            <a:schemeClr val="accent6">
              <a:lumMod val="50000"/>
            </a:schemeClr>
          </a:solidFill>
        </p:spPr>
        <p:txBody>
          <a:bodyPr wrap="none" rtlCol="0">
            <a:spAutoFit/>
          </a:bodyPr>
          <a:lstStyle/>
          <a:p>
            <a:r>
              <a:rPr lang="en-US" dirty="0">
                <a:solidFill>
                  <a:srgbClr val="FFFFFF"/>
                </a:solidFill>
              </a:rPr>
              <a:t>1993 – GSM</a:t>
            </a:r>
            <a:endParaRPr lang="en-US" sz="1350" dirty="0">
              <a:solidFill>
                <a:srgbClr val="FFFFFF"/>
              </a:solidFill>
            </a:endParaRPr>
          </a:p>
        </p:txBody>
      </p:sp>
      <p:pic>
        <p:nvPicPr>
          <p:cNvPr id="3" name="Picture 2"/>
          <p:cNvPicPr>
            <a:picLocks noChangeAspect="1"/>
          </p:cNvPicPr>
          <p:nvPr/>
        </p:nvPicPr>
        <p:blipFill>
          <a:blip r:embed="rId2"/>
          <a:stretch>
            <a:fillRect/>
          </a:stretch>
        </p:blipFill>
        <p:spPr>
          <a:xfrm>
            <a:off x="2952750" y="962025"/>
            <a:ext cx="3238500" cy="3219450"/>
          </a:xfrm>
          <a:prstGeom prst="rect">
            <a:avLst/>
          </a:prstGeom>
        </p:spPr>
      </p:pic>
    </p:spTree>
    <p:extLst>
      <p:ext uri="{BB962C8B-B14F-4D97-AF65-F5344CB8AC3E}">
        <p14:creationId xmlns:p14="http://schemas.microsoft.com/office/powerpoint/2010/main" val="31109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t="1139" r="51165" b="5522"/>
          <a:stretch/>
        </p:blipFill>
        <p:spPr>
          <a:xfrm>
            <a:off x="3612155" y="943112"/>
            <a:ext cx="2134200" cy="3640415"/>
          </a:xfrm>
        </p:spPr>
      </p:pic>
      <p:sp>
        <p:nvSpPr>
          <p:cNvPr id="10" name="Title 1"/>
          <p:cNvSpPr txBox="1">
            <a:spLocks/>
          </p:cNvSpPr>
          <p:nvPr/>
        </p:nvSpPr>
        <p:spPr>
          <a:xfrm>
            <a:off x="1343025" y="129779"/>
            <a:ext cx="6172200" cy="857250"/>
          </a:xfrm>
          <a:prstGeom prst="rect">
            <a:avLst/>
          </a:prstGeom>
          <a:solidFill>
            <a:schemeClr val="accent1">
              <a:lumMod val="20000"/>
              <a:lumOff val="80000"/>
            </a:schemeClr>
          </a:solidFill>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latin typeface="Powderfinger Type" panose="02020709070000000403" pitchFamily="49" charset="77"/>
                <a:cs typeface="Powderfinger Type"/>
              </a:rPr>
              <a:t>The Computing and </a:t>
            </a:r>
            <a:r>
              <a:rPr lang="en-US" sz="2400" dirty="0" err="1">
                <a:latin typeface="Powderfinger Type" panose="02020709070000000403" pitchFamily="49" charset="77"/>
                <a:cs typeface="Powderfinger Type"/>
              </a:rPr>
              <a:t>Comms</a:t>
            </a:r>
            <a:r>
              <a:rPr lang="en-US" sz="2400" dirty="0">
                <a:latin typeface="Powderfinger Type" panose="02020709070000000403" pitchFamily="49" charset="77"/>
                <a:cs typeface="Powderfinger Type"/>
              </a:rPr>
              <a:t> Evolutionary Path</a:t>
            </a:r>
          </a:p>
        </p:txBody>
      </p:sp>
      <p:sp>
        <p:nvSpPr>
          <p:cNvPr id="11" name="TextBox 10"/>
          <p:cNvSpPr txBox="1"/>
          <p:nvPr/>
        </p:nvSpPr>
        <p:spPr>
          <a:xfrm>
            <a:off x="1593684" y="3638636"/>
            <a:ext cx="2257669" cy="369332"/>
          </a:xfrm>
          <a:prstGeom prst="rect">
            <a:avLst/>
          </a:prstGeom>
          <a:solidFill>
            <a:srgbClr val="FF0000"/>
          </a:solidFill>
        </p:spPr>
        <p:txBody>
          <a:bodyPr wrap="none" rtlCol="0">
            <a:spAutoFit/>
          </a:bodyPr>
          <a:lstStyle/>
          <a:p>
            <a:r>
              <a:rPr lang="en-US" dirty="0">
                <a:solidFill>
                  <a:srgbClr val="FFFFFF"/>
                </a:solidFill>
              </a:rPr>
              <a:t>2007 – Apple’s iPhone</a:t>
            </a:r>
            <a:endParaRPr lang="en-US" sz="1350" dirty="0">
              <a:solidFill>
                <a:srgbClr val="FFFFFF"/>
              </a:solidFill>
            </a:endParaRPr>
          </a:p>
        </p:txBody>
      </p:sp>
    </p:spTree>
    <p:extLst>
      <p:ext uri="{BB962C8B-B14F-4D97-AF65-F5344CB8AC3E}">
        <p14:creationId xmlns:p14="http://schemas.microsoft.com/office/powerpoint/2010/main" val="2430937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4EDB82-1FDD-4443-877D-08FE1AB12EA0}"/>
              </a:ext>
            </a:extLst>
          </p:cNvPr>
          <p:cNvPicPr>
            <a:picLocks noChangeAspect="1"/>
          </p:cNvPicPr>
          <p:nvPr/>
        </p:nvPicPr>
        <p:blipFill>
          <a:blip r:embed="rId2"/>
          <a:stretch>
            <a:fillRect/>
          </a:stretch>
        </p:blipFill>
        <p:spPr>
          <a:xfrm>
            <a:off x="2663347" y="1223962"/>
            <a:ext cx="3429000" cy="2695575"/>
          </a:xfrm>
          <a:prstGeom prst="rect">
            <a:avLst/>
          </a:prstGeom>
        </p:spPr>
      </p:pic>
      <p:sp>
        <p:nvSpPr>
          <p:cNvPr id="8" name="TextBox 7"/>
          <p:cNvSpPr txBox="1"/>
          <p:nvPr/>
        </p:nvSpPr>
        <p:spPr>
          <a:xfrm rot="20743159">
            <a:off x="2620734" y="398468"/>
            <a:ext cx="1569660" cy="584775"/>
          </a:xfrm>
          <a:prstGeom prst="rect">
            <a:avLst/>
          </a:prstGeom>
          <a:noFill/>
        </p:spPr>
        <p:txBody>
          <a:bodyPr wrap="none" rtlCol="0">
            <a:spAutoFit/>
          </a:bodyPr>
          <a:lstStyle/>
          <a:p>
            <a:r>
              <a:rPr lang="en-US" sz="3200" dirty="0">
                <a:solidFill>
                  <a:srgbClr val="AB4401"/>
                </a:solidFill>
                <a:latin typeface="AhnbergHand"/>
                <a:cs typeface="AhnbergHand"/>
              </a:rPr>
              <a:t>Today!</a:t>
            </a:r>
          </a:p>
        </p:txBody>
      </p:sp>
    </p:spTree>
    <p:extLst>
      <p:ext uri="{BB962C8B-B14F-4D97-AF65-F5344CB8AC3E}">
        <p14:creationId xmlns:p14="http://schemas.microsoft.com/office/powerpoint/2010/main" val="2185110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6577" y="2325575"/>
            <a:ext cx="5854488" cy="646331"/>
          </a:xfrm>
          <a:prstGeom prst="rect">
            <a:avLst/>
          </a:prstGeom>
          <a:noFill/>
        </p:spPr>
        <p:txBody>
          <a:bodyPr wrap="none" rtlCol="0">
            <a:spAutoFit/>
          </a:bodyPr>
          <a:lstStyle/>
          <a:p>
            <a:r>
              <a:rPr lang="en-US" sz="3600" b="1" dirty="0">
                <a:solidFill>
                  <a:srgbClr val="5E2807"/>
                </a:solidFill>
                <a:latin typeface="AhnbergHand"/>
                <a:cs typeface="AhnbergHand"/>
              </a:rPr>
              <a:t>The metrics of success</a:t>
            </a:r>
          </a:p>
        </p:txBody>
      </p:sp>
    </p:spTree>
    <p:extLst>
      <p:ext uri="{BB962C8B-B14F-4D97-AF65-F5344CB8AC3E}">
        <p14:creationId xmlns:p14="http://schemas.microsoft.com/office/powerpoint/2010/main" val="8109953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762942" y="205979"/>
            <a:ext cx="7843225" cy="5223710"/>
          </a:xfrm>
          <a:prstGeom prst="rect">
            <a:avLst/>
          </a:prstGeom>
        </p:spPr>
      </p:pic>
      <p:sp>
        <p:nvSpPr>
          <p:cNvPr id="2" name="Title 1"/>
          <p:cNvSpPr>
            <a:spLocks noGrp="1"/>
          </p:cNvSpPr>
          <p:nvPr>
            <p:ph type="title"/>
          </p:nvPr>
        </p:nvSpPr>
        <p:spPr/>
        <p:txBody>
          <a:bodyPr/>
          <a:lstStyle/>
          <a:p>
            <a:r>
              <a:rPr lang="en-US" dirty="0">
                <a:solidFill>
                  <a:srgbClr val="FFFFFF"/>
                </a:solidFill>
                <a:latin typeface="Powderfinger Type"/>
                <a:cs typeface="Powderfinger Type"/>
              </a:rPr>
              <a:t>Counting Users...</a:t>
            </a:r>
          </a:p>
        </p:txBody>
      </p:sp>
      <p:sp>
        <p:nvSpPr>
          <p:cNvPr id="4" name="TextBox 3"/>
          <p:cNvSpPr txBox="1"/>
          <p:nvPr/>
        </p:nvSpPr>
        <p:spPr>
          <a:xfrm>
            <a:off x="6048375" y="4838700"/>
            <a:ext cx="1718740" cy="253916"/>
          </a:xfrm>
          <a:prstGeom prst="rect">
            <a:avLst/>
          </a:prstGeom>
          <a:noFill/>
        </p:spPr>
        <p:txBody>
          <a:bodyPr wrap="none" rtlCol="0">
            <a:spAutoFit/>
          </a:bodyPr>
          <a:lstStyle/>
          <a:p>
            <a:r>
              <a:rPr lang="en-US" sz="1050" dirty="0">
                <a:solidFill>
                  <a:srgbClr val="7F7F7F"/>
                </a:solidFill>
              </a:rPr>
              <a:t>Source: Generator Research</a:t>
            </a:r>
          </a:p>
        </p:txBody>
      </p:sp>
      <p:pic>
        <p:nvPicPr>
          <p:cNvPr id="5" name="Picture 4">
            <a:extLst>
              <a:ext uri="{FF2B5EF4-FFF2-40B4-BE49-F238E27FC236}">
                <a16:creationId xmlns:a16="http://schemas.microsoft.com/office/drawing/2014/main" id="{7D6A9DE1-9AC9-DA4A-8F44-82EC5AD51D9B}"/>
              </a:ext>
            </a:extLst>
          </p:cNvPr>
          <p:cNvPicPr>
            <a:picLocks noChangeAspect="1"/>
          </p:cNvPicPr>
          <p:nvPr/>
        </p:nvPicPr>
        <p:blipFill>
          <a:blip r:embed="rId3"/>
          <a:stretch>
            <a:fillRect/>
          </a:stretch>
        </p:blipFill>
        <p:spPr>
          <a:xfrm>
            <a:off x="2684122" y="1350661"/>
            <a:ext cx="4566647" cy="3523331"/>
          </a:xfrm>
          <a:prstGeom prst="rect">
            <a:avLst/>
          </a:prstGeom>
        </p:spPr>
      </p:pic>
      <p:sp>
        <p:nvSpPr>
          <p:cNvPr id="11" name="Rectangle 2">
            <a:extLst>
              <a:ext uri="{FF2B5EF4-FFF2-40B4-BE49-F238E27FC236}">
                <a16:creationId xmlns:a16="http://schemas.microsoft.com/office/drawing/2014/main" id="{B21D0D3C-6160-F94A-9D52-95926F1F8D21}"/>
              </a:ext>
            </a:extLst>
          </p:cNvPr>
          <p:cNvSpPr>
            <a:spLocks/>
          </p:cNvSpPr>
          <p:nvPr/>
        </p:nvSpPr>
        <p:spPr bwMode="auto">
          <a:xfrm rot="21032447">
            <a:off x="1324692" y="958233"/>
            <a:ext cx="2462551" cy="1035745"/>
          </a:xfrm>
          <a:prstGeom prst="rect">
            <a:avLst/>
          </a:prstGeom>
          <a:solidFill>
            <a:srgbClr val="F0F082"/>
          </a:solidFill>
          <a:ln>
            <a:noFill/>
          </a:ln>
          <a:effectLst>
            <a:outerShdw blurRad="76200" dist="50799" dir="3000000" algn="ctr" rotWithShape="0">
              <a:schemeClr val="tx1">
                <a:alpha val="50000"/>
              </a:schemeClr>
            </a:outerShdw>
          </a:effectLst>
        </p:spPr>
        <p:txBody>
          <a:bodyPr lIns="0" tIns="0" rIns="0" bIns="0" anchor="ctr"/>
          <a:lstStyle/>
          <a:p>
            <a:pPr algn="ctr">
              <a:defRPr/>
            </a:pPr>
            <a:endParaRPr lang="en-US" sz="2100" dirty="0">
              <a:effectLst>
                <a:outerShdw blurRad="38100" dist="38100" dir="2700000" algn="tl">
                  <a:srgbClr val="FFFFFF"/>
                </a:outerShdw>
              </a:effectLst>
              <a:latin typeface="Bradley Hand ITC TT-Bold" charset="0"/>
              <a:ea typeface="ＭＳ Ｐゴシック" charset="0"/>
              <a:cs typeface="Bradley Hand ITC TT-Bold" charset="0"/>
              <a:sym typeface="Bradley Hand ITC TT-Bold" charset="0"/>
            </a:endParaRPr>
          </a:p>
          <a:p>
            <a:pPr algn="ctr">
              <a:defRPr/>
            </a:pPr>
            <a:r>
              <a:rPr lang="en-US" sz="2100" dirty="0">
                <a:effectLst>
                  <a:outerShdw blurRad="38100" dist="38100" dir="2700000" algn="tl">
                    <a:srgbClr val="FFFFFF"/>
                  </a:outerShdw>
                </a:effectLst>
                <a:latin typeface="AhnbergHand"/>
                <a:ea typeface="ＭＳ Ｐゴシック" charset="0"/>
                <a:cs typeface="AhnbergHand"/>
                <a:sym typeface="Bradley Hand ITC TT-Bold" charset="0"/>
              </a:rPr>
              <a:t>There are 3.9 billion Internet users today</a:t>
            </a:r>
          </a:p>
          <a:p>
            <a:pPr algn="ctr">
              <a:defRPr/>
            </a:pPr>
            <a:endParaRPr lang="en-US" sz="2100" dirty="0">
              <a:effectLst>
                <a:outerShdw blurRad="38100" dist="38100" dir="2700000" algn="tl">
                  <a:srgbClr val="FFFFFF"/>
                </a:outerShdw>
              </a:effectLst>
              <a:latin typeface="AhnbergHand"/>
              <a:ea typeface="ＭＳ Ｐゴシック" charset="0"/>
              <a:cs typeface="AhnbergHand"/>
              <a:sym typeface="Bradley Hand ITC TT-Bold" charset="0"/>
            </a:endParaRPr>
          </a:p>
        </p:txBody>
      </p:sp>
    </p:spTree>
    <p:extLst>
      <p:ext uri="{BB962C8B-B14F-4D97-AF65-F5344CB8AC3E}">
        <p14:creationId xmlns:p14="http://schemas.microsoft.com/office/powerpoint/2010/main" val="4222257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C16699-ABCD-5C43-829D-92A4832F2617}"/>
              </a:ext>
            </a:extLst>
          </p:cNvPr>
          <p:cNvPicPr>
            <a:picLocks noChangeAspect="1"/>
          </p:cNvPicPr>
          <p:nvPr/>
        </p:nvPicPr>
        <p:blipFill>
          <a:blip r:embed="rId2"/>
          <a:stretch>
            <a:fillRect/>
          </a:stretch>
        </p:blipFill>
        <p:spPr>
          <a:xfrm>
            <a:off x="-104702" y="-474157"/>
            <a:ext cx="9365434" cy="6243622"/>
          </a:xfrm>
          <a:prstGeom prst="rect">
            <a:avLst/>
          </a:prstGeom>
        </p:spPr>
      </p:pic>
      <p:sp>
        <p:nvSpPr>
          <p:cNvPr id="2" name="Title 1"/>
          <p:cNvSpPr>
            <a:spLocks noGrp="1"/>
          </p:cNvSpPr>
          <p:nvPr>
            <p:ph type="title"/>
          </p:nvPr>
        </p:nvSpPr>
        <p:spPr>
          <a:xfrm>
            <a:off x="457200" y="-177928"/>
            <a:ext cx="8229600" cy="857250"/>
          </a:xfrm>
        </p:spPr>
        <p:txBody>
          <a:bodyPr/>
          <a:lstStyle/>
          <a:p>
            <a:r>
              <a:rPr lang="en-US" dirty="0">
                <a:solidFill>
                  <a:srgbClr val="FFFFFF"/>
                </a:solidFill>
                <a:latin typeface="Powderfinger Type"/>
                <a:cs typeface="Powderfinger Type"/>
              </a:rPr>
              <a:t>Counting Things...</a:t>
            </a:r>
          </a:p>
        </p:txBody>
      </p:sp>
      <p:sp>
        <p:nvSpPr>
          <p:cNvPr id="12" name="Rectangle 11">
            <a:extLst>
              <a:ext uri="{FF2B5EF4-FFF2-40B4-BE49-F238E27FC236}">
                <a16:creationId xmlns:a16="http://schemas.microsoft.com/office/drawing/2014/main" id="{F0E7F9BA-2882-3F49-8609-32B12A5F5283}"/>
              </a:ext>
            </a:extLst>
          </p:cNvPr>
          <p:cNvSpPr/>
          <p:nvPr/>
        </p:nvSpPr>
        <p:spPr>
          <a:xfrm>
            <a:off x="7723414" y="1629856"/>
            <a:ext cx="269422" cy="335852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350"/>
          </a:p>
        </p:txBody>
      </p:sp>
      <p:pic>
        <p:nvPicPr>
          <p:cNvPr id="7" name="Picture 6">
            <a:extLst>
              <a:ext uri="{FF2B5EF4-FFF2-40B4-BE49-F238E27FC236}">
                <a16:creationId xmlns:a16="http://schemas.microsoft.com/office/drawing/2014/main" id="{880D55A5-ED24-0041-919C-FEDDEE4AE469}"/>
              </a:ext>
            </a:extLst>
          </p:cNvPr>
          <p:cNvPicPr>
            <a:picLocks noChangeAspect="1"/>
          </p:cNvPicPr>
          <p:nvPr/>
        </p:nvPicPr>
        <p:blipFill>
          <a:blip r:embed="rId3"/>
          <a:stretch>
            <a:fillRect/>
          </a:stretch>
        </p:blipFill>
        <p:spPr>
          <a:xfrm>
            <a:off x="1604663" y="856338"/>
            <a:ext cx="6869518" cy="4132041"/>
          </a:xfrm>
          <a:prstGeom prst="rect">
            <a:avLst/>
          </a:prstGeom>
        </p:spPr>
      </p:pic>
      <p:sp>
        <p:nvSpPr>
          <p:cNvPr id="6" name="Rectangle 2"/>
          <p:cNvSpPr>
            <a:spLocks/>
          </p:cNvSpPr>
          <p:nvPr/>
        </p:nvSpPr>
        <p:spPr bwMode="auto">
          <a:xfrm rot="21032447">
            <a:off x="964162" y="750682"/>
            <a:ext cx="2928335" cy="1116284"/>
          </a:xfrm>
          <a:prstGeom prst="rect">
            <a:avLst/>
          </a:prstGeom>
          <a:solidFill>
            <a:srgbClr val="F0F082"/>
          </a:solidFill>
          <a:ln>
            <a:noFill/>
          </a:ln>
          <a:effectLst>
            <a:outerShdw blurRad="76200" dist="50799" dir="3000000" algn="ctr" rotWithShape="0">
              <a:schemeClr val="tx1">
                <a:alpha val="50000"/>
              </a:schemeClr>
            </a:outerShdw>
          </a:effectLst>
        </p:spPr>
        <p:txBody>
          <a:bodyPr lIns="0" tIns="0" rIns="0" bIns="0" anchor="ctr"/>
          <a:lstStyle/>
          <a:p>
            <a:pPr algn="ctr">
              <a:defRPr/>
            </a:pPr>
            <a:endParaRPr lang="en-US" sz="2100" dirty="0">
              <a:effectLst>
                <a:outerShdw blurRad="38100" dist="38100" dir="2700000" algn="tl">
                  <a:srgbClr val="FFFFFF"/>
                </a:outerShdw>
              </a:effectLst>
              <a:latin typeface="Bradley Hand ITC TT-Bold" charset="0"/>
              <a:ea typeface="ＭＳ Ｐゴシック" charset="0"/>
              <a:cs typeface="Bradley Hand ITC TT-Bold" charset="0"/>
              <a:sym typeface="Bradley Hand ITC TT-Bold" charset="0"/>
            </a:endParaRPr>
          </a:p>
          <a:p>
            <a:pPr algn="ctr">
              <a:defRPr/>
            </a:pPr>
            <a:r>
              <a:rPr lang="en-US" sz="2100" dirty="0">
                <a:effectLst>
                  <a:outerShdw blurRad="38100" dist="38100" dir="2700000" algn="tl">
                    <a:srgbClr val="FFFFFF"/>
                  </a:outerShdw>
                </a:effectLst>
                <a:latin typeface="AhnbergHand"/>
                <a:ea typeface="ＭＳ Ｐゴシック" charset="0"/>
                <a:cs typeface="AhnbergHand"/>
                <a:sym typeface="Bradley Hand ITC TT-Bold" charset="0"/>
              </a:rPr>
              <a:t>And 26 billion</a:t>
            </a:r>
          </a:p>
          <a:p>
            <a:pPr algn="ctr">
              <a:defRPr/>
            </a:pPr>
            <a:r>
              <a:rPr lang="en-US" sz="2100" dirty="0">
                <a:effectLst>
                  <a:outerShdw blurRad="38100" dist="38100" dir="2700000" algn="tl">
                    <a:srgbClr val="FFFFFF"/>
                  </a:outerShdw>
                </a:effectLst>
                <a:latin typeface="AhnbergHand"/>
                <a:ea typeface="ＭＳ Ｐゴシック" charset="0"/>
                <a:cs typeface="AhnbergHand"/>
                <a:sym typeface="Bradley Hand ITC TT-Bold" charset="0"/>
              </a:rPr>
              <a:t>Connected Things!</a:t>
            </a:r>
          </a:p>
          <a:p>
            <a:pPr algn="ctr">
              <a:defRPr/>
            </a:pPr>
            <a:endParaRPr lang="en-US" sz="2100" dirty="0">
              <a:effectLst>
                <a:outerShdw blurRad="38100" dist="38100" dir="2700000" algn="tl">
                  <a:srgbClr val="FFFFFF"/>
                </a:outerShdw>
              </a:effectLst>
              <a:latin typeface="AhnbergHand"/>
              <a:ea typeface="ＭＳ Ｐゴシック" charset="0"/>
              <a:cs typeface="AhnbergHand"/>
              <a:sym typeface="Bradley Hand ITC TT-Bold" charset="0"/>
            </a:endParaRPr>
          </a:p>
        </p:txBody>
      </p:sp>
    </p:spTree>
    <p:extLst>
      <p:ext uri="{BB962C8B-B14F-4D97-AF65-F5344CB8AC3E}">
        <p14:creationId xmlns:p14="http://schemas.microsoft.com/office/powerpoint/2010/main" val="8876950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3685" y="543290"/>
            <a:ext cx="2977097" cy="300082"/>
          </a:xfrm>
          <a:prstGeom prst="rect">
            <a:avLst/>
          </a:prstGeom>
          <a:noFill/>
        </p:spPr>
        <p:txBody>
          <a:bodyPr wrap="none" rtlCol="0">
            <a:spAutoFit/>
          </a:bodyPr>
          <a:lstStyle/>
          <a:p>
            <a:r>
              <a:rPr lang="en-US" sz="1350" b="1" dirty="0">
                <a:latin typeface="AhnbergHand"/>
                <a:cs typeface="AhnbergHand"/>
              </a:rPr>
              <a:t>Why has IP been so effective?</a:t>
            </a:r>
          </a:p>
        </p:txBody>
      </p:sp>
      <p:sp>
        <p:nvSpPr>
          <p:cNvPr id="15" name="TextBox 14"/>
          <p:cNvSpPr txBox="1"/>
          <p:nvPr/>
        </p:nvSpPr>
        <p:spPr>
          <a:xfrm>
            <a:off x="3769887" y="156005"/>
            <a:ext cx="4491789" cy="369332"/>
          </a:xfrm>
          <a:prstGeom prst="rect">
            <a:avLst/>
          </a:prstGeom>
          <a:solidFill>
            <a:srgbClr val="FF0000"/>
          </a:solidFill>
        </p:spPr>
        <p:txBody>
          <a:bodyPr wrap="square" rtlCol="0">
            <a:spAutoFit/>
          </a:bodyPr>
          <a:lstStyle/>
          <a:p>
            <a:r>
              <a:rPr lang="en-US" b="1" dirty="0">
                <a:solidFill>
                  <a:srgbClr val="FFFFFF"/>
                </a:solidFill>
              </a:rPr>
              <a:t>IP: Occam’s Razor applied to Networking</a:t>
            </a:r>
          </a:p>
        </p:txBody>
      </p:sp>
    </p:spTree>
    <p:extLst>
      <p:ext uri="{BB962C8B-B14F-4D97-AF65-F5344CB8AC3E}">
        <p14:creationId xmlns:p14="http://schemas.microsoft.com/office/powerpoint/2010/main" val="2879808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3685" y="543290"/>
            <a:ext cx="2977097" cy="300082"/>
          </a:xfrm>
          <a:prstGeom prst="rect">
            <a:avLst/>
          </a:prstGeom>
          <a:noFill/>
        </p:spPr>
        <p:txBody>
          <a:bodyPr wrap="none" rtlCol="0">
            <a:spAutoFit/>
          </a:bodyPr>
          <a:lstStyle/>
          <a:p>
            <a:r>
              <a:rPr lang="en-US" sz="1350" b="1" dirty="0">
                <a:latin typeface="AhnbergHand"/>
                <a:cs typeface="AhnbergHand"/>
              </a:rPr>
              <a:t>Why has IP been so effective?</a:t>
            </a:r>
          </a:p>
        </p:txBody>
      </p:sp>
      <p:sp>
        <p:nvSpPr>
          <p:cNvPr id="3" name="TextBox 2"/>
          <p:cNvSpPr txBox="1"/>
          <p:nvPr/>
        </p:nvSpPr>
        <p:spPr>
          <a:xfrm>
            <a:off x="1403685" y="1287379"/>
            <a:ext cx="1899879" cy="300082"/>
          </a:xfrm>
          <a:prstGeom prst="rect">
            <a:avLst/>
          </a:prstGeom>
          <a:noFill/>
        </p:spPr>
        <p:txBody>
          <a:bodyPr wrap="none" rtlCol="0">
            <a:spAutoFit/>
          </a:bodyPr>
          <a:lstStyle/>
          <a:p>
            <a:r>
              <a:rPr lang="en-US" sz="1350" b="1" dirty="0">
                <a:latin typeface="AhnbergHand"/>
                <a:cs typeface="AhnbergHand"/>
              </a:rPr>
              <a:t>Because it’s cheap!</a:t>
            </a:r>
          </a:p>
        </p:txBody>
      </p:sp>
      <p:sp>
        <p:nvSpPr>
          <p:cNvPr id="9" name="Freeform 8"/>
          <p:cNvSpPr/>
          <p:nvPr/>
        </p:nvSpPr>
        <p:spPr>
          <a:xfrm>
            <a:off x="1905001" y="812132"/>
            <a:ext cx="842210" cy="534622"/>
          </a:xfrm>
          <a:custGeom>
            <a:avLst/>
            <a:gdLst>
              <a:gd name="connsiteX0" fmla="*/ 1122947 w 1122947"/>
              <a:gd name="connsiteY0" fmla="*/ 0 h 712829"/>
              <a:gd name="connsiteX1" fmla="*/ 441158 w 1122947"/>
              <a:gd name="connsiteY1" fmla="*/ 320842 h 712829"/>
              <a:gd name="connsiteX2" fmla="*/ 80211 w 1122947"/>
              <a:gd name="connsiteY2" fmla="*/ 695158 h 712829"/>
              <a:gd name="connsiteX3" fmla="*/ 227263 w 1122947"/>
              <a:gd name="connsiteY3" fmla="*/ 655053 h 712829"/>
              <a:gd name="connsiteX4" fmla="*/ 93579 w 1122947"/>
              <a:gd name="connsiteY4" fmla="*/ 681790 h 712829"/>
              <a:gd name="connsiteX5" fmla="*/ 0 w 1122947"/>
              <a:gd name="connsiteY5" fmla="*/ 548105 h 71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2947" h="712829">
                <a:moveTo>
                  <a:pt x="1122947" y="0"/>
                </a:moveTo>
                <a:cubicBezTo>
                  <a:pt x="868947" y="102491"/>
                  <a:pt x="614947" y="204982"/>
                  <a:pt x="441158" y="320842"/>
                </a:cubicBezTo>
                <a:cubicBezTo>
                  <a:pt x="267369" y="436702"/>
                  <a:pt x="115860" y="639456"/>
                  <a:pt x="80211" y="695158"/>
                </a:cubicBezTo>
                <a:cubicBezTo>
                  <a:pt x="44562" y="750860"/>
                  <a:pt x="225035" y="657281"/>
                  <a:pt x="227263" y="655053"/>
                </a:cubicBezTo>
                <a:cubicBezTo>
                  <a:pt x="229491" y="652825"/>
                  <a:pt x="131456" y="699615"/>
                  <a:pt x="93579" y="681790"/>
                </a:cubicBezTo>
                <a:cubicBezTo>
                  <a:pt x="55702" y="663965"/>
                  <a:pt x="0" y="548105"/>
                  <a:pt x="0" y="548105"/>
                </a:cubicBezTo>
              </a:path>
            </a:pathLst>
          </a:custGeom>
          <a:ln>
            <a:solidFill>
              <a:srgbClr val="95373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15" name="TextBox 14"/>
          <p:cNvSpPr txBox="1"/>
          <p:nvPr/>
        </p:nvSpPr>
        <p:spPr>
          <a:xfrm>
            <a:off x="3769887" y="156005"/>
            <a:ext cx="4491789" cy="369332"/>
          </a:xfrm>
          <a:prstGeom prst="rect">
            <a:avLst/>
          </a:prstGeom>
          <a:solidFill>
            <a:srgbClr val="FF0000"/>
          </a:solidFill>
        </p:spPr>
        <p:txBody>
          <a:bodyPr wrap="square" rtlCol="0">
            <a:spAutoFit/>
          </a:bodyPr>
          <a:lstStyle/>
          <a:p>
            <a:r>
              <a:rPr lang="en-US" b="1" dirty="0">
                <a:solidFill>
                  <a:srgbClr val="FFFFFF"/>
                </a:solidFill>
              </a:rPr>
              <a:t>IP: Occam’s Razor applied to Networking</a:t>
            </a:r>
          </a:p>
        </p:txBody>
      </p:sp>
    </p:spTree>
    <p:extLst>
      <p:ext uri="{BB962C8B-B14F-4D97-AF65-F5344CB8AC3E}">
        <p14:creationId xmlns:p14="http://schemas.microsoft.com/office/powerpoint/2010/main" val="5168012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3685" y="543290"/>
            <a:ext cx="2977097" cy="300082"/>
          </a:xfrm>
          <a:prstGeom prst="rect">
            <a:avLst/>
          </a:prstGeom>
          <a:noFill/>
        </p:spPr>
        <p:txBody>
          <a:bodyPr wrap="none" rtlCol="0">
            <a:spAutoFit/>
          </a:bodyPr>
          <a:lstStyle/>
          <a:p>
            <a:r>
              <a:rPr lang="en-US" sz="1350" b="1" dirty="0">
                <a:latin typeface="AhnbergHand"/>
                <a:cs typeface="AhnbergHand"/>
              </a:rPr>
              <a:t>Why has IP been so effective?</a:t>
            </a:r>
          </a:p>
        </p:txBody>
      </p:sp>
      <p:sp>
        <p:nvSpPr>
          <p:cNvPr id="3" name="TextBox 2"/>
          <p:cNvSpPr txBox="1"/>
          <p:nvPr/>
        </p:nvSpPr>
        <p:spPr>
          <a:xfrm>
            <a:off x="1403685" y="1287379"/>
            <a:ext cx="1899879" cy="300082"/>
          </a:xfrm>
          <a:prstGeom prst="rect">
            <a:avLst/>
          </a:prstGeom>
          <a:noFill/>
        </p:spPr>
        <p:txBody>
          <a:bodyPr wrap="none" rtlCol="0">
            <a:spAutoFit/>
          </a:bodyPr>
          <a:lstStyle/>
          <a:p>
            <a:r>
              <a:rPr lang="en-US" sz="1350" b="1" dirty="0">
                <a:latin typeface="AhnbergHand"/>
                <a:cs typeface="AhnbergHand"/>
              </a:rPr>
              <a:t>Because it’s cheap!</a:t>
            </a:r>
          </a:p>
        </p:txBody>
      </p:sp>
      <p:sp>
        <p:nvSpPr>
          <p:cNvPr id="4" name="TextBox 3"/>
          <p:cNvSpPr txBox="1"/>
          <p:nvPr/>
        </p:nvSpPr>
        <p:spPr>
          <a:xfrm>
            <a:off x="3874170" y="1425879"/>
            <a:ext cx="1745991" cy="300082"/>
          </a:xfrm>
          <a:prstGeom prst="rect">
            <a:avLst/>
          </a:prstGeom>
          <a:noFill/>
        </p:spPr>
        <p:txBody>
          <a:bodyPr wrap="none" rtlCol="0">
            <a:spAutoFit/>
          </a:bodyPr>
          <a:lstStyle/>
          <a:p>
            <a:r>
              <a:rPr lang="en-US" sz="1350" b="1" dirty="0">
                <a:latin typeface="AhnbergHand"/>
                <a:cs typeface="AhnbergHand"/>
              </a:rPr>
              <a:t>Why is IP cheap?</a:t>
            </a:r>
          </a:p>
        </p:txBody>
      </p:sp>
      <p:sp>
        <p:nvSpPr>
          <p:cNvPr id="9" name="Freeform 8"/>
          <p:cNvSpPr/>
          <p:nvPr/>
        </p:nvSpPr>
        <p:spPr>
          <a:xfrm>
            <a:off x="1905001" y="812132"/>
            <a:ext cx="842210" cy="534622"/>
          </a:xfrm>
          <a:custGeom>
            <a:avLst/>
            <a:gdLst>
              <a:gd name="connsiteX0" fmla="*/ 1122947 w 1122947"/>
              <a:gd name="connsiteY0" fmla="*/ 0 h 712829"/>
              <a:gd name="connsiteX1" fmla="*/ 441158 w 1122947"/>
              <a:gd name="connsiteY1" fmla="*/ 320842 h 712829"/>
              <a:gd name="connsiteX2" fmla="*/ 80211 w 1122947"/>
              <a:gd name="connsiteY2" fmla="*/ 695158 h 712829"/>
              <a:gd name="connsiteX3" fmla="*/ 227263 w 1122947"/>
              <a:gd name="connsiteY3" fmla="*/ 655053 h 712829"/>
              <a:gd name="connsiteX4" fmla="*/ 93579 w 1122947"/>
              <a:gd name="connsiteY4" fmla="*/ 681790 h 712829"/>
              <a:gd name="connsiteX5" fmla="*/ 0 w 1122947"/>
              <a:gd name="connsiteY5" fmla="*/ 548105 h 71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2947" h="712829">
                <a:moveTo>
                  <a:pt x="1122947" y="0"/>
                </a:moveTo>
                <a:cubicBezTo>
                  <a:pt x="868947" y="102491"/>
                  <a:pt x="614947" y="204982"/>
                  <a:pt x="441158" y="320842"/>
                </a:cubicBezTo>
                <a:cubicBezTo>
                  <a:pt x="267369" y="436702"/>
                  <a:pt x="115860" y="639456"/>
                  <a:pt x="80211" y="695158"/>
                </a:cubicBezTo>
                <a:cubicBezTo>
                  <a:pt x="44562" y="750860"/>
                  <a:pt x="225035" y="657281"/>
                  <a:pt x="227263" y="655053"/>
                </a:cubicBezTo>
                <a:cubicBezTo>
                  <a:pt x="229491" y="652825"/>
                  <a:pt x="131456" y="699615"/>
                  <a:pt x="93579" y="681790"/>
                </a:cubicBezTo>
                <a:cubicBezTo>
                  <a:pt x="55702" y="663965"/>
                  <a:pt x="0" y="548105"/>
                  <a:pt x="0" y="548105"/>
                </a:cubicBezTo>
              </a:path>
            </a:pathLst>
          </a:custGeom>
          <a:ln>
            <a:solidFill>
              <a:srgbClr val="95373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11" name="Freeform 10"/>
          <p:cNvSpPr/>
          <p:nvPr/>
        </p:nvSpPr>
        <p:spPr>
          <a:xfrm>
            <a:off x="3368842" y="1463842"/>
            <a:ext cx="541902" cy="250658"/>
          </a:xfrm>
          <a:custGeom>
            <a:avLst/>
            <a:gdLst>
              <a:gd name="connsiteX0" fmla="*/ 0 w 722536"/>
              <a:gd name="connsiteY0" fmla="*/ 0 h 334211"/>
              <a:gd name="connsiteX1" fmla="*/ 414422 w 722536"/>
              <a:gd name="connsiteY1" fmla="*/ 80211 h 334211"/>
              <a:gd name="connsiteX2" fmla="*/ 708527 w 722536"/>
              <a:gd name="connsiteY2" fmla="*/ 187158 h 334211"/>
              <a:gd name="connsiteX3" fmla="*/ 641685 w 722536"/>
              <a:gd name="connsiteY3" fmla="*/ 80211 h 334211"/>
              <a:gd name="connsiteX4" fmla="*/ 721895 w 722536"/>
              <a:gd name="connsiteY4" fmla="*/ 254000 h 334211"/>
              <a:gd name="connsiteX5" fmla="*/ 588211 w 722536"/>
              <a:gd name="connsiteY5" fmla="*/ 334211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2536" h="334211">
                <a:moveTo>
                  <a:pt x="0" y="0"/>
                </a:moveTo>
                <a:cubicBezTo>
                  <a:pt x="148167" y="24509"/>
                  <a:pt x="296334" y="49018"/>
                  <a:pt x="414422" y="80211"/>
                </a:cubicBezTo>
                <a:cubicBezTo>
                  <a:pt x="532510" y="111404"/>
                  <a:pt x="670650" y="187158"/>
                  <a:pt x="708527" y="187158"/>
                </a:cubicBezTo>
                <a:cubicBezTo>
                  <a:pt x="746404" y="187158"/>
                  <a:pt x="639457" y="69071"/>
                  <a:pt x="641685" y="80211"/>
                </a:cubicBezTo>
                <a:cubicBezTo>
                  <a:pt x="643913" y="91351"/>
                  <a:pt x="730807" y="211667"/>
                  <a:pt x="721895" y="254000"/>
                </a:cubicBezTo>
                <a:cubicBezTo>
                  <a:pt x="712983" y="296333"/>
                  <a:pt x="588211" y="334211"/>
                  <a:pt x="588211" y="334211"/>
                </a:cubicBezTo>
              </a:path>
            </a:pathLst>
          </a:custGeom>
          <a:ln>
            <a:solidFill>
              <a:srgbClr val="95373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15" name="TextBox 14"/>
          <p:cNvSpPr txBox="1"/>
          <p:nvPr/>
        </p:nvSpPr>
        <p:spPr>
          <a:xfrm>
            <a:off x="3769887" y="156005"/>
            <a:ext cx="4491789" cy="369332"/>
          </a:xfrm>
          <a:prstGeom prst="rect">
            <a:avLst/>
          </a:prstGeom>
          <a:solidFill>
            <a:srgbClr val="FF0000"/>
          </a:solidFill>
        </p:spPr>
        <p:txBody>
          <a:bodyPr wrap="square" rtlCol="0">
            <a:spAutoFit/>
          </a:bodyPr>
          <a:lstStyle/>
          <a:p>
            <a:r>
              <a:rPr lang="en-US" b="1" dirty="0">
                <a:solidFill>
                  <a:srgbClr val="FFFFFF"/>
                </a:solidFill>
              </a:rPr>
              <a:t>IP: Occam’s Razor applied to Networking</a:t>
            </a:r>
          </a:p>
        </p:txBody>
      </p:sp>
    </p:spTree>
    <p:extLst>
      <p:ext uri="{BB962C8B-B14F-4D97-AF65-F5344CB8AC3E}">
        <p14:creationId xmlns:p14="http://schemas.microsoft.com/office/powerpoint/2010/main" val="646237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132B0-4C6E-3D43-AC60-8BE8E5D0696F}"/>
              </a:ext>
            </a:extLst>
          </p:cNvPr>
          <p:cNvSpPr>
            <a:spLocks noGrp="1"/>
          </p:cNvSpPr>
          <p:nvPr>
            <p:ph type="title"/>
          </p:nvPr>
        </p:nvSpPr>
        <p:spPr/>
        <p:txBody>
          <a:bodyPr>
            <a:normAutofit fontScale="90000"/>
          </a:bodyPr>
          <a:lstStyle/>
          <a:p>
            <a:r>
              <a:rPr lang="en-AU" dirty="0">
                <a:solidFill>
                  <a:schemeClr val="accent6">
                    <a:lumMod val="50000"/>
                  </a:schemeClr>
                </a:solidFill>
                <a:latin typeface="Powderfinger Type" panose="02020709070000000403" pitchFamily="49" charset="77"/>
              </a:rPr>
              <a:t>The past is a foreign land – we did things differently then</a:t>
            </a:r>
          </a:p>
        </p:txBody>
      </p:sp>
      <p:pic>
        <p:nvPicPr>
          <p:cNvPr id="4" name="Content Placeholder 3">
            <a:extLst>
              <a:ext uri="{FF2B5EF4-FFF2-40B4-BE49-F238E27FC236}">
                <a16:creationId xmlns:a16="http://schemas.microsoft.com/office/drawing/2014/main" id="{680A4BF0-B333-214A-BABE-B5119FC1F2C2}"/>
              </a:ext>
            </a:extLst>
          </p:cNvPr>
          <p:cNvPicPr>
            <a:picLocks noGrp="1" noChangeAspect="1"/>
          </p:cNvPicPr>
          <p:nvPr>
            <p:ph idx="1"/>
          </p:nvPr>
        </p:nvPicPr>
        <p:blipFill>
          <a:blip r:embed="rId2"/>
          <a:stretch>
            <a:fillRect/>
          </a:stretch>
        </p:blipFill>
        <p:spPr>
          <a:xfrm>
            <a:off x="2022371" y="1717435"/>
            <a:ext cx="5099258" cy="3426065"/>
          </a:xfrm>
          <a:prstGeom prst="rect">
            <a:avLst/>
          </a:prstGeom>
        </p:spPr>
      </p:pic>
    </p:spTree>
    <p:extLst>
      <p:ext uri="{BB962C8B-B14F-4D97-AF65-F5344CB8AC3E}">
        <p14:creationId xmlns:p14="http://schemas.microsoft.com/office/powerpoint/2010/main" val="16466097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3685" y="543290"/>
            <a:ext cx="2977097" cy="300082"/>
          </a:xfrm>
          <a:prstGeom prst="rect">
            <a:avLst/>
          </a:prstGeom>
          <a:noFill/>
        </p:spPr>
        <p:txBody>
          <a:bodyPr wrap="none" rtlCol="0">
            <a:spAutoFit/>
          </a:bodyPr>
          <a:lstStyle/>
          <a:p>
            <a:r>
              <a:rPr lang="en-US" sz="1350" b="1" dirty="0">
                <a:latin typeface="AhnbergHand"/>
                <a:cs typeface="AhnbergHand"/>
              </a:rPr>
              <a:t>Why has IP been so effective?</a:t>
            </a:r>
          </a:p>
        </p:txBody>
      </p:sp>
      <p:sp>
        <p:nvSpPr>
          <p:cNvPr id="3" name="TextBox 2"/>
          <p:cNvSpPr txBox="1"/>
          <p:nvPr/>
        </p:nvSpPr>
        <p:spPr>
          <a:xfrm>
            <a:off x="1403685" y="1287379"/>
            <a:ext cx="1899879" cy="300082"/>
          </a:xfrm>
          <a:prstGeom prst="rect">
            <a:avLst/>
          </a:prstGeom>
          <a:noFill/>
        </p:spPr>
        <p:txBody>
          <a:bodyPr wrap="none" rtlCol="0">
            <a:spAutoFit/>
          </a:bodyPr>
          <a:lstStyle/>
          <a:p>
            <a:r>
              <a:rPr lang="en-US" sz="1350" b="1" dirty="0">
                <a:latin typeface="AhnbergHand"/>
                <a:cs typeface="AhnbergHand"/>
              </a:rPr>
              <a:t>Because it’s cheap!</a:t>
            </a:r>
          </a:p>
        </p:txBody>
      </p:sp>
      <p:sp>
        <p:nvSpPr>
          <p:cNvPr id="4" name="TextBox 3"/>
          <p:cNvSpPr txBox="1"/>
          <p:nvPr/>
        </p:nvSpPr>
        <p:spPr>
          <a:xfrm>
            <a:off x="3874170" y="1425879"/>
            <a:ext cx="1745991" cy="300082"/>
          </a:xfrm>
          <a:prstGeom prst="rect">
            <a:avLst/>
          </a:prstGeom>
          <a:noFill/>
        </p:spPr>
        <p:txBody>
          <a:bodyPr wrap="none" rtlCol="0">
            <a:spAutoFit/>
          </a:bodyPr>
          <a:lstStyle/>
          <a:p>
            <a:r>
              <a:rPr lang="en-US" sz="1350" b="1" dirty="0">
                <a:latin typeface="AhnbergHand"/>
                <a:cs typeface="AhnbergHand"/>
              </a:rPr>
              <a:t>Why is IP cheap?</a:t>
            </a:r>
          </a:p>
        </p:txBody>
      </p:sp>
      <p:sp>
        <p:nvSpPr>
          <p:cNvPr id="5" name="TextBox 4"/>
          <p:cNvSpPr txBox="1"/>
          <p:nvPr/>
        </p:nvSpPr>
        <p:spPr>
          <a:xfrm>
            <a:off x="1904682" y="2091627"/>
            <a:ext cx="2023311" cy="507831"/>
          </a:xfrm>
          <a:prstGeom prst="rect">
            <a:avLst/>
          </a:prstGeom>
          <a:noFill/>
        </p:spPr>
        <p:txBody>
          <a:bodyPr wrap="none" rtlCol="0">
            <a:spAutoFit/>
          </a:bodyPr>
          <a:lstStyle/>
          <a:p>
            <a:r>
              <a:rPr lang="en-US" sz="1350" b="1" dirty="0">
                <a:latin typeface="AhnbergHand"/>
                <a:cs typeface="AhnbergHand"/>
              </a:rPr>
              <a:t>Because its minimal</a:t>
            </a:r>
          </a:p>
          <a:p>
            <a:r>
              <a:rPr lang="en-US" sz="1350" b="1" dirty="0">
                <a:latin typeface="AhnbergHand"/>
                <a:cs typeface="AhnbergHand"/>
              </a:rPr>
              <a:t> in what it does!</a:t>
            </a:r>
          </a:p>
        </p:txBody>
      </p:sp>
      <p:sp>
        <p:nvSpPr>
          <p:cNvPr id="9" name="Freeform 8"/>
          <p:cNvSpPr/>
          <p:nvPr/>
        </p:nvSpPr>
        <p:spPr>
          <a:xfrm>
            <a:off x="1905001" y="812132"/>
            <a:ext cx="842210" cy="534622"/>
          </a:xfrm>
          <a:custGeom>
            <a:avLst/>
            <a:gdLst>
              <a:gd name="connsiteX0" fmla="*/ 1122947 w 1122947"/>
              <a:gd name="connsiteY0" fmla="*/ 0 h 712829"/>
              <a:gd name="connsiteX1" fmla="*/ 441158 w 1122947"/>
              <a:gd name="connsiteY1" fmla="*/ 320842 h 712829"/>
              <a:gd name="connsiteX2" fmla="*/ 80211 w 1122947"/>
              <a:gd name="connsiteY2" fmla="*/ 695158 h 712829"/>
              <a:gd name="connsiteX3" fmla="*/ 227263 w 1122947"/>
              <a:gd name="connsiteY3" fmla="*/ 655053 h 712829"/>
              <a:gd name="connsiteX4" fmla="*/ 93579 w 1122947"/>
              <a:gd name="connsiteY4" fmla="*/ 681790 h 712829"/>
              <a:gd name="connsiteX5" fmla="*/ 0 w 1122947"/>
              <a:gd name="connsiteY5" fmla="*/ 548105 h 71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2947" h="712829">
                <a:moveTo>
                  <a:pt x="1122947" y="0"/>
                </a:moveTo>
                <a:cubicBezTo>
                  <a:pt x="868947" y="102491"/>
                  <a:pt x="614947" y="204982"/>
                  <a:pt x="441158" y="320842"/>
                </a:cubicBezTo>
                <a:cubicBezTo>
                  <a:pt x="267369" y="436702"/>
                  <a:pt x="115860" y="639456"/>
                  <a:pt x="80211" y="695158"/>
                </a:cubicBezTo>
                <a:cubicBezTo>
                  <a:pt x="44562" y="750860"/>
                  <a:pt x="225035" y="657281"/>
                  <a:pt x="227263" y="655053"/>
                </a:cubicBezTo>
                <a:cubicBezTo>
                  <a:pt x="229491" y="652825"/>
                  <a:pt x="131456" y="699615"/>
                  <a:pt x="93579" y="681790"/>
                </a:cubicBezTo>
                <a:cubicBezTo>
                  <a:pt x="55702" y="663965"/>
                  <a:pt x="0" y="548105"/>
                  <a:pt x="0" y="548105"/>
                </a:cubicBezTo>
              </a:path>
            </a:pathLst>
          </a:custGeom>
          <a:ln>
            <a:solidFill>
              <a:srgbClr val="95373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11" name="Freeform 10"/>
          <p:cNvSpPr/>
          <p:nvPr/>
        </p:nvSpPr>
        <p:spPr>
          <a:xfrm>
            <a:off x="3368842" y="1463842"/>
            <a:ext cx="541902" cy="250658"/>
          </a:xfrm>
          <a:custGeom>
            <a:avLst/>
            <a:gdLst>
              <a:gd name="connsiteX0" fmla="*/ 0 w 722536"/>
              <a:gd name="connsiteY0" fmla="*/ 0 h 334211"/>
              <a:gd name="connsiteX1" fmla="*/ 414422 w 722536"/>
              <a:gd name="connsiteY1" fmla="*/ 80211 h 334211"/>
              <a:gd name="connsiteX2" fmla="*/ 708527 w 722536"/>
              <a:gd name="connsiteY2" fmla="*/ 187158 h 334211"/>
              <a:gd name="connsiteX3" fmla="*/ 641685 w 722536"/>
              <a:gd name="connsiteY3" fmla="*/ 80211 h 334211"/>
              <a:gd name="connsiteX4" fmla="*/ 721895 w 722536"/>
              <a:gd name="connsiteY4" fmla="*/ 254000 h 334211"/>
              <a:gd name="connsiteX5" fmla="*/ 588211 w 722536"/>
              <a:gd name="connsiteY5" fmla="*/ 334211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2536" h="334211">
                <a:moveTo>
                  <a:pt x="0" y="0"/>
                </a:moveTo>
                <a:cubicBezTo>
                  <a:pt x="148167" y="24509"/>
                  <a:pt x="296334" y="49018"/>
                  <a:pt x="414422" y="80211"/>
                </a:cubicBezTo>
                <a:cubicBezTo>
                  <a:pt x="532510" y="111404"/>
                  <a:pt x="670650" y="187158"/>
                  <a:pt x="708527" y="187158"/>
                </a:cubicBezTo>
                <a:cubicBezTo>
                  <a:pt x="746404" y="187158"/>
                  <a:pt x="639457" y="69071"/>
                  <a:pt x="641685" y="80211"/>
                </a:cubicBezTo>
                <a:cubicBezTo>
                  <a:pt x="643913" y="91351"/>
                  <a:pt x="730807" y="211667"/>
                  <a:pt x="721895" y="254000"/>
                </a:cubicBezTo>
                <a:cubicBezTo>
                  <a:pt x="712983" y="296333"/>
                  <a:pt x="588211" y="334211"/>
                  <a:pt x="588211" y="334211"/>
                </a:cubicBezTo>
              </a:path>
            </a:pathLst>
          </a:custGeom>
          <a:ln>
            <a:solidFill>
              <a:srgbClr val="95373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12" name="Freeform 11"/>
          <p:cNvSpPr/>
          <p:nvPr/>
        </p:nvSpPr>
        <p:spPr>
          <a:xfrm>
            <a:off x="2582397" y="1840743"/>
            <a:ext cx="1979578" cy="270562"/>
          </a:xfrm>
          <a:custGeom>
            <a:avLst/>
            <a:gdLst>
              <a:gd name="connsiteX0" fmla="*/ 2639437 w 2639437"/>
              <a:gd name="connsiteY0" fmla="*/ 5465 h 360749"/>
              <a:gd name="connsiteX1" fmla="*/ 794594 w 2639437"/>
              <a:gd name="connsiteY1" fmla="*/ 45571 h 360749"/>
              <a:gd name="connsiteX2" fmla="*/ 59331 w 2639437"/>
              <a:gd name="connsiteY2" fmla="*/ 339676 h 360749"/>
              <a:gd name="connsiteX3" fmla="*/ 326700 w 2639437"/>
              <a:gd name="connsiteY3" fmla="*/ 326308 h 360749"/>
              <a:gd name="connsiteX4" fmla="*/ 32594 w 2639437"/>
              <a:gd name="connsiteY4" fmla="*/ 353044 h 360749"/>
              <a:gd name="connsiteX5" fmla="*/ 5858 w 2639437"/>
              <a:gd name="connsiteY5" fmla="*/ 165887 h 36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9437" h="360749">
                <a:moveTo>
                  <a:pt x="2639437" y="5465"/>
                </a:moveTo>
                <a:cubicBezTo>
                  <a:pt x="1932024" y="-2333"/>
                  <a:pt x="1224612" y="-10131"/>
                  <a:pt x="794594" y="45571"/>
                </a:cubicBezTo>
                <a:cubicBezTo>
                  <a:pt x="364576" y="101273"/>
                  <a:pt x="137313" y="292887"/>
                  <a:pt x="59331" y="339676"/>
                </a:cubicBezTo>
                <a:cubicBezTo>
                  <a:pt x="-18651" y="386465"/>
                  <a:pt x="331156" y="324080"/>
                  <a:pt x="326700" y="326308"/>
                </a:cubicBezTo>
                <a:cubicBezTo>
                  <a:pt x="322244" y="328536"/>
                  <a:pt x="86068" y="379781"/>
                  <a:pt x="32594" y="353044"/>
                </a:cubicBezTo>
                <a:cubicBezTo>
                  <a:pt x="-20880" y="326307"/>
                  <a:pt x="8086" y="197080"/>
                  <a:pt x="5858" y="165887"/>
                </a:cubicBezTo>
              </a:path>
            </a:pathLst>
          </a:custGeom>
          <a:ln>
            <a:solidFill>
              <a:srgbClr val="95373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15" name="TextBox 14"/>
          <p:cNvSpPr txBox="1"/>
          <p:nvPr/>
        </p:nvSpPr>
        <p:spPr>
          <a:xfrm>
            <a:off x="3769887" y="156005"/>
            <a:ext cx="4491789" cy="369332"/>
          </a:xfrm>
          <a:prstGeom prst="rect">
            <a:avLst/>
          </a:prstGeom>
          <a:solidFill>
            <a:srgbClr val="FF0000"/>
          </a:solidFill>
        </p:spPr>
        <p:txBody>
          <a:bodyPr wrap="square" rtlCol="0">
            <a:spAutoFit/>
          </a:bodyPr>
          <a:lstStyle/>
          <a:p>
            <a:r>
              <a:rPr lang="en-US" b="1" dirty="0">
                <a:solidFill>
                  <a:srgbClr val="FFFFFF"/>
                </a:solidFill>
              </a:rPr>
              <a:t>IP: Occam’s Razor applied to Networking</a:t>
            </a:r>
          </a:p>
        </p:txBody>
      </p:sp>
      <p:grpSp>
        <p:nvGrpSpPr>
          <p:cNvPr id="16" name="Group 262"/>
          <p:cNvGrpSpPr>
            <a:grpSpLocks/>
          </p:cNvGrpSpPr>
          <p:nvPr/>
        </p:nvGrpSpPr>
        <p:grpSpPr bwMode="auto">
          <a:xfrm>
            <a:off x="3813125" y="2440895"/>
            <a:ext cx="4042172" cy="1481138"/>
            <a:chOff x="955" y="831"/>
            <a:chExt cx="3395" cy="1244"/>
          </a:xfrm>
        </p:grpSpPr>
        <p:sp>
          <p:nvSpPr>
            <p:cNvPr id="17" name="Rectangle 142"/>
            <p:cNvSpPr>
              <a:spLocks noChangeArrowheads="1"/>
            </p:cNvSpPr>
            <p:nvPr/>
          </p:nvSpPr>
          <p:spPr bwMode="auto">
            <a:xfrm>
              <a:off x="988" y="968"/>
              <a:ext cx="3327" cy="1080"/>
            </a:xfrm>
            <a:prstGeom prst="rect">
              <a:avLst/>
            </a:prstGeom>
            <a:solidFill>
              <a:srgbClr val="EBEBEB"/>
            </a:solidFill>
            <a:ln w="9525">
              <a:solidFill>
                <a:schemeClr val="tx1"/>
              </a:solidFill>
              <a:miter lim="800000"/>
              <a:headEnd/>
              <a:tailEnd/>
            </a:ln>
            <a:effectLst>
              <a:outerShdw blurRad="63500" dist="107763" dir="2700000" algn="ctr" rotWithShape="0">
                <a:schemeClr val="tx2">
                  <a:alpha val="74998"/>
                </a:schemeClr>
              </a:outerShdw>
            </a:effectLst>
          </p:spPr>
          <p:txBody>
            <a:bodyPr wrap="none" anchor="ctr"/>
            <a:lstStyle/>
            <a:p>
              <a:endParaRPr lang="en-US" sz="900"/>
            </a:p>
          </p:txBody>
        </p:sp>
        <p:sp>
          <p:nvSpPr>
            <p:cNvPr id="18" name="Line 144"/>
            <p:cNvSpPr>
              <a:spLocks noChangeShapeType="1"/>
            </p:cNvSpPr>
            <p:nvPr/>
          </p:nvSpPr>
          <p:spPr bwMode="auto">
            <a:xfrm>
              <a:off x="988" y="1328"/>
              <a:ext cx="3327"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19" name="Line 145"/>
            <p:cNvSpPr>
              <a:spLocks noChangeShapeType="1"/>
            </p:cNvSpPr>
            <p:nvPr/>
          </p:nvSpPr>
          <p:spPr bwMode="auto">
            <a:xfrm>
              <a:off x="988" y="1688"/>
              <a:ext cx="3331"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2">
                        <a:alpha val="74998"/>
                      </a:schemeClr>
                    </a:outerShdw>
                  </a:effectLst>
                </a14:hiddenEffects>
              </a:ext>
            </a:extLst>
          </p:spPr>
          <p:txBody>
            <a:bodyPr wrap="none" anchor="ctr"/>
            <a:lstStyle/>
            <a:p>
              <a:endParaRPr lang="en-US" sz="900"/>
            </a:p>
          </p:txBody>
        </p:sp>
        <p:sp>
          <p:nvSpPr>
            <p:cNvPr id="20" name="Line 146"/>
            <p:cNvSpPr>
              <a:spLocks noChangeShapeType="1"/>
            </p:cNvSpPr>
            <p:nvPr/>
          </p:nvSpPr>
          <p:spPr bwMode="auto">
            <a:xfrm>
              <a:off x="2651" y="968"/>
              <a:ext cx="0" cy="54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21" name="Line 147"/>
            <p:cNvSpPr>
              <a:spLocks noChangeShapeType="1"/>
            </p:cNvSpPr>
            <p:nvPr/>
          </p:nvSpPr>
          <p:spPr bwMode="auto">
            <a:xfrm>
              <a:off x="3483" y="1868"/>
              <a:ext cx="0" cy="18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22" name="Line 148"/>
            <p:cNvSpPr>
              <a:spLocks noChangeShapeType="1"/>
            </p:cNvSpPr>
            <p:nvPr/>
          </p:nvSpPr>
          <p:spPr bwMode="auto">
            <a:xfrm>
              <a:off x="2963" y="1152"/>
              <a:ext cx="0" cy="18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23" name="Line 149"/>
            <p:cNvSpPr>
              <a:spLocks noChangeShapeType="1"/>
            </p:cNvSpPr>
            <p:nvPr/>
          </p:nvSpPr>
          <p:spPr bwMode="auto">
            <a:xfrm>
              <a:off x="1404" y="964"/>
              <a:ext cx="0" cy="184"/>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24" name="Line 150"/>
            <p:cNvSpPr>
              <a:spLocks noChangeShapeType="1"/>
            </p:cNvSpPr>
            <p:nvPr/>
          </p:nvSpPr>
          <p:spPr bwMode="auto">
            <a:xfrm>
              <a:off x="1819" y="968"/>
              <a:ext cx="0" cy="18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25" name="Text Box 151"/>
            <p:cNvSpPr txBox="1">
              <a:spLocks noChangeArrowheads="1"/>
            </p:cNvSpPr>
            <p:nvPr/>
          </p:nvSpPr>
          <p:spPr bwMode="auto">
            <a:xfrm>
              <a:off x="955" y="961"/>
              <a:ext cx="484"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900">
                  <a:latin typeface="Arial" charset="0"/>
                </a:rPr>
                <a:t>Version</a:t>
              </a:r>
            </a:p>
          </p:txBody>
        </p:sp>
        <p:sp>
          <p:nvSpPr>
            <p:cNvPr id="26" name="Text Box 152"/>
            <p:cNvSpPr txBox="1">
              <a:spLocks noChangeArrowheads="1"/>
            </p:cNvSpPr>
            <p:nvPr/>
          </p:nvSpPr>
          <p:spPr bwMode="auto">
            <a:xfrm>
              <a:off x="1427" y="961"/>
              <a:ext cx="306"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900">
                  <a:latin typeface="Arial" charset="0"/>
                </a:rPr>
                <a:t>IHL</a:t>
              </a:r>
            </a:p>
          </p:txBody>
        </p:sp>
        <p:sp>
          <p:nvSpPr>
            <p:cNvPr id="27" name="Text Box 154"/>
            <p:cNvSpPr txBox="1">
              <a:spLocks noChangeArrowheads="1"/>
            </p:cNvSpPr>
            <p:nvPr/>
          </p:nvSpPr>
          <p:spPr bwMode="auto">
            <a:xfrm>
              <a:off x="2805" y="961"/>
              <a:ext cx="694"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900">
                  <a:latin typeface="Arial" charset="0"/>
                </a:rPr>
                <a:t>Total Length</a:t>
              </a:r>
            </a:p>
          </p:txBody>
        </p:sp>
        <p:sp>
          <p:nvSpPr>
            <p:cNvPr id="28" name="Text Box 155"/>
            <p:cNvSpPr txBox="1">
              <a:spLocks noChangeArrowheads="1"/>
            </p:cNvSpPr>
            <p:nvPr/>
          </p:nvSpPr>
          <p:spPr bwMode="auto">
            <a:xfrm>
              <a:off x="2623" y="1157"/>
              <a:ext cx="392"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900">
                  <a:latin typeface="Arial" charset="0"/>
                </a:rPr>
                <a:t>Flags</a:t>
              </a:r>
            </a:p>
          </p:txBody>
        </p:sp>
        <p:sp>
          <p:nvSpPr>
            <p:cNvPr id="29" name="Text Box 156"/>
            <p:cNvSpPr txBox="1">
              <a:spLocks noChangeArrowheads="1"/>
            </p:cNvSpPr>
            <p:nvPr/>
          </p:nvSpPr>
          <p:spPr bwMode="auto">
            <a:xfrm>
              <a:off x="1497" y="1157"/>
              <a:ext cx="699"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900">
                  <a:latin typeface="Arial" charset="0"/>
                </a:rPr>
                <a:t>Identification</a:t>
              </a:r>
            </a:p>
          </p:txBody>
        </p:sp>
        <p:sp>
          <p:nvSpPr>
            <p:cNvPr id="30" name="Text Box 157"/>
            <p:cNvSpPr txBox="1">
              <a:spLocks noChangeArrowheads="1"/>
            </p:cNvSpPr>
            <p:nvPr/>
          </p:nvSpPr>
          <p:spPr bwMode="auto">
            <a:xfrm>
              <a:off x="3156" y="1157"/>
              <a:ext cx="855"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900">
                  <a:latin typeface="Arial" charset="0"/>
                </a:rPr>
                <a:t>Fragment Offset</a:t>
              </a:r>
            </a:p>
          </p:txBody>
        </p:sp>
        <p:sp>
          <p:nvSpPr>
            <p:cNvPr id="31" name="Text Box 158"/>
            <p:cNvSpPr txBox="1">
              <a:spLocks noChangeArrowheads="1"/>
            </p:cNvSpPr>
            <p:nvPr/>
          </p:nvSpPr>
          <p:spPr bwMode="auto">
            <a:xfrm>
              <a:off x="1042" y="1341"/>
              <a:ext cx="715"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900">
                  <a:latin typeface="Arial" charset="0"/>
                </a:rPr>
                <a:t>Time To Live</a:t>
              </a:r>
            </a:p>
          </p:txBody>
        </p:sp>
        <p:sp>
          <p:nvSpPr>
            <p:cNvPr id="32" name="Text Box 159"/>
            <p:cNvSpPr txBox="1">
              <a:spLocks noChangeArrowheads="1"/>
            </p:cNvSpPr>
            <p:nvPr/>
          </p:nvSpPr>
          <p:spPr bwMode="auto">
            <a:xfrm>
              <a:off x="2324" y="1517"/>
              <a:ext cx="844"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900">
                  <a:latin typeface="Arial" charset="0"/>
                </a:rPr>
                <a:t>Source Address</a:t>
              </a:r>
            </a:p>
          </p:txBody>
        </p:sp>
        <p:sp>
          <p:nvSpPr>
            <p:cNvPr id="33" name="Text Box 160"/>
            <p:cNvSpPr txBox="1">
              <a:spLocks noChangeArrowheads="1"/>
            </p:cNvSpPr>
            <p:nvPr/>
          </p:nvSpPr>
          <p:spPr bwMode="auto">
            <a:xfrm>
              <a:off x="2298" y="1689"/>
              <a:ext cx="1022"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900">
                  <a:latin typeface="Arial" charset="0"/>
                </a:rPr>
                <a:t>Destination Address</a:t>
              </a:r>
            </a:p>
          </p:txBody>
        </p:sp>
        <p:sp>
          <p:nvSpPr>
            <p:cNvPr id="34" name="Text Box 161"/>
            <p:cNvSpPr txBox="1">
              <a:spLocks noChangeArrowheads="1"/>
            </p:cNvSpPr>
            <p:nvPr/>
          </p:nvSpPr>
          <p:spPr bwMode="auto">
            <a:xfrm>
              <a:off x="1978" y="1881"/>
              <a:ext cx="489"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900">
                  <a:latin typeface="Arial" charset="0"/>
                </a:rPr>
                <a:t>Options</a:t>
              </a:r>
            </a:p>
          </p:txBody>
        </p:sp>
        <p:sp>
          <p:nvSpPr>
            <p:cNvPr id="35" name="Text Box 162"/>
            <p:cNvSpPr txBox="1">
              <a:spLocks noChangeArrowheads="1"/>
            </p:cNvSpPr>
            <p:nvPr/>
          </p:nvSpPr>
          <p:spPr bwMode="auto">
            <a:xfrm>
              <a:off x="3563" y="1881"/>
              <a:ext cx="511"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900">
                  <a:latin typeface="Arial" charset="0"/>
                </a:rPr>
                <a:t>Padding</a:t>
              </a:r>
            </a:p>
          </p:txBody>
        </p:sp>
        <p:sp>
          <p:nvSpPr>
            <p:cNvPr id="36" name="Line 163"/>
            <p:cNvSpPr>
              <a:spLocks noChangeShapeType="1"/>
            </p:cNvSpPr>
            <p:nvPr/>
          </p:nvSpPr>
          <p:spPr bwMode="auto">
            <a:xfrm>
              <a:off x="1819" y="1332"/>
              <a:ext cx="0" cy="179"/>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37" name="Text Box 164"/>
            <p:cNvSpPr txBox="1">
              <a:spLocks noChangeArrowheads="1"/>
            </p:cNvSpPr>
            <p:nvPr/>
          </p:nvSpPr>
          <p:spPr bwMode="auto">
            <a:xfrm>
              <a:off x="1947" y="1341"/>
              <a:ext cx="511"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900">
                  <a:latin typeface="Arial" charset="0"/>
                </a:rPr>
                <a:t>Protocol</a:t>
              </a:r>
            </a:p>
          </p:txBody>
        </p:sp>
        <p:sp>
          <p:nvSpPr>
            <p:cNvPr id="38" name="Text Box 165"/>
            <p:cNvSpPr txBox="1">
              <a:spLocks noChangeArrowheads="1"/>
            </p:cNvSpPr>
            <p:nvPr/>
          </p:nvSpPr>
          <p:spPr bwMode="auto">
            <a:xfrm>
              <a:off x="2853" y="1341"/>
              <a:ext cx="958"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900">
                  <a:latin typeface="Arial" charset="0"/>
                </a:rPr>
                <a:t>Header Checksum</a:t>
              </a:r>
            </a:p>
          </p:txBody>
        </p:sp>
        <p:sp>
          <p:nvSpPr>
            <p:cNvPr id="39" name="Rectangle 203"/>
            <p:cNvSpPr>
              <a:spLocks noChangeArrowheads="1"/>
            </p:cNvSpPr>
            <p:nvPr/>
          </p:nvSpPr>
          <p:spPr bwMode="auto">
            <a:xfrm rot="2537342">
              <a:off x="4230" y="1899"/>
              <a:ext cx="92" cy="90"/>
            </a:xfrm>
            <a:prstGeom prst="rect">
              <a:avLst/>
            </a:prstGeom>
            <a:solidFill>
              <a:srgbClr val="EBEBEB"/>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40" name="Rectangle 204"/>
            <p:cNvSpPr>
              <a:spLocks noChangeArrowheads="1"/>
            </p:cNvSpPr>
            <p:nvPr/>
          </p:nvSpPr>
          <p:spPr bwMode="auto">
            <a:xfrm>
              <a:off x="4185" y="1878"/>
              <a:ext cx="126" cy="143"/>
            </a:xfrm>
            <a:prstGeom prst="rect">
              <a:avLst/>
            </a:prstGeom>
            <a:solidFill>
              <a:srgbClr val="EBEBE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41" name="Rectangle 205"/>
            <p:cNvSpPr>
              <a:spLocks noChangeArrowheads="1"/>
            </p:cNvSpPr>
            <p:nvPr/>
          </p:nvSpPr>
          <p:spPr bwMode="auto">
            <a:xfrm rot="-2126182">
              <a:off x="4298" y="1961"/>
              <a:ext cx="52" cy="47"/>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42" name="Line 206"/>
            <p:cNvSpPr>
              <a:spLocks noChangeShapeType="1"/>
            </p:cNvSpPr>
            <p:nvPr/>
          </p:nvSpPr>
          <p:spPr bwMode="auto">
            <a:xfrm flipH="1">
              <a:off x="4291" y="1944"/>
              <a:ext cx="52" cy="4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43" name="Line 207"/>
            <p:cNvSpPr>
              <a:spLocks noChangeShapeType="1"/>
            </p:cNvSpPr>
            <p:nvPr/>
          </p:nvSpPr>
          <p:spPr bwMode="auto">
            <a:xfrm flipH="1" flipV="1">
              <a:off x="4293" y="1986"/>
              <a:ext cx="24" cy="3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44" name="Rectangle 209"/>
            <p:cNvSpPr>
              <a:spLocks noChangeArrowheads="1"/>
            </p:cNvSpPr>
            <p:nvPr/>
          </p:nvSpPr>
          <p:spPr bwMode="auto">
            <a:xfrm rot="-2126182">
              <a:off x="971" y="1969"/>
              <a:ext cx="52" cy="47"/>
            </a:xfrm>
            <a:prstGeom prst="rect">
              <a:avLst/>
            </a:prstGeom>
            <a:solidFill>
              <a:srgbClr val="EBEBE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45" name="Line 211"/>
            <p:cNvSpPr>
              <a:spLocks noChangeShapeType="1"/>
            </p:cNvSpPr>
            <p:nvPr/>
          </p:nvSpPr>
          <p:spPr bwMode="auto">
            <a:xfrm flipH="1" flipV="1">
              <a:off x="966" y="1994"/>
              <a:ext cx="24" cy="3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46" name="Line 213"/>
            <p:cNvSpPr>
              <a:spLocks noChangeShapeType="1"/>
            </p:cNvSpPr>
            <p:nvPr/>
          </p:nvSpPr>
          <p:spPr bwMode="auto">
            <a:xfrm>
              <a:off x="988" y="1870"/>
              <a:ext cx="3331"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47" name="Line 214"/>
            <p:cNvSpPr>
              <a:spLocks noChangeShapeType="1"/>
            </p:cNvSpPr>
            <p:nvPr/>
          </p:nvSpPr>
          <p:spPr bwMode="auto">
            <a:xfrm>
              <a:off x="988" y="1501"/>
              <a:ext cx="3331"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48" name="Line 215"/>
            <p:cNvSpPr>
              <a:spLocks noChangeShapeType="1"/>
            </p:cNvSpPr>
            <p:nvPr/>
          </p:nvSpPr>
          <p:spPr bwMode="auto">
            <a:xfrm>
              <a:off x="988" y="1141"/>
              <a:ext cx="3331"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grpSp>
          <p:nvGrpSpPr>
            <p:cNvPr id="49" name="Group 256"/>
            <p:cNvGrpSpPr>
              <a:grpSpLocks/>
            </p:cNvGrpSpPr>
            <p:nvPr/>
          </p:nvGrpSpPr>
          <p:grpSpPr bwMode="auto">
            <a:xfrm>
              <a:off x="980" y="831"/>
              <a:ext cx="3334" cy="113"/>
              <a:chOff x="980" y="639"/>
              <a:chExt cx="3334" cy="113"/>
            </a:xfrm>
          </p:grpSpPr>
          <p:sp>
            <p:nvSpPr>
              <p:cNvPr id="55" name="Line 218"/>
              <p:cNvSpPr>
                <a:spLocks noChangeShapeType="1"/>
              </p:cNvSpPr>
              <p:nvPr/>
            </p:nvSpPr>
            <p:spPr bwMode="auto">
              <a:xfrm>
                <a:off x="983" y="752"/>
                <a:ext cx="333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56" name="Line 219"/>
              <p:cNvSpPr>
                <a:spLocks noChangeShapeType="1"/>
              </p:cNvSpPr>
              <p:nvPr/>
            </p:nvSpPr>
            <p:spPr bwMode="auto">
              <a:xfrm flipV="1">
                <a:off x="980" y="639"/>
                <a:ext cx="0" cy="113"/>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57" name="Line 220"/>
              <p:cNvSpPr>
                <a:spLocks noChangeShapeType="1"/>
              </p:cNvSpPr>
              <p:nvPr/>
            </p:nvSpPr>
            <p:spPr bwMode="auto">
              <a:xfrm flipV="1">
                <a:off x="1813" y="639"/>
                <a:ext cx="0" cy="113"/>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58" name="Line 221"/>
              <p:cNvSpPr>
                <a:spLocks noChangeShapeType="1"/>
              </p:cNvSpPr>
              <p:nvPr/>
            </p:nvSpPr>
            <p:spPr bwMode="auto">
              <a:xfrm flipV="1">
                <a:off x="4314" y="639"/>
                <a:ext cx="0" cy="113"/>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59" name="Line 222"/>
              <p:cNvSpPr>
                <a:spLocks noChangeShapeType="1"/>
              </p:cNvSpPr>
              <p:nvPr/>
            </p:nvSpPr>
            <p:spPr bwMode="auto">
              <a:xfrm flipV="1">
                <a:off x="2647" y="639"/>
                <a:ext cx="0" cy="113"/>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60" name="Line 223"/>
              <p:cNvSpPr>
                <a:spLocks noChangeShapeType="1"/>
              </p:cNvSpPr>
              <p:nvPr/>
            </p:nvSpPr>
            <p:spPr bwMode="auto">
              <a:xfrm flipV="1">
                <a:off x="3480" y="639"/>
                <a:ext cx="0" cy="113"/>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grpSp>
            <p:nvGrpSpPr>
              <p:cNvPr id="61" name="Group 231"/>
              <p:cNvGrpSpPr>
                <a:grpSpLocks/>
              </p:cNvGrpSpPr>
              <p:nvPr/>
            </p:nvGrpSpPr>
            <p:grpSpPr bwMode="auto">
              <a:xfrm>
                <a:off x="1094" y="692"/>
                <a:ext cx="620" cy="60"/>
                <a:chOff x="1094" y="688"/>
                <a:chExt cx="620" cy="60"/>
              </a:xfrm>
            </p:grpSpPr>
            <p:sp>
              <p:nvSpPr>
                <p:cNvPr id="86" name="Line 224"/>
                <p:cNvSpPr>
                  <a:spLocks noChangeShapeType="1"/>
                </p:cNvSpPr>
                <p:nvPr/>
              </p:nvSpPr>
              <p:spPr bwMode="auto">
                <a:xfrm flipV="1">
                  <a:off x="1094"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87" name="Line 225"/>
                <p:cNvSpPr>
                  <a:spLocks noChangeShapeType="1"/>
                </p:cNvSpPr>
                <p:nvPr/>
              </p:nvSpPr>
              <p:spPr bwMode="auto">
                <a:xfrm flipV="1">
                  <a:off x="1714"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88" name="Line 226"/>
                <p:cNvSpPr>
                  <a:spLocks noChangeShapeType="1"/>
                </p:cNvSpPr>
                <p:nvPr/>
              </p:nvSpPr>
              <p:spPr bwMode="auto">
                <a:xfrm flipV="1">
                  <a:off x="1507"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89" name="Line 227"/>
                <p:cNvSpPr>
                  <a:spLocks noChangeShapeType="1"/>
                </p:cNvSpPr>
                <p:nvPr/>
              </p:nvSpPr>
              <p:spPr bwMode="auto">
                <a:xfrm flipV="1">
                  <a:off x="1404"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90" name="Line 228"/>
                <p:cNvSpPr>
                  <a:spLocks noChangeShapeType="1"/>
                </p:cNvSpPr>
                <p:nvPr/>
              </p:nvSpPr>
              <p:spPr bwMode="auto">
                <a:xfrm flipV="1">
                  <a:off x="1197"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91" name="Line 229"/>
                <p:cNvSpPr>
                  <a:spLocks noChangeShapeType="1"/>
                </p:cNvSpPr>
                <p:nvPr/>
              </p:nvSpPr>
              <p:spPr bwMode="auto">
                <a:xfrm flipV="1">
                  <a:off x="1300"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92" name="Line 230"/>
                <p:cNvSpPr>
                  <a:spLocks noChangeShapeType="1"/>
                </p:cNvSpPr>
                <p:nvPr/>
              </p:nvSpPr>
              <p:spPr bwMode="auto">
                <a:xfrm flipV="1">
                  <a:off x="1610"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grpSp>
          <p:grpSp>
            <p:nvGrpSpPr>
              <p:cNvPr id="62" name="Group 232"/>
              <p:cNvGrpSpPr>
                <a:grpSpLocks/>
              </p:cNvGrpSpPr>
              <p:nvPr/>
            </p:nvGrpSpPr>
            <p:grpSpPr bwMode="auto">
              <a:xfrm>
                <a:off x="3578" y="692"/>
                <a:ext cx="620" cy="60"/>
                <a:chOff x="1094" y="688"/>
                <a:chExt cx="620" cy="60"/>
              </a:xfrm>
            </p:grpSpPr>
            <p:sp>
              <p:nvSpPr>
                <p:cNvPr id="79" name="Line 233"/>
                <p:cNvSpPr>
                  <a:spLocks noChangeShapeType="1"/>
                </p:cNvSpPr>
                <p:nvPr/>
              </p:nvSpPr>
              <p:spPr bwMode="auto">
                <a:xfrm flipV="1">
                  <a:off x="1094"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80" name="Line 234"/>
                <p:cNvSpPr>
                  <a:spLocks noChangeShapeType="1"/>
                </p:cNvSpPr>
                <p:nvPr/>
              </p:nvSpPr>
              <p:spPr bwMode="auto">
                <a:xfrm flipV="1">
                  <a:off x="1714"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81" name="Line 235"/>
                <p:cNvSpPr>
                  <a:spLocks noChangeShapeType="1"/>
                </p:cNvSpPr>
                <p:nvPr/>
              </p:nvSpPr>
              <p:spPr bwMode="auto">
                <a:xfrm flipV="1">
                  <a:off x="1507"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82" name="Line 236"/>
                <p:cNvSpPr>
                  <a:spLocks noChangeShapeType="1"/>
                </p:cNvSpPr>
                <p:nvPr/>
              </p:nvSpPr>
              <p:spPr bwMode="auto">
                <a:xfrm flipV="1">
                  <a:off x="1404"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83" name="Line 237"/>
                <p:cNvSpPr>
                  <a:spLocks noChangeShapeType="1"/>
                </p:cNvSpPr>
                <p:nvPr/>
              </p:nvSpPr>
              <p:spPr bwMode="auto">
                <a:xfrm flipV="1">
                  <a:off x="1197"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84" name="Line 238"/>
                <p:cNvSpPr>
                  <a:spLocks noChangeShapeType="1"/>
                </p:cNvSpPr>
                <p:nvPr/>
              </p:nvSpPr>
              <p:spPr bwMode="auto">
                <a:xfrm flipV="1">
                  <a:off x="1300"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85" name="Line 239"/>
                <p:cNvSpPr>
                  <a:spLocks noChangeShapeType="1"/>
                </p:cNvSpPr>
                <p:nvPr/>
              </p:nvSpPr>
              <p:spPr bwMode="auto">
                <a:xfrm flipV="1">
                  <a:off x="1610"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grpSp>
          <p:grpSp>
            <p:nvGrpSpPr>
              <p:cNvPr id="63" name="Group 240"/>
              <p:cNvGrpSpPr>
                <a:grpSpLocks/>
              </p:cNvGrpSpPr>
              <p:nvPr/>
            </p:nvGrpSpPr>
            <p:grpSpPr bwMode="auto">
              <a:xfrm>
                <a:off x="2754" y="692"/>
                <a:ext cx="620" cy="60"/>
                <a:chOff x="1094" y="688"/>
                <a:chExt cx="620" cy="60"/>
              </a:xfrm>
            </p:grpSpPr>
            <p:sp>
              <p:nvSpPr>
                <p:cNvPr id="72" name="Line 241"/>
                <p:cNvSpPr>
                  <a:spLocks noChangeShapeType="1"/>
                </p:cNvSpPr>
                <p:nvPr/>
              </p:nvSpPr>
              <p:spPr bwMode="auto">
                <a:xfrm flipV="1">
                  <a:off x="1094"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73" name="Line 242"/>
                <p:cNvSpPr>
                  <a:spLocks noChangeShapeType="1"/>
                </p:cNvSpPr>
                <p:nvPr/>
              </p:nvSpPr>
              <p:spPr bwMode="auto">
                <a:xfrm flipV="1">
                  <a:off x="1714"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74" name="Line 243"/>
                <p:cNvSpPr>
                  <a:spLocks noChangeShapeType="1"/>
                </p:cNvSpPr>
                <p:nvPr/>
              </p:nvSpPr>
              <p:spPr bwMode="auto">
                <a:xfrm flipV="1">
                  <a:off x="1507"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75" name="Line 244"/>
                <p:cNvSpPr>
                  <a:spLocks noChangeShapeType="1"/>
                </p:cNvSpPr>
                <p:nvPr/>
              </p:nvSpPr>
              <p:spPr bwMode="auto">
                <a:xfrm flipV="1">
                  <a:off x="1404"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76" name="Line 245"/>
                <p:cNvSpPr>
                  <a:spLocks noChangeShapeType="1"/>
                </p:cNvSpPr>
                <p:nvPr/>
              </p:nvSpPr>
              <p:spPr bwMode="auto">
                <a:xfrm flipV="1">
                  <a:off x="1197"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77" name="Line 246"/>
                <p:cNvSpPr>
                  <a:spLocks noChangeShapeType="1"/>
                </p:cNvSpPr>
                <p:nvPr/>
              </p:nvSpPr>
              <p:spPr bwMode="auto">
                <a:xfrm flipV="1">
                  <a:off x="1300"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78" name="Line 247"/>
                <p:cNvSpPr>
                  <a:spLocks noChangeShapeType="1"/>
                </p:cNvSpPr>
                <p:nvPr/>
              </p:nvSpPr>
              <p:spPr bwMode="auto">
                <a:xfrm flipV="1">
                  <a:off x="1610"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grpSp>
          <p:grpSp>
            <p:nvGrpSpPr>
              <p:cNvPr id="64" name="Group 248"/>
              <p:cNvGrpSpPr>
                <a:grpSpLocks/>
              </p:cNvGrpSpPr>
              <p:nvPr/>
            </p:nvGrpSpPr>
            <p:grpSpPr bwMode="auto">
              <a:xfrm>
                <a:off x="1925" y="692"/>
                <a:ext cx="620" cy="60"/>
                <a:chOff x="1094" y="688"/>
                <a:chExt cx="620" cy="60"/>
              </a:xfrm>
            </p:grpSpPr>
            <p:sp>
              <p:nvSpPr>
                <p:cNvPr id="65" name="Line 249"/>
                <p:cNvSpPr>
                  <a:spLocks noChangeShapeType="1"/>
                </p:cNvSpPr>
                <p:nvPr/>
              </p:nvSpPr>
              <p:spPr bwMode="auto">
                <a:xfrm flipV="1">
                  <a:off x="1094"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66" name="Line 250"/>
                <p:cNvSpPr>
                  <a:spLocks noChangeShapeType="1"/>
                </p:cNvSpPr>
                <p:nvPr/>
              </p:nvSpPr>
              <p:spPr bwMode="auto">
                <a:xfrm flipV="1">
                  <a:off x="1714"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67" name="Line 251"/>
                <p:cNvSpPr>
                  <a:spLocks noChangeShapeType="1"/>
                </p:cNvSpPr>
                <p:nvPr/>
              </p:nvSpPr>
              <p:spPr bwMode="auto">
                <a:xfrm flipV="1">
                  <a:off x="1507"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68" name="Line 252"/>
                <p:cNvSpPr>
                  <a:spLocks noChangeShapeType="1"/>
                </p:cNvSpPr>
                <p:nvPr/>
              </p:nvSpPr>
              <p:spPr bwMode="auto">
                <a:xfrm flipV="1">
                  <a:off x="1404"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69" name="Line 253"/>
                <p:cNvSpPr>
                  <a:spLocks noChangeShapeType="1"/>
                </p:cNvSpPr>
                <p:nvPr/>
              </p:nvSpPr>
              <p:spPr bwMode="auto">
                <a:xfrm flipV="1">
                  <a:off x="1197"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70" name="Line 254"/>
                <p:cNvSpPr>
                  <a:spLocks noChangeShapeType="1"/>
                </p:cNvSpPr>
                <p:nvPr/>
              </p:nvSpPr>
              <p:spPr bwMode="auto">
                <a:xfrm flipV="1">
                  <a:off x="1300"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71" name="Line 255"/>
                <p:cNvSpPr>
                  <a:spLocks noChangeShapeType="1"/>
                </p:cNvSpPr>
                <p:nvPr/>
              </p:nvSpPr>
              <p:spPr bwMode="auto">
                <a:xfrm flipV="1">
                  <a:off x="1610"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grpSp>
        </p:grpSp>
        <p:sp>
          <p:nvSpPr>
            <p:cNvPr id="50" name="AutoShape 260"/>
            <p:cNvSpPr>
              <a:spLocks noChangeArrowheads="1"/>
            </p:cNvSpPr>
            <p:nvPr/>
          </p:nvSpPr>
          <p:spPr bwMode="auto">
            <a:xfrm rot="13500000">
              <a:off x="969" y="1933"/>
              <a:ext cx="40" cy="40"/>
            </a:xfrm>
            <a:prstGeom prst="rtTriangle">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51" name="Line 259"/>
            <p:cNvSpPr>
              <a:spLocks noChangeShapeType="1"/>
            </p:cNvSpPr>
            <p:nvPr/>
          </p:nvSpPr>
          <p:spPr bwMode="auto">
            <a:xfrm>
              <a:off x="989" y="1933"/>
              <a:ext cx="0" cy="39"/>
            </a:xfrm>
            <a:prstGeom prst="line">
              <a:avLst/>
            </a:prstGeom>
            <a:noFill/>
            <a:ln w="952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52" name="Line 210"/>
            <p:cNvSpPr>
              <a:spLocks noChangeShapeType="1"/>
            </p:cNvSpPr>
            <p:nvPr/>
          </p:nvSpPr>
          <p:spPr bwMode="auto">
            <a:xfrm flipH="1">
              <a:off x="964" y="1954"/>
              <a:ext cx="52" cy="4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53" name="Line 212"/>
            <p:cNvSpPr>
              <a:spLocks noChangeShapeType="1"/>
            </p:cNvSpPr>
            <p:nvPr/>
          </p:nvSpPr>
          <p:spPr bwMode="auto">
            <a:xfrm>
              <a:off x="988" y="1926"/>
              <a:ext cx="34" cy="28"/>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54" name="Text Box 153"/>
            <p:cNvSpPr txBox="1">
              <a:spLocks noChangeArrowheads="1"/>
            </p:cNvSpPr>
            <p:nvPr/>
          </p:nvSpPr>
          <p:spPr bwMode="auto">
            <a:xfrm>
              <a:off x="1860" y="968"/>
              <a:ext cx="828"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900">
                  <a:latin typeface="Arial" charset="0"/>
                </a:rPr>
                <a:t>Type of Service</a:t>
              </a:r>
            </a:p>
          </p:txBody>
        </p:sp>
      </p:grpSp>
      <p:sp>
        <p:nvSpPr>
          <p:cNvPr id="94" name="TextBox 93">
            <a:extLst>
              <a:ext uri="{FF2B5EF4-FFF2-40B4-BE49-F238E27FC236}">
                <a16:creationId xmlns:a16="http://schemas.microsoft.com/office/drawing/2014/main" id="{197378F0-2F02-004C-B269-A3C40C137B62}"/>
              </a:ext>
            </a:extLst>
          </p:cNvPr>
          <p:cNvSpPr txBox="1"/>
          <p:nvPr/>
        </p:nvSpPr>
        <p:spPr>
          <a:xfrm>
            <a:off x="305012" y="2618613"/>
            <a:ext cx="3276793" cy="1477328"/>
          </a:xfrm>
          <a:prstGeom prst="rect">
            <a:avLst/>
          </a:prstGeom>
          <a:noFill/>
        </p:spPr>
        <p:txBody>
          <a:bodyPr wrap="square" rtlCol="0">
            <a:spAutoFit/>
          </a:bodyPr>
          <a:lstStyle/>
          <a:p>
            <a:r>
              <a:rPr lang="en-US" b="1" dirty="0">
                <a:latin typeface="Max's Handwritin"/>
                <a:cs typeface="Max's Handwritin"/>
              </a:rPr>
              <a:t>Hop-by-Hop stateless forwarding </a:t>
            </a:r>
          </a:p>
          <a:p>
            <a:r>
              <a:rPr lang="en-US" b="1" dirty="0">
                <a:latin typeface="Max's Handwritin"/>
                <a:cs typeface="Max's Handwritin"/>
              </a:rPr>
              <a:t>Datagram transmission</a:t>
            </a:r>
          </a:p>
          <a:p>
            <a:r>
              <a:rPr lang="en-US" b="1" dirty="0">
                <a:latin typeface="Max's Handwritin"/>
                <a:cs typeface="Max's Handwritin"/>
              </a:rPr>
              <a:t>End-To-End data integrity</a:t>
            </a:r>
          </a:p>
          <a:p>
            <a:r>
              <a:rPr lang="en-US" b="1" dirty="0">
                <a:latin typeface="Max's Handwritin"/>
                <a:cs typeface="Max's Handwritin"/>
              </a:rPr>
              <a:t>Decoupled resource management, topology management</a:t>
            </a:r>
          </a:p>
        </p:txBody>
      </p:sp>
      <p:sp>
        <p:nvSpPr>
          <p:cNvPr id="6" name="Freeform 5">
            <a:extLst>
              <a:ext uri="{FF2B5EF4-FFF2-40B4-BE49-F238E27FC236}">
                <a16:creationId xmlns:a16="http://schemas.microsoft.com/office/drawing/2014/main" id="{ADA15322-FDF7-F744-AB5A-92C4ADF035F4}"/>
              </a:ext>
            </a:extLst>
          </p:cNvPr>
          <p:cNvSpPr/>
          <p:nvPr/>
        </p:nvSpPr>
        <p:spPr>
          <a:xfrm>
            <a:off x="1655515" y="2511560"/>
            <a:ext cx="618610" cy="215473"/>
          </a:xfrm>
          <a:custGeom>
            <a:avLst/>
            <a:gdLst>
              <a:gd name="connsiteX0" fmla="*/ 618610 w 618610"/>
              <a:gd name="connsiteY0" fmla="*/ 17884 h 215473"/>
              <a:gd name="connsiteX1" fmla="*/ 36719 w 618610"/>
              <a:gd name="connsiteY1" fmla="*/ 160388 h 215473"/>
              <a:gd name="connsiteX2" fmla="*/ 54532 w 618610"/>
              <a:gd name="connsiteY2" fmla="*/ 71 h 215473"/>
              <a:gd name="connsiteX3" fmla="*/ 7030 w 618610"/>
              <a:gd name="connsiteY3" fmla="*/ 184139 h 215473"/>
              <a:gd name="connsiteX4" fmla="*/ 149534 w 618610"/>
              <a:gd name="connsiteY4" fmla="*/ 213827 h 215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610" h="215473">
                <a:moveTo>
                  <a:pt x="618610" y="17884"/>
                </a:moveTo>
                <a:cubicBezTo>
                  <a:pt x="374671" y="90620"/>
                  <a:pt x="130732" y="163357"/>
                  <a:pt x="36719" y="160388"/>
                </a:cubicBezTo>
                <a:cubicBezTo>
                  <a:pt x="-57294" y="157419"/>
                  <a:pt x="59480" y="-3887"/>
                  <a:pt x="54532" y="71"/>
                </a:cubicBezTo>
                <a:cubicBezTo>
                  <a:pt x="49584" y="4029"/>
                  <a:pt x="-8804" y="148513"/>
                  <a:pt x="7030" y="184139"/>
                </a:cubicBezTo>
                <a:cubicBezTo>
                  <a:pt x="22864" y="219765"/>
                  <a:pt x="86199" y="216796"/>
                  <a:pt x="149534" y="213827"/>
                </a:cubicBezTo>
              </a:path>
            </a:pathLst>
          </a:custGeom>
          <a:no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7" name="Freeform 6">
            <a:extLst>
              <a:ext uri="{FF2B5EF4-FFF2-40B4-BE49-F238E27FC236}">
                <a16:creationId xmlns:a16="http://schemas.microsoft.com/office/drawing/2014/main" id="{50EDA421-3B6D-E244-9AD9-5F794E641827}"/>
              </a:ext>
            </a:extLst>
          </p:cNvPr>
          <p:cNvSpPr/>
          <p:nvPr/>
        </p:nvSpPr>
        <p:spPr>
          <a:xfrm>
            <a:off x="3230088" y="2565070"/>
            <a:ext cx="540615" cy="249382"/>
          </a:xfrm>
          <a:custGeom>
            <a:avLst/>
            <a:gdLst>
              <a:gd name="connsiteX0" fmla="*/ 0 w 540615"/>
              <a:gd name="connsiteY0" fmla="*/ 0 h 249382"/>
              <a:gd name="connsiteX1" fmla="*/ 136567 w 540615"/>
              <a:gd name="connsiteY1" fmla="*/ 71252 h 249382"/>
              <a:gd name="connsiteX2" fmla="*/ 480951 w 540615"/>
              <a:gd name="connsiteY2" fmla="*/ 195943 h 249382"/>
              <a:gd name="connsiteX3" fmla="*/ 534390 w 540615"/>
              <a:gd name="connsiteY3" fmla="*/ 172192 h 249382"/>
              <a:gd name="connsiteX4" fmla="*/ 457200 w 540615"/>
              <a:gd name="connsiteY4" fmla="*/ 89065 h 249382"/>
              <a:gd name="connsiteX5" fmla="*/ 540328 w 540615"/>
              <a:gd name="connsiteY5" fmla="*/ 195943 h 249382"/>
              <a:gd name="connsiteX6" fmla="*/ 421574 w 540615"/>
              <a:gd name="connsiteY6" fmla="*/ 249382 h 24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0615" h="249382">
                <a:moveTo>
                  <a:pt x="0" y="0"/>
                </a:moveTo>
                <a:cubicBezTo>
                  <a:pt x="28204" y="19297"/>
                  <a:pt x="56409" y="38595"/>
                  <a:pt x="136567" y="71252"/>
                </a:cubicBezTo>
                <a:cubicBezTo>
                  <a:pt x="216725" y="103909"/>
                  <a:pt x="414647" y="179120"/>
                  <a:pt x="480951" y="195943"/>
                </a:cubicBezTo>
                <a:cubicBezTo>
                  <a:pt x="547255" y="212766"/>
                  <a:pt x="538348" y="190005"/>
                  <a:pt x="534390" y="172192"/>
                </a:cubicBezTo>
                <a:cubicBezTo>
                  <a:pt x="530432" y="154379"/>
                  <a:pt x="456210" y="85106"/>
                  <a:pt x="457200" y="89065"/>
                </a:cubicBezTo>
                <a:cubicBezTo>
                  <a:pt x="458190" y="93024"/>
                  <a:pt x="546266" y="169224"/>
                  <a:pt x="540328" y="195943"/>
                </a:cubicBezTo>
                <a:cubicBezTo>
                  <a:pt x="534390" y="222662"/>
                  <a:pt x="477982" y="236022"/>
                  <a:pt x="421574" y="249382"/>
                </a:cubicBezTo>
              </a:path>
            </a:pathLst>
          </a:custGeom>
          <a:no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86955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3685" y="543290"/>
            <a:ext cx="2977097" cy="300082"/>
          </a:xfrm>
          <a:prstGeom prst="rect">
            <a:avLst/>
          </a:prstGeom>
          <a:noFill/>
        </p:spPr>
        <p:txBody>
          <a:bodyPr wrap="none" rtlCol="0">
            <a:spAutoFit/>
          </a:bodyPr>
          <a:lstStyle/>
          <a:p>
            <a:r>
              <a:rPr lang="en-US" sz="1350" b="1" dirty="0">
                <a:latin typeface="AhnbergHand"/>
                <a:cs typeface="AhnbergHand"/>
              </a:rPr>
              <a:t>Why has IP been so effective?</a:t>
            </a:r>
          </a:p>
        </p:txBody>
      </p:sp>
      <p:sp>
        <p:nvSpPr>
          <p:cNvPr id="3" name="TextBox 2"/>
          <p:cNvSpPr txBox="1"/>
          <p:nvPr/>
        </p:nvSpPr>
        <p:spPr>
          <a:xfrm>
            <a:off x="1403685" y="1287379"/>
            <a:ext cx="1899879" cy="300082"/>
          </a:xfrm>
          <a:prstGeom prst="rect">
            <a:avLst/>
          </a:prstGeom>
          <a:noFill/>
        </p:spPr>
        <p:txBody>
          <a:bodyPr wrap="none" rtlCol="0">
            <a:spAutoFit/>
          </a:bodyPr>
          <a:lstStyle/>
          <a:p>
            <a:r>
              <a:rPr lang="en-US" sz="1350" b="1" dirty="0">
                <a:latin typeface="AhnbergHand"/>
                <a:cs typeface="AhnbergHand"/>
              </a:rPr>
              <a:t>Because it’s cheap!</a:t>
            </a:r>
          </a:p>
        </p:txBody>
      </p:sp>
      <p:sp>
        <p:nvSpPr>
          <p:cNvPr id="4" name="TextBox 3"/>
          <p:cNvSpPr txBox="1"/>
          <p:nvPr/>
        </p:nvSpPr>
        <p:spPr>
          <a:xfrm>
            <a:off x="3874170" y="1425879"/>
            <a:ext cx="1745991" cy="300082"/>
          </a:xfrm>
          <a:prstGeom prst="rect">
            <a:avLst/>
          </a:prstGeom>
          <a:noFill/>
        </p:spPr>
        <p:txBody>
          <a:bodyPr wrap="none" rtlCol="0">
            <a:spAutoFit/>
          </a:bodyPr>
          <a:lstStyle/>
          <a:p>
            <a:r>
              <a:rPr lang="en-US" sz="1350" b="1" dirty="0">
                <a:latin typeface="AhnbergHand"/>
                <a:cs typeface="AhnbergHand"/>
              </a:rPr>
              <a:t>Why is IP cheap?</a:t>
            </a:r>
          </a:p>
        </p:txBody>
      </p:sp>
      <p:sp>
        <p:nvSpPr>
          <p:cNvPr id="5" name="TextBox 4"/>
          <p:cNvSpPr txBox="1"/>
          <p:nvPr/>
        </p:nvSpPr>
        <p:spPr>
          <a:xfrm>
            <a:off x="1904682" y="2091627"/>
            <a:ext cx="2023311" cy="507831"/>
          </a:xfrm>
          <a:prstGeom prst="rect">
            <a:avLst/>
          </a:prstGeom>
          <a:noFill/>
        </p:spPr>
        <p:txBody>
          <a:bodyPr wrap="none" rtlCol="0">
            <a:spAutoFit/>
          </a:bodyPr>
          <a:lstStyle/>
          <a:p>
            <a:r>
              <a:rPr lang="en-US" sz="1350" b="1" dirty="0">
                <a:latin typeface="AhnbergHand"/>
                <a:cs typeface="AhnbergHand"/>
              </a:rPr>
              <a:t>Because its minimal</a:t>
            </a:r>
          </a:p>
          <a:p>
            <a:r>
              <a:rPr lang="en-US" sz="1350" b="1" dirty="0">
                <a:latin typeface="AhnbergHand"/>
                <a:cs typeface="AhnbergHand"/>
              </a:rPr>
              <a:t> in what it does!</a:t>
            </a:r>
          </a:p>
        </p:txBody>
      </p:sp>
      <p:sp>
        <p:nvSpPr>
          <p:cNvPr id="9" name="Freeform 8"/>
          <p:cNvSpPr/>
          <p:nvPr/>
        </p:nvSpPr>
        <p:spPr>
          <a:xfrm>
            <a:off x="1905001" y="812132"/>
            <a:ext cx="842210" cy="534622"/>
          </a:xfrm>
          <a:custGeom>
            <a:avLst/>
            <a:gdLst>
              <a:gd name="connsiteX0" fmla="*/ 1122947 w 1122947"/>
              <a:gd name="connsiteY0" fmla="*/ 0 h 712829"/>
              <a:gd name="connsiteX1" fmla="*/ 441158 w 1122947"/>
              <a:gd name="connsiteY1" fmla="*/ 320842 h 712829"/>
              <a:gd name="connsiteX2" fmla="*/ 80211 w 1122947"/>
              <a:gd name="connsiteY2" fmla="*/ 695158 h 712829"/>
              <a:gd name="connsiteX3" fmla="*/ 227263 w 1122947"/>
              <a:gd name="connsiteY3" fmla="*/ 655053 h 712829"/>
              <a:gd name="connsiteX4" fmla="*/ 93579 w 1122947"/>
              <a:gd name="connsiteY4" fmla="*/ 681790 h 712829"/>
              <a:gd name="connsiteX5" fmla="*/ 0 w 1122947"/>
              <a:gd name="connsiteY5" fmla="*/ 548105 h 71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2947" h="712829">
                <a:moveTo>
                  <a:pt x="1122947" y="0"/>
                </a:moveTo>
                <a:cubicBezTo>
                  <a:pt x="868947" y="102491"/>
                  <a:pt x="614947" y="204982"/>
                  <a:pt x="441158" y="320842"/>
                </a:cubicBezTo>
                <a:cubicBezTo>
                  <a:pt x="267369" y="436702"/>
                  <a:pt x="115860" y="639456"/>
                  <a:pt x="80211" y="695158"/>
                </a:cubicBezTo>
                <a:cubicBezTo>
                  <a:pt x="44562" y="750860"/>
                  <a:pt x="225035" y="657281"/>
                  <a:pt x="227263" y="655053"/>
                </a:cubicBezTo>
                <a:cubicBezTo>
                  <a:pt x="229491" y="652825"/>
                  <a:pt x="131456" y="699615"/>
                  <a:pt x="93579" y="681790"/>
                </a:cubicBezTo>
                <a:cubicBezTo>
                  <a:pt x="55702" y="663965"/>
                  <a:pt x="0" y="548105"/>
                  <a:pt x="0" y="548105"/>
                </a:cubicBezTo>
              </a:path>
            </a:pathLst>
          </a:custGeom>
          <a:ln>
            <a:solidFill>
              <a:srgbClr val="95373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11" name="Freeform 10"/>
          <p:cNvSpPr/>
          <p:nvPr/>
        </p:nvSpPr>
        <p:spPr>
          <a:xfrm>
            <a:off x="3368842" y="1463842"/>
            <a:ext cx="541902" cy="250658"/>
          </a:xfrm>
          <a:custGeom>
            <a:avLst/>
            <a:gdLst>
              <a:gd name="connsiteX0" fmla="*/ 0 w 722536"/>
              <a:gd name="connsiteY0" fmla="*/ 0 h 334211"/>
              <a:gd name="connsiteX1" fmla="*/ 414422 w 722536"/>
              <a:gd name="connsiteY1" fmla="*/ 80211 h 334211"/>
              <a:gd name="connsiteX2" fmla="*/ 708527 w 722536"/>
              <a:gd name="connsiteY2" fmla="*/ 187158 h 334211"/>
              <a:gd name="connsiteX3" fmla="*/ 641685 w 722536"/>
              <a:gd name="connsiteY3" fmla="*/ 80211 h 334211"/>
              <a:gd name="connsiteX4" fmla="*/ 721895 w 722536"/>
              <a:gd name="connsiteY4" fmla="*/ 254000 h 334211"/>
              <a:gd name="connsiteX5" fmla="*/ 588211 w 722536"/>
              <a:gd name="connsiteY5" fmla="*/ 334211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2536" h="334211">
                <a:moveTo>
                  <a:pt x="0" y="0"/>
                </a:moveTo>
                <a:cubicBezTo>
                  <a:pt x="148167" y="24509"/>
                  <a:pt x="296334" y="49018"/>
                  <a:pt x="414422" y="80211"/>
                </a:cubicBezTo>
                <a:cubicBezTo>
                  <a:pt x="532510" y="111404"/>
                  <a:pt x="670650" y="187158"/>
                  <a:pt x="708527" y="187158"/>
                </a:cubicBezTo>
                <a:cubicBezTo>
                  <a:pt x="746404" y="187158"/>
                  <a:pt x="639457" y="69071"/>
                  <a:pt x="641685" y="80211"/>
                </a:cubicBezTo>
                <a:cubicBezTo>
                  <a:pt x="643913" y="91351"/>
                  <a:pt x="730807" y="211667"/>
                  <a:pt x="721895" y="254000"/>
                </a:cubicBezTo>
                <a:cubicBezTo>
                  <a:pt x="712983" y="296333"/>
                  <a:pt x="588211" y="334211"/>
                  <a:pt x="588211" y="334211"/>
                </a:cubicBezTo>
              </a:path>
            </a:pathLst>
          </a:custGeom>
          <a:ln>
            <a:solidFill>
              <a:srgbClr val="95373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12" name="Freeform 11"/>
          <p:cNvSpPr/>
          <p:nvPr/>
        </p:nvSpPr>
        <p:spPr>
          <a:xfrm>
            <a:off x="2582397" y="1840743"/>
            <a:ext cx="1979578" cy="270562"/>
          </a:xfrm>
          <a:custGeom>
            <a:avLst/>
            <a:gdLst>
              <a:gd name="connsiteX0" fmla="*/ 2639437 w 2639437"/>
              <a:gd name="connsiteY0" fmla="*/ 5465 h 360749"/>
              <a:gd name="connsiteX1" fmla="*/ 794594 w 2639437"/>
              <a:gd name="connsiteY1" fmla="*/ 45571 h 360749"/>
              <a:gd name="connsiteX2" fmla="*/ 59331 w 2639437"/>
              <a:gd name="connsiteY2" fmla="*/ 339676 h 360749"/>
              <a:gd name="connsiteX3" fmla="*/ 326700 w 2639437"/>
              <a:gd name="connsiteY3" fmla="*/ 326308 h 360749"/>
              <a:gd name="connsiteX4" fmla="*/ 32594 w 2639437"/>
              <a:gd name="connsiteY4" fmla="*/ 353044 h 360749"/>
              <a:gd name="connsiteX5" fmla="*/ 5858 w 2639437"/>
              <a:gd name="connsiteY5" fmla="*/ 165887 h 36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9437" h="360749">
                <a:moveTo>
                  <a:pt x="2639437" y="5465"/>
                </a:moveTo>
                <a:cubicBezTo>
                  <a:pt x="1932024" y="-2333"/>
                  <a:pt x="1224612" y="-10131"/>
                  <a:pt x="794594" y="45571"/>
                </a:cubicBezTo>
                <a:cubicBezTo>
                  <a:pt x="364576" y="101273"/>
                  <a:pt x="137313" y="292887"/>
                  <a:pt x="59331" y="339676"/>
                </a:cubicBezTo>
                <a:cubicBezTo>
                  <a:pt x="-18651" y="386465"/>
                  <a:pt x="331156" y="324080"/>
                  <a:pt x="326700" y="326308"/>
                </a:cubicBezTo>
                <a:cubicBezTo>
                  <a:pt x="322244" y="328536"/>
                  <a:pt x="86068" y="379781"/>
                  <a:pt x="32594" y="353044"/>
                </a:cubicBezTo>
                <a:cubicBezTo>
                  <a:pt x="-20880" y="326307"/>
                  <a:pt x="8086" y="197080"/>
                  <a:pt x="5858" y="165887"/>
                </a:cubicBezTo>
              </a:path>
            </a:pathLst>
          </a:custGeom>
          <a:ln>
            <a:solidFill>
              <a:srgbClr val="95373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15" name="TextBox 14"/>
          <p:cNvSpPr txBox="1"/>
          <p:nvPr/>
        </p:nvSpPr>
        <p:spPr>
          <a:xfrm>
            <a:off x="3769887" y="156005"/>
            <a:ext cx="4491789" cy="369332"/>
          </a:xfrm>
          <a:prstGeom prst="rect">
            <a:avLst/>
          </a:prstGeom>
          <a:solidFill>
            <a:srgbClr val="FF0000"/>
          </a:solidFill>
        </p:spPr>
        <p:txBody>
          <a:bodyPr wrap="square" rtlCol="0">
            <a:spAutoFit/>
          </a:bodyPr>
          <a:lstStyle/>
          <a:p>
            <a:r>
              <a:rPr lang="en-US" b="1" dirty="0">
                <a:solidFill>
                  <a:srgbClr val="FFFFFF"/>
                </a:solidFill>
              </a:rPr>
              <a:t>IP: Occam’s Razor applied to Networking</a:t>
            </a:r>
          </a:p>
        </p:txBody>
      </p:sp>
      <p:grpSp>
        <p:nvGrpSpPr>
          <p:cNvPr id="16" name="Group 262"/>
          <p:cNvGrpSpPr>
            <a:grpSpLocks/>
          </p:cNvGrpSpPr>
          <p:nvPr/>
        </p:nvGrpSpPr>
        <p:grpSpPr bwMode="auto">
          <a:xfrm>
            <a:off x="3813125" y="2440895"/>
            <a:ext cx="4042172" cy="1481138"/>
            <a:chOff x="955" y="831"/>
            <a:chExt cx="3395" cy="1244"/>
          </a:xfrm>
        </p:grpSpPr>
        <p:sp>
          <p:nvSpPr>
            <p:cNvPr id="17" name="Rectangle 142"/>
            <p:cNvSpPr>
              <a:spLocks noChangeArrowheads="1"/>
            </p:cNvSpPr>
            <p:nvPr/>
          </p:nvSpPr>
          <p:spPr bwMode="auto">
            <a:xfrm>
              <a:off x="988" y="968"/>
              <a:ext cx="3327" cy="1080"/>
            </a:xfrm>
            <a:prstGeom prst="rect">
              <a:avLst/>
            </a:prstGeom>
            <a:solidFill>
              <a:srgbClr val="EBEBEB"/>
            </a:solidFill>
            <a:ln w="9525">
              <a:solidFill>
                <a:schemeClr val="tx1"/>
              </a:solidFill>
              <a:miter lim="800000"/>
              <a:headEnd/>
              <a:tailEnd/>
            </a:ln>
            <a:effectLst>
              <a:outerShdw blurRad="63500" dist="107763" dir="2700000" algn="ctr" rotWithShape="0">
                <a:schemeClr val="tx2">
                  <a:alpha val="74998"/>
                </a:schemeClr>
              </a:outerShdw>
            </a:effectLst>
          </p:spPr>
          <p:txBody>
            <a:bodyPr wrap="none" anchor="ctr"/>
            <a:lstStyle/>
            <a:p>
              <a:endParaRPr lang="en-US" sz="900"/>
            </a:p>
          </p:txBody>
        </p:sp>
        <p:sp>
          <p:nvSpPr>
            <p:cNvPr id="18" name="Line 144"/>
            <p:cNvSpPr>
              <a:spLocks noChangeShapeType="1"/>
            </p:cNvSpPr>
            <p:nvPr/>
          </p:nvSpPr>
          <p:spPr bwMode="auto">
            <a:xfrm>
              <a:off x="988" y="1328"/>
              <a:ext cx="3327"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19" name="Line 145"/>
            <p:cNvSpPr>
              <a:spLocks noChangeShapeType="1"/>
            </p:cNvSpPr>
            <p:nvPr/>
          </p:nvSpPr>
          <p:spPr bwMode="auto">
            <a:xfrm>
              <a:off x="988" y="1688"/>
              <a:ext cx="3331"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2">
                        <a:alpha val="74998"/>
                      </a:schemeClr>
                    </a:outerShdw>
                  </a:effectLst>
                </a14:hiddenEffects>
              </a:ext>
            </a:extLst>
          </p:spPr>
          <p:txBody>
            <a:bodyPr wrap="none" anchor="ctr"/>
            <a:lstStyle/>
            <a:p>
              <a:endParaRPr lang="en-US" sz="900"/>
            </a:p>
          </p:txBody>
        </p:sp>
        <p:sp>
          <p:nvSpPr>
            <p:cNvPr id="20" name="Line 146"/>
            <p:cNvSpPr>
              <a:spLocks noChangeShapeType="1"/>
            </p:cNvSpPr>
            <p:nvPr/>
          </p:nvSpPr>
          <p:spPr bwMode="auto">
            <a:xfrm>
              <a:off x="2651" y="968"/>
              <a:ext cx="0" cy="54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21" name="Line 147"/>
            <p:cNvSpPr>
              <a:spLocks noChangeShapeType="1"/>
            </p:cNvSpPr>
            <p:nvPr/>
          </p:nvSpPr>
          <p:spPr bwMode="auto">
            <a:xfrm>
              <a:off x="3483" y="1868"/>
              <a:ext cx="0" cy="18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22" name="Line 148"/>
            <p:cNvSpPr>
              <a:spLocks noChangeShapeType="1"/>
            </p:cNvSpPr>
            <p:nvPr/>
          </p:nvSpPr>
          <p:spPr bwMode="auto">
            <a:xfrm>
              <a:off x="2963" y="1152"/>
              <a:ext cx="0" cy="18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23" name="Line 149"/>
            <p:cNvSpPr>
              <a:spLocks noChangeShapeType="1"/>
            </p:cNvSpPr>
            <p:nvPr/>
          </p:nvSpPr>
          <p:spPr bwMode="auto">
            <a:xfrm>
              <a:off x="1404" y="964"/>
              <a:ext cx="0" cy="184"/>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24" name="Line 150"/>
            <p:cNvSpPr>
              <a:spLocks noChangeShapeType="1"/>
            </p:cNvSpPr>
            <p:nvPr/>
          </p:nvSpPr>
          <p:spPr bwMode="auto">
            <a:xfrm>
              <a:off x="1819" y="968"/>
              <a:ext cx="0" cy="18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25" name="Text Box 151"/>
            <p:cNvSpPr txBox="1">
              <a:spLocks noChangeArrowheads="1"/>
            </p:cNvSpPr>
            <p:nvPr/>
          </p:nvSpPr>
          <p:spPr bwMode="auto">
            <a:xfrm>
              <a:off x="955" y="961"/>
              <a:ext cx="484"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900">
                  <a:latin typeface="Arial" charset="0"/>
                </a:rPr>
                <a:t>Version</a:t>
              </a:r>
            </a:p>
          </p:txBody>
        </p:sp>
        <p:sp>
          <p:nvSpPr>
            <p:cNvPr id="26" name="Text Box 152"/>
            <p:cNvSpPr txBox="1">
              <a:spLocks noChangeArrowheads="1"/>
            </p:cNvSpPr>
            <p:nvPr/>
          </p:nvSpPr>
          <p:spPr bwMode="auto">
            <a:xfrm>
              <a:off x="1427" y="961"/>
              <a:ext cx="306"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900">
                  <a:latin typeface="Arial" charset="0"/>
                </a:rPr>
                <a:t>IHL</a:t>
              </a:r>
            </a:p>
          </p:txBody>
        </p:sp>
        <p:sp>
          <p:nvSpPr>
            <p:cNvPr id="27" name="Text Box 154"/>
            <p:cNvSpPr txBox="1">
              <a:spLocks noChangeArrowheads="1"/>
            </p:cNvSpPr>
            <p:nvPr/>
          </p:nvSpPr>
          <p:spPr bwMode="auto">
            <a:xfrm>
              <a:off x="2805" y="961"/>
              <a:ext cx="694"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900">
                  <a:latin typeface="Arial" charset="0"/>
                </a:rPr>
                <a:t>Total Length</a:t>
              </a:r>
            </a:p>
          </p:txBody>
        </p:sp>
        <p:sp>
          <p:nvSpPr>
            <p:cNvPr id="28" name="Text Box 155"/>
            <p:cNvSpPr txBox="1">
              <a:spLocks noChangeArrowheads="1"/>
            </p:cNvSpPr>
            <p:nvPr/>
          </p:nvSpPr>
          <p:spPr bwMode="auto">
            <a:xfrm>
              <a:off x="2623" y="1157"/>
              <a:ext cx="392"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900">
                  <a:latin typeface="Arial" charset="0"/>
                </a:rPr>
                <a:t>Flags</a:t>
              </a:r>
            </a:p>
          </p:txBody>
        </p:sp>
        <p:sp>
          <p:nvSpPr>
            <p:cNvPr id="29" name="Text Box 156"/>
            <p:cNvSpPr txBox="1">
              <a:spLocks noChangeArrowheads="1"/>
            </p:cNvSpPr>
            <p:nvPr/>
          </p:nvSpPr>
          <p:spPr bwMode="auto">
            <a:xfrm>
              <a:off x="1497" y="1157"/>
              <a:ext cx="699"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900">
                  <a:latin typeface="Arial" charset="0"/>
                </a:rPr>
                <a:t>Identification</a:t>
              </a:r>
            </a:p>
          </p:txBody>
        </p:sp>
        <p:sp>
          <p:nvSpPr>
            <p:cNvPr id="30" name="Text Box 157"/>
            <p:cNvSpPr txBox="1">
              <a:spLocks noChangeArrowheads="1"/>
            </p:cNvSpPr>
            <p:nvPr/>
          </p:nvSpPr>
          <p:spPr bwMode="auto">
            <a:xfrm>
              <a:off x="3156" y="1157"/>
              <a:ext cx="855"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900">
                  <a:latin typeface="Arial" charset="0"/>
                </a:rPr>
                <a:t>Fragment Offset</a:t>
              </a:r>
            </a:p>
          </p:txBody>
        </p:sp>
        <p:sp>
          <p:nvSpPr>
            <p:cNvPr id="31" name="Text Box 158"/>
            <p:cNvSpPr txBox="1">
              <a:spLocks noChangeArrowheads="1"/>
            </p:cNvSpPr>
            <p:nvPr/>
          </p:nvSpPr>
          <p:spPr bwMode="auto">
            <a:xfrm>
              <a:off x="1042" y="1341"/>
              <a:ext cx="715"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900">
                  <a:latin typeface="Arial" charset="0"/>
                </a:rPr>
                <a:t>Time To Live</a:t>
              </a:r>
            </a:p>
          </p:txBody>
        </p:sp>
        <p:sp>
          <p:nvSpPr>
            <p:cNvPr id="32" name="Text Box 159"/>
            <p:cNvSpPr txBox="1">
              <a:spLocks noChangeArrowheads="1"/>
            </p:cNvSpPr>
            <p:nvPr/>
          </p:nvSpPr>
          <p:spPr bwMode="auto">
            <a:xfrm>
              <a:off x="2324" y="1517"/>
              <a:ext cx="844"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900">
                  <a:latin typeface="Arial" charset="0"/>
                </a:rPr>
                <a:t>Source Address</a:t>
              </a:r>
            </a:p>
          </p:txBody>
        </p:sp>
        <p:sp>
          <p:nvSpPr>
            <p:cNvPr id="33" name="Text Box 160"/>
            <p:cNvSpPr txBox="1">
              <a:spLocks noChangeArrowheads="1"/>
            </p:cNvSpPr>
            <p:nvPr/>
          </p:nvSpPr>
          <p:spPr bwMode="auto">
            <a:xfrm>
              <a:off x="2298" y="1689"/>
              <a:ext cx="1022"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900">
                  <a:latin typeface="Arial" charset="0"/>
                </a:rPr>
                <a:t>Destination Address</a:t>
              </a:r>
            </a:p>
          </p:txBody>
        </p:sp>
        <p:sp>
          <p:nvSpPr>
            <p:cNvPr id="34" name="Text Box 161"/>
            <p:cNvSpPr txBox="1">
              <a:spLocks noChangeArrowheads="1"/>
            </p:cNvSpPr>
            <p:nvPr/>
          </p:nvSpPr>
          <p:spPr bwMode="auto">
            <a:xfrm>
              <a:off x="1978" y="1881"/>
              <a:ext cx="489"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900">
                  <a:latin typeface="Arial" charset="0"/>
                </a:rPr>
                <a:t>Options</a:t>
              </a:r>
            </a:p>
          </p:txBody>
        </p:sp>
        <p:sp>
          <p:nvSpPr>
            <p:cNvPr id="35" name="Text Box 162"/>
            <p:cNvSpPr txBox="1">
              <a:spLocks noChangeArrowheads="1"/>
            </p:cNvSpPr>
            <p:nvPr/>
          </p:nvSpPr>
          <p:spPr bwMode="auto">
            <a:xfrm>
              <a:off x="3563" y="1881"/>
              <a:ext cx="511"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900">
                  <a:latin typeface="Arial" charset="0"/>
                </a:rPr>
                <a:t>Padding</a:t>
              </a:r>
            </a:p>
          </p:txBody>
        </p:sp>
        <p:sp>
          <p:nvSpPr>
            <p:cNvPr id="36" name="Line 163"/>
            <p:cNvSpPr>
              <a:spLocks noChangeShapeType="1"/>
            </p:cNvSpPr>
            <p:nvPr/>
          </p:nvSpPr>
          <p:spPr bwMode="auto">
            <a:xfrm>
              <a:off x="1819" y="1332"/>
              <a:ext cx="0" cy="179"/>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37" name="Text Box 164"/>
            <p:cNvSpPr txBox="1">
              <a:spLocks noChangeArrowheads="1"/>
            </p:cNvSpPr>
            <p:nvPr/>
          </p:nvSpPr>
          <p:spPr bwMode="auto">
            <a:xfrm>
              <a:off x="1947" y="1341"/>
              <a:ext cx="511"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900">
                  <a:latin typeface="Arial" charset="0"/>
                </a:rPr>
                <a:t>Protocol</a:t>
              </a:r>
            </a:p>
          </p:txBody>
        </p:sp>
        <p:sp>
          <p:nvSpPr>
            <p:cNvPr id="38" name="Text Box 165"/>
            <p:cNvSpPr txBox="1">
              <a:spLocks noChangeArrowheads="1"/>
            </p:cNvSpPr>
            <p:nvPr/>
          </p:nvSpPr>
          <p:spPr bwMode="auto">
            <a:xfrm>
              <a:off x="2853" y="1341"/>
              <a:ext cx="958"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900">
                  <a:latin typeface="Arial" charset="0"/>
                </a:rPr>
                <a:t>Header Checksum</a:t>
              </a:r>
            </a:p>
          </p:txBody>
        </p:sp>
        <p:sp>
          <p:nvSpPr>
            <p:cNvPr id="39" name="Rectangle 203"/>
            <p:cNvSpPr>
              <a:spLocks noChangeArrowheads="1"/>
            </p:cNvSpPr>
            <p:nvPr/>
          </p:nvSpPr>
          <p:spPr bwMode="auto">
            <a:xfrm rot="2537342">
              <a:off x="4230" y="1899"/>
              <a:ext cx="92" cy="90"/>
            </a:xfrm>
            <a:prstGeom prst="rect">
              <a:avLst/>
            </a:prstGeom>
            <a:solidFill>
              <a:srgbClr val="EBEBEB"/>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40" name="Rectangle 204"/>
            <p:cNvSpPr>
              <a:spLocks noChangeArrowheads="1"/>
            </p:cNvSpPr>
            <p:nvPr/>
          </p:nvSpPr>
          <p:spPr bwMode="auto">
            <a:xfrm>
              <a:off x="4185" y="1878"/>
              <a:ext cx="126" cy="143"/>
            </a:xfrm>
            <a:prstGeom prst="rect">
              <a:avLst/>
            </a:prstGeom>
            <a:solidFill>
              <a:srgbClr val="EBEBE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41" name="Rectangle 205"/>
            <p:cNvSpPr>
              <a:spLocks noChangeArrowheads="1"/>
            </p:cNvSpPr>
            <p:nvPr/>
          </p:nvSpPr>
          <p:spPr bwMode="auto">
            <a:xfrm rot="-2126182">
              <a:off x="4298" y="1961"/>
              <a:ext cx="52" cy="47"/>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42" name="Line 206"/>
            <p:cNvSpPr>
              <a:spLocks noChangeShapeType="1"/>
            </p:cNvSpPr>
            <p:nvPr/>
          </p:nvSpPr>
          <p:spPr bwMode="auto">
            <a:xfrm flipH="1">
              <a:off x="4291" y="1944"/>
              <a:ext cx="52" cy="4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43" name="Line 207"/>
            <p:cNvSpPr>
              <a:spLocks noChangeShapeType="1"/>
            </p:cNvSpPr>
            <p:nvPr/>
          </p:nvSpPr>
          <p:spPr bwMode="auto">
            <a:xfrm flipH="1" flipV="1">
              <a:off x="4293" y="1986"/>
              <a:ext cx="24" cy="3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44" name="Rectangle 209"/>
            <p:cNvSpPr>
              <a:spLocks noChangeArrowheads="1"/>
            </p:cNvSpPr>
            <p:nvPr/>
          </p:nvSpPr>
          <p:spPr bwMode="auto">
            <a:xfrm rot="-2126182">
              <a:off x="971" y="1969"/>
              <a:ext cx="52" cy="47"/>
            </a:xfrm>
            <a:prstGeom prst="rect">
              <a:avLst/>
            </a:prstGeom>
            <a:solidFill>
              <a:srgbClr val="EBEBE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45" name="Line 211"/>
            <p:cNvSpPr>
              <a:spLocks noChangeShapeType="1"/>
            </p:cNvSpPr>
            <p:nvPr/>
          </p:nvSpPr>
          <p:spPr bwMode="auto">
            <a:xfrm flipH="1" flipV="1">
              <a:off x="966" y="1994"/>
              <a:ext cx="24" cy="3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46" name="Line 213"/>
            <p:cNvSpPr>
              <a:spLocks noChangeShapeType="1"/>
            </p:cNvSpPr>
            <p:nvPr/>
          </p:nvSpPr>
          <p:spPr bwMode="auto">
            <a:xfrm>
              <a:off x="988" y="1870"/>
              <a:ext cx="3331"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47" name="Line 214"/>
            <p:cNvSpPr>
              <a:spLocks noChangeShapeType="1"/>
            </p:cNvSpPr>
            <p:nvPr/>
          </p:nvSpPr>
          <p:spPr bwMode="auto">
            <a:xfrm>
              <a:off x="988" y="1501"/>
              <a:ext cx="3331"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48" name="Line 215"/>
            <p:cNvSpPr>
              <a:spLocks noChangeShapeType="1"/>
            </p:cNvSpPr>
            <p:nvPr/>
          </p:nvSpPr>
          <p:spPr bwMode="auto">
            <a:xfrm>
              <a:off x="988" y="1141"/>
              <a:ext cx="3331"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grpSp>
          <p:nvGrpSpPr>
            <p:cNvPr id="49" name="Group 256"/>
            <p:cNvGrpSpPr>
              <a:grpSpLocks/>
            </p:cNvGrpSpPr>
            <p:nvPr/>
          </p:nvGrpSpPr>
          <p:grpSpPr bwMode="auto">
            <a:xfrm>
              <a:off x="980" y="831"/>
              <a:ext cx="3334" cy="113"/>
              <a:chOff x="980" y="639"/>
              <a:chExt cx="3334" cy="113"/>
            </a:xfrm>
          </p:grpSpPr>
          <p:sp>
            <p:nvSpPr>
              <p:cNvPr id="55" name="Line 218"/>
              <p:cNvSpPr>
                <a:spLocks noChangeShapeType="1"/>
              </p:cNvSpPr>
              <p:nvPr/>
            </p:nvSpPr>
            <p:spPr bwMode="auto">
              <a:xfrm>
                <a:off x="983" y="752"/>
                <a:ext cx="333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56" name="Line 219"/>
              <p:cNvSpPr>
                <a:spLocks noChangeShapeType="1"/>
              </p:cNvSpPr>
              <p:nvPr/>
            </p:nvSpPr>
            <p:spPr bwMode="auto">
              <a:xfrm flipV="1">
                <a:off x="980" y="639"/>
                <a:ext cx="0" cy="113"/>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57" name="Line 220"/>
              <p:cNvSpPr>
                <a:spLocks noChangeShapeType="1"/>
              </p:cNvSpPr>
              <p:nvPr/>
            </p:nvSpPr>
            <p:spPr bwMode="auto">
              <a:xfrm flipV="1">
                <a:off x="1813" y="639"/>
                <a:ext cx="0" cy="113"/>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58" name="Line 221"/>
              <p:cNvSpPr>
                <a:spLocks noChangeShapeType="1"/>
              </p:cNvSpPr>
              <p:nvPr/>
            </p:nvSpPr>
            <p:spPr bwMode="auto">
              <a:xfrm flipV="1">
                <a:off x="4314" y="639"/>
                <a:ext cx="0" cy="113"/>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59" name="Line 222"/>
              <p:cNvSpPr>
                <a:spLocks noChangeShapeType="1"/>
              </p:cNvSpPr>
              <p:nvPr/>
            </p:nvSpPr>
            <p:spPr bwMode="auto">
              <a:xfrm flipV="1">
                <a:off x="2647" y="639"/>
                <a:ext cx="0" cy="113"/>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60" name="Line 223"/>
              <p:cNvSpPr>
                <a:spLocks noChangeShapeType="1"/>
              </p:cNvSpPr>
              <p:nvPr/>
            </p:nvSpPr>
            <p:spPr bwMode="auto">
              <a:xfrm flipV="1">
                <a:off x="3480" y="639"/>
                <a:ext cx="0" cy="113"/>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grpSp>
            <p:nvGrpSpPr>
              <p:cNvPr id="61" name="Group 231"/>
              <p:cNvGrpSpPr>
                <a:grpSpLocks/>
              </p:cNvGrpSpPr>
              <p:nvPr/>
            </p:nvGrpSpPr>
            <p:grpSpPr bwMode="auto">
              <a:xfrm>
                <a:off x="1094" y="692"/>
                <a:ext cx="620" cy="60"/>
                <a:chOff x="1094" y="688"/>
                <a:chExt cx="620" cy="60"/>
              </a:xfrm>
            </p:grpSpPr>
            <p:sp>
              <p:nvSpPr>
                <p:cNvPr id="86" name="Line 224"/>
                <p:cNvSpPr>
                  <a:spLocks noChangeShapeType="1"/>
                </p:cNvSpPr>
                <p:nvPr/>
              </p:nvSpPr>
              <p:spPr bwMode="auto">
                <a:xfrm flipV="1">
                  <a:off x="1094"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87" name="Line 225"/>
                <p:cNvSpPr>
                  <a:spLocks noChangeShapeType="1"/>
                </p:cNvSpPr>
                <p:nvPr/>
              </p:nvSpPr>
              <p:spPr bwMode="auto">
                <a:xfrm flipV="1">
                  <a:off x="1714"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88" name="Line 226"/>
                <p:cNvSpPr>
                  <a:spLocks noChangeShapeType="1"/>
                </p:cNvSpPr>
                <p:nvPr/>
              </p:nvSpPr>
              <p:spPr bwMode="auto">
                <a:xfrm flipV="1">
                  <a:off x="1507"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89" name="Line 227"/>
                <p:cNvSpPr>
                  <a:spLocks noChangeShapeType="1"/>
                </p:cNvSpPr>
                <p:nvPr/>
              </p:nvSpPr>
              <p:spPr bwMode="auto">
                <a:xfrm flipV="1">
                  <a:off x="1404"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90" name="Line 228"/>
                <p:cNvSpPr>
                  <a:spLocks noChangeShapeType="1"/>
                </p:cNvSpPr>
                <p:nvPr/>
              </p:nvSpPr>
              <p:spPr bwMode="auto">
                <a:xfrm flipV="1">
                  <a:off x="1197"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91" name="Line 229"/>
                <p:cNvSpPr>
                  <a:spLocks noChangeShapeType="1"/>
                </p:cNvSpPr>
                <p:nvPr/>
              </p:nvSpPr>
              <p:spPr bwMode="auto">
                <a:xfrm flipV="1">
                  <a:off x="1300"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92" name="Line 230"/>
                <p:cNvSpPr>
                  <a:spLocks noChangeShapeType="1"/>
                </p:cNvSpPr>
                <p:nvPr/>
              </p:nvSpPr>
              <p:spPr bwMode="auto">
                <a:xfrm flipV="1">
                  <a:off x="1610"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grpSp>
          <p:grpSp>
            <p:nvGrpSpPr>
              <p:cNvPr id="62" name="Group 232"/>
              <p:cNvGrpSpPr>
                <a:grpSpLocks/>
              </p:cNvGrpSpPr>
              <p:nvPr/>
            </p:nvGrpSpPr>
            <p:grpSpPr bwMode="auto">
              <a:xfrm>
                <a:off x="3578" y="692"/>
                <a:ext cx="620" cy="60"/>
                <a:chOff x="1094" y="688"/>
                <a:chExt cx="620" cy="60"/>
              </a:xfrm>
            </p:grpSpPr>
            <p:sp>
              <p:nvSpPr>
                <p:cNvPr id="79" name="Line 233"/>
                <p:cNvSpPr>
                  <a:spLocks noChangeShapeType="1"/>
                </p:cNvSpPr>
                <p:nvPr/>
              </p:nvSpPr>
              <p:spPr bwMode="auto">
                <a:xfrm flipV="1">
                  <a:off x="1094"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80" name="Line 234"/>
                <p:cNvSpPr>
                  <a:spLocks noChangeShapeType="1"/>
                </p:cNvSpPr>
                <p:nvPr/>
              </p:nvSpPr>
              <p:spPr bwMode="auto">
                <a:xfrm flipV="1">
                  <a:off x="1714"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81" name="Line 235"/>
                <p:cNvSpPr>
                  <a:spLocks noChangeShapeType="1"/>
                </p:cNvSpPr>
                <p:nvPr/>
              </p:nvSpPr>
              <p:spPr bwMode="auto">
                <a:xfrm flipV="1">
                  <a:off x="1507"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82" name="Line 236"/>
                <p:cNvSpPr>
                  <a:spLocks noChangeShapeType="1"/>
                </p:cNvSpPr>
                <p:nvPr/>
              </p:nvSpPr>
              <p:spPr bwMode="auto">
                <a:xfrm flipV="1">
                  <a:off x="1404"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83" name="Line 237"/>
                <p:cNvSpPr>
                  <a:spLocks noChangeShapeType="1"/>
                </p:cNvSpPr>
                <p:nvPr/>
              </p:nvSpPr>
              <p:spPr bwMode="auto">
                <a:xfrm flipV="1">
                  <a:off x="1197"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84" name="Line 238"/>
                <p:cNvSpPr>
                  <a:spLocks noChangeShapeType="1"/>
                </p:cNvSpPr>
                <p:nvPr/>
              </p:nvSpPr>
              <p:spPr bwMode="auto">
                <a:xfrm flipV="1">
                  <a:off x="1300"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85" name="Line 239"/>
                <p:cNvSpPr>
                  <a:spLocks noChangeShapeType="1"/>
                </p:cNvSpPr>
                <p:nvPr/>
              </p:nvSpPr>
              <p:spPr bwMode="auto">
                <a:xfrm flipV="1">
                  <a:off x="1610"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grpSp>
          <p:grpSp>
            <p:nvGrpSpPr>
              <p:cNvPr id="63" name="Group 240"/>
              <p:cNvGrpSpPr>
                <a:grpSpLocks/>
              </p:cNvGrpSpPr>
              <p:nvPr/>
            </p:nvGrpSpPr>
            <p:grpSpPr bwMode="auto">
              <a:xfrm>
                <a:off x="2754" y="692"/>
                <a:ext cx="620" cy="60"/>
                <a:chOff x="1094" y="688"/>
                <a:chExt cx="620" cy="60"/>
              </a:xfrm>
            </p:grpSpPr>
            <p:sp>
              <p:nvSpPr>
                <p:cNvPr id="72" name="Line 241"/>
                <p:cNvSpPr>
                  <a:spLocks noChangeShapeType="1"/>
                </p:cNvSpPr>
                <p:nvPr/>
              </p:nvSpPr>
              <p:spPr bwMode="auto">
                <a:xfrm flipV="1">
                  <a:off x="1094"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73" name="Line 242"/>
                <p:cNvSpPr>
                  <a:spLocks noChangeShapeType="1"/>
                </p:cNvSpPr>
                <p:nvPr/>
              </p:nvSpPr>
              <p:spPr bwMode="auto">
                <a:xfrm flipV="1">
                  <a:off x="1714"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74" name="Line 243"/>
                <p:cNvSpPr>
                  <a:spLocks noChangeShapeType="1"/>
                </p:cNvSpPr>
                <p:nvPr/>
              </p:nvSpPr>
              <p:spPr bwMode="auto">
                <a:xfrm flipV="1">
                  <a:off x="1507"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75" name="Line 244"/>
                <p:cNvSpPr>
                  <a:spLocks noChangeShapeType="1"/>
                </p:cNvSpPr>
                <p:nvPr/>
              </p:nvSpPr>
              <p:spPr bwMode="auto">
                <a:xfrm flipV="1">
                  <a:off x="1404"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76" name="Line 245"/>
                <p:cNvSpPr>
                  <a:spLocks noChangeShapeType="1"/>
                </p:cNvSpPr>
                <p:nvPr/>
              </p:nvSpPr>
              <p:spPr bwMode="auto">
                <a:xfrm flipV="1">
                  <a:off x="1197"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77" name="Line 246"/>
                <p:cNvSpPr>
                  <a:spLocks noChangeShapeType="1"/>
                </p:cNvSpPr>
                <p:nvPr/>
              </p:nvSpPr>
              <p:spPr bwMode="auto">
                <a:xfrm flipV="1">
                  <a:off x="1300"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78" name="Line 247"/>
                <p:cNvSpPr>
                  <a:spLocks noChangeShapeType="1"/>
                </p:cNvSpPr>
                <p:nvPr/>
              </p:nvSpPr>
              <p:spPr bwMode="auto">
                <a:xfrm flipV="1">
                  <a:off x="1610"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grpSp>
          <p:grpSp>
            <p:nvGrpSpPr>
              <p:cNvPr id="64" name="Group 248"/>
              <p:cNvGrpSpPr>
                <a:grpSpLocks/>
              </p:cNvGrpSpPr>
              <p:nvPr/>
            </p:nvGrpSpPr>
            <p:grpSpPr bwMode="auto">
              <a:xfrm>
                <a:off x="1925" y="692"/>
                <a:ext cx="620" cy="60"/>
                <a:chOff x="1094" y="688"/>
                <a:chExt cx="620" cy="60"/>
              </a:xfrm>
            </p:grpSpPr>
            <p:sp>
              <p:nvSpPr>
                <p:cNvPr id="65" name="Line 249"/>
                <p:cNvSpPr>
                  <a:spLocks noChangeShapeType="1"/>
                </p:cNvSpPr>
                <p:nvPr/>
              </p:nvSpPr>
              <p:spPr bwMode="auto">
                <a:xfrm flipV="1">
                  <a:off x="1094"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66" name="Line 250"/>
                <p:cNvSpPr>
                  <a:spLocks noChangeShapeType="1"/>
                </p:cNvSpPr>
                <p:nvPr/>
              </p:nvSpPr>
              <p:spPr bwMode="auto">
                <a:xfrm flipV="1">
                  <a:off x="1714"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67" name="Line 251"/>
                <p:cNvSpPr>
                  <a:spLocks noChangeShapeType="1"/>
                </p:cNvSpPr>
                <p:nvPr/>
              </p:nvSpPr>
              <p:spPr bwMode="auto">
                <a:xfrm flipV="1">
                  <a:off x="1507"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68" name="Line 252"/>
                <p:cNvSpPr>
                  <a:spLocks noChangeShapeType="1"/>
                </p:cNvSpPr>
                <p:nvPr/>
              </p:nvSpPr>
              <p:spPr bwMode="auto">
                <a:xfrm flipV="1">
                  <a:off x="1404"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69" name="Line 253"/>
                <p:cNvSpPr>
                  <a:spLocks noChangeShapeType="1"/>
                </p:cNvSpPr>
                <p:nvPr/>
              </p:nvSpPr>
              <p:spPr bwMode="auto">
                <a:xfrm flipV="1">
                  <a:off x="1197"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70" name="Line 254"/>
                <p:cNvSpPr>
                  <a:spLocks noChangeShapeType="1"/>
                </p:cNvSpPr>
                <p:nvPr/>
              </p:nvSpPr>
              <p:spPr bwMode="auto">
                <a:xfrm flipV="1">
                  <a:off x="1300"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71" name="Line 255"/>
                <p:cNvSpPr>
                  <a:spLocks noChangeShapeType="1"/>
                </p:cNvSpPr>
                <p:nvPr/>
              </p:nvSpPr>
              <p:spPr bwMode="auto">
                <a:xfrm flipV="1">
                  <a:off x="1610"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grpSp>
        </p:grpSp>
        <p:sp>
          <p:nvSpPr>
            <p:cNvPr id="50" name="AutoShape 260"/>
            <p:cNvSpPr>
              <a:spLocks noChangeArrowheads="1"/>
            </p:cNvSpPr>
            <p:nvPr/>
          </p:nvSpPr>
          <p:spPr bwMode="auto">
            <a:xfrm rot="13500000">
              <a:off x="969" y="1933"/>
              <a:ext cx="40" cy="40"/>
            </a:xfrm>
            <a:prstGeom prst="rtTriangle">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51" name="Line 259"/>
            <p:cNvSpPr>
              <a:spLocks noChangeShapeType="1"/>
            </p:cNvSpPr>
            <p:nvPr/>
          </p:nvSpPr>
          <p:spPr bwMode="auto">
            <a:xfrm>
              <a:off x="989" y="1933"/>
              <a:ext cx="0" cy="39"/>
            </a:xfrm>
            <a:prstGeom prst="line">
              <a:avLst/>
            </a:prstGeom>
            <a:noFill/>
            <a:ln w="952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52" name="Line 210"/>
            <p:cNvSpPr>
              <a:spLocks noChangeShapeType="1"/>
            </p:cNvSpPr>
            <p:nvPr/>
          </p:nvSpPr>
          <p:spPr bwMode="auto">
            <a:xfrm flipH="1">
              <a:off x="964" y="1954"/>
              <a:ext cx="52" cy="4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53" name="Line 212"/>
            <p:cNvSpPr>
              <a:spLocks noChangeShapeType="1"/>
            </p:cNvSpPr>
            <p:nvPr/>
          </p:nvSpPr>
          <p:spPr bwMode="auto">
            <a:xfrm>
              <a:off x="988" y="1926"/>
              <a:ext cx="34" cy="28"/>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54" name="Text Box 153"/>
            <p:cNvSpPr txBox="1">
              <a:spLocks noChangeArrowheads="1"/>
            </p:cNvSpPr>
            <p:nvPr/>
          </p:nvSpPr>
          <p:spPr bwMode="auto">
            <a:xfrm>
              <a:off x="1860" y="968"/>
              <a:ext cx="828"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900">
                  <a:latin typeface="Arial" charset="0"/>
                </a:rPr>
                <a:t>Type of Service</a:t>
              </a:r>
            </a:p>
          </p:txBody>
        </p:sp>
      </p:grpSp>
      <p:sp>
        <p:nvSpPr>
          <p:cNvPr id="94" name="TextBox 93">
            <a:extLst>
              <a:ext uri="{FF2B5EF4-FFF2-40B4-BE49-F238E27FC236}">
                <a16:creationId xmlns:a16="http://schemas.microsoft.com/office/drawing/2014/main" id="{197378F0-2F02-004C-B269-A3C40C137B62}"/>
              </a:ext>
            </a:extLst>
          </p:cNvPr>
          <p:cNvSpPr txBox="1"/>
          <p:nvPr/>
        </p:nvSpPr>
        <p:spPr>
          <a:xfrm>
            <a:off x="305012" y="2618613"/>
            <a:ext cx="3276793" cy="1477328"/>
          </a:xfrm>
          <a:prstGeom prst="rect">
            <a:avLst/>
          </a:prstGeom>
          <a:noFill/>
        </p:spPr>
        <p:txBody>
          <a:bodyPr wrap="square" rtlCol="0">
            <a:spAutoFit/>
          </a:bodyPr>
          <a:lstStyle/>
          <a:p>
            <a:r>
              <a:rPr lang="en-US" b="1" dirty="0">
                <a:latin typeface="Max's Handwritin"/>
                <a:cs typeface="Max's Handwritin"/>
              </a:rPr>
              <a:t>Hop-by-Hop stateless forwarding </a:t>
            </a:r>
          </a:p>
          <a:p>
            <a:r>
              <a:rPr lang="en-US" b="1" dirty="0">
                <a:latin typeface="Max's Handwritin"/>
                <a:cs typeface="Max's Handwritin"/>
              </a:rPr>
              <a:t>Datagram transmission</a:t>
            </a:r>
          </a:p>
          <a:p>
            <a:r>
              <a:rPr lang="en-US" b="1" dirty="0">
                <a:latin typeface="Max's Handwritin"/>
                <a:cs typeface="Max's Handwritin"/>
              </a:rPr>
              <a:t>End-To-End data integrity</a:t>
            </a:r>
          </a:p>
          <a:p>
            <a:r>
              <a:rPr lang="en-US" b="1" dirty="0">
                <a:latin typeface="Max's Handwritin"/>
                <a:cs typeface="Max's Handwritin"/>
              </a:rPr>
              <a:t>Decoupled resource management, topology management</a:t>
            </a:r>
          </a:p>
        </p:txBody>
      </p:sp>
      <p:sp>
        <p:nvSpPr>
          <p:cNvPr id="6" name="Freeform 5">
            <a:extLst>
              <a:ext uri="{FF2B5EF4-FFF2-40B4-BE49-F238E27FC236}">
                <a16:creationId xmlns:a16="http://schemas.microsoft.com/office/drawing/2014/main" id="{ADA15322-FDF7-F744-AB5A-92C4ADF035F4}"/>
              </a:ext>
            </a:extLst>
          </p:cNvPr>
          <p:cNvSpPr/>
          <p:nvPr/>
        </p:nvSpPr>
        <p:spPr>
          <a:xfrm>
            <a:off x="1655515" y="2511560"/>
            <a:ext cx="618610" cy="215473"/>
          </a:xfrm>
          <a:custGeom>
            <a:avLst/>
            <a:gdLst>
              <a:gd name="connsiteX0" fmla="*/ 618610 w 618610"/>
              <a:gd name="connsiteY0" fmla="*/ 17884 h 215473"/>
              <a:gd name="connsiteX1" fmla="*/ 36719 w 618610"/>
              <a:gd name="connsiteY1" fmla="*/ 160388 h 215473"/>
              <a:gd name="connsiteX2" fmla="*/ 54532 w 618610"/>
              <a:gd name="connsiteY2" fmla="*/ 71 h 215473"/>
              <a:gd name="connsiteX3" fmla="*/ 7030 w 618610"/>
              <a:gd name="connsiteY3" fmla="*/ 184139 h 215473"/>
              <a:gd name="connsiteX4" fmla="*/ 149534 w 618610"/>
              <a:gd name="connsiteY4" fmla="*/ 213827 h 215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610" h="215473">
                <a:moveTo>
                  <a:pt x="618610" y="17884"/>
                </a:moveTo>
                <a:cubicBezTo>
                  <a:pt x="374671" y="90620"/>
                  <a:pt x="130732" y="163357"/>
                  <a:pt x="36719" y="160388"/>
                </a:cubicBezTo>
                <a:cubicBezTo>
                  <a:pt x="-57294" y="157419"/>
                  <a:pt x="59480" y="-3887"/>
                  <a:pt x="54532" y="71"/>
                </a:cubicBezTo>
                <a:cubicBezTo>
                  <a:pt x="49584" y="4029"/>
                  <a:pt x="-8804" y="148513"/>
                  <a:pt x="7030" y="184139"/>
                </a:cubicBezTo>
                <a:cubicBezTo>
                  <a:pt x="22864" y="219765"/>
                  <a:pt x="86199" y="216796"/>
                  <a:pt x="149534" y="213827"/>
                </a:cubicBezTo>
              </a:path>
            </a:pathLst>
          </a:custGeom>
          <a:no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7" name="Freeform 6">
            <a:extLst>
              <a:ext uri="{FF2B5EF4-FFF2-40B4-BE49-F238E27FC236}">
                <a16:creationId xmlns:a16="http://schemas.microsoft.com/office/drawing/2014/main" id="{50EDA421-3B6D-E244-9AD9-5F794E641827}"/>
              </a:ext>
            </a:extLst>
          </p:cNvPr>
          <p:cNvSpPr/>
          <p:nvPr/>
        </p:nvSpPr>
        <p:spPr>
          <a:xfrm>
            <a:off x="3230088" y="2565070"/>
            <a:ext cx="540615" cy="249382"/>
          </a:xfrm>
          <a:custGeom>
            <a:avLst/>
            <a:gdLst>
              <a:gd name="connsiteX0" fmla="*/ 0 w 540615"/>
              <a:gd name="connsiteY0" fmla="*/ 0 h 249382"/>
              <a:gd name="connsiteX1" fmla="*/ 136567 w 540615"/>
              <a:gd name="connsiteY1" fmla="*/ 71252 h 249382"/>
              <a:gd name="connsiteX2" fmla="*/ 480951 w 540615"/>
              <a:gd name="connsiteY2" fmla="*/ 195943 h 249382"/>
              <a:gd name="connsiteX3" fmla="*/ 534390 w 540615"/>
              <a:gd name="connsiteY3" fmla="*/ 172192 h 249382"/>
              <a:gd name="connsiteX4" fmla="*/ 457200 w 540615"/>
              <a:gd name="connsiteY4" fmla="*/ 89065 h 249382"/>
              <a:gd name="connsiteX5" fmla="*/ 540328 w 540615"/>
              <a:gd name="connsiteY5" fmla="*/ 195943 h 249382"/>
              <a:gd name="connsiteX6" fmla="*/ 421574 w 540615"/>
              <a:gd name="connsiteY6" fmla="*/ 249382 h 24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0615" h="249382">
                <a:moveTo>
                  <a:pt x="0" y="0"/>
                </a:moveTo>
                <a:cubicBezTo>
                  <a:pt x="28204" y="19297"/>
                  <a:pt x="56409" y="38595"/>
                  <a:pt x="136567" y="71252"/>
                </a:cubicBezTo>
                <a:cubicBezTo>
                  <a:pt x="216725" y="103909"/>
                  <a:pt x="414647" y="179120"/>
                  <a:pt x="480951" y="195943"/>
                </a:cubicBezTo>
                <a:cubicBezTo>
                  <a:pt x="547255" y="212766"/>
                  <a:pt x="538348" y="190005"/>
                  <a:pt x="534390" y="172192"/>
                </a:cubicBezTo>
                <a:cubicBezTo>
                  <a:pt x="530432" y="154379"/>
                  <a:pt x="456210" y="85106"/>
                  <a:pt x="457200" y="89065"/>
                </a:cubicBezTo>
                <a:cubicBezTo>
                  <a:pt x="458190" y="93024"/>
                  <a:pt x="546266" y="169224"/>
                  <a:pt x="540328" y="195943"/>
                </a:cubicBezTo>
                <a:cubicBezTo>
                  <a:pt x="534390" y="222662"/>
                  <a:pt x="477982" y="236022"/>
                  <a:pt x="421574" y="249382"/>
                </a:cubicBezTo>
              </a:path>
            </a:pathLst>
          </a:custGeom>
          <a:no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93" name="TextBox 92">
            <a:extLst>
              <a:ext uri="{FF2B5EF4-FFF2-40B4-BE49-F238E27FC236}">
                <a16:creationId xmlns:a16="http://schemas.microsoft.com/office/drawing/2014/main" id="{C1BC4FF7-298D-2243-B348-449EC1BABAE3}"/>
              </a:ext>
            </a:extLst>
          </p:cNvPr>
          <p:cNvSpPr txBox="1"/>
          <p:nvPr/>
        </p:nvSpPr>
        <p:spPr>
          <a:xfrm>
            <a:off x="1603996" y="4124494"/>
            <a:ext cx="4411785" cy="300082"/>
          </a:xfrm>
          <a:prstGeom prst="rect">
            <a:avLst/>
          </a:prstGeom>
          <a:noFill/>
        </p:spPr>
        <p:txBody>
          <a:bodyPr wrap="none" rtlCol="0">
            <a:spAutoFit/>
          </a:bodyPr>
          <a:lstStyle/>
          <a:p>
            <a:r>
              <a:rPr lang="en-US" sz="1350" b="1" dirty="0">
                <a:latin typeface="AhnbergHand"/>
                <a:cs typeface="AhnbergHand"/>
              </a:rPr>
              <a:t>What about all the other “network” functions?</a:t>
            </a:r>
          </a:p>
        </p:txBody>
      </p:sp>
      <p:sp>
        <p:nvSpPr>
          <p:cNvPr id="8" name="Freeform 7">
            <a:extLst>
              <a:ext uri="{FF2B5EF4-FFF2-40B4-BE49-F238E27FC236}">
                <a16:creationId xmlns:a16="http://schemas.microsoft.com/office/drawing/2014/main" id="{F0A6A176-4370-5B46-9F7B-634919F47A60}"/>
              </a:ext>
            </a:extLst>
          </p:cNvPr>
          <p:cNvSpPr/>
          <p:nvPr/>
        </p:nvSpPr>
        <p:spPr>
          <a:xfrm>
            <a:off x="2743200" y="2547257"/>
            <a:ext cx="849131" cy="1556048"/>
          </a:xfrm>
          <a:custGeom>
            <a:avLst/>
            <a:gdLst>
              <a:gd name="connsiteX0" fmla="*/ 0 w 849131"/>
              <a:gd name="connsiteY0" fmla="*/ 0 h 1556048"/>
              <a:gd name="connsiteX1" fmla="*/ 700644 w 849131"/>
              <a:gd name="connsiteY1" fmla="*/ 783772 h 1556048"/>
              <a:gd name="connsiteX2" fmla="*/ 682831 w 849131"/>
              <a:gd name="connsiteY2" fmla="*/ 1525979 h 1556048"/>
              <a:gd name="connsiteX3" fmla="*/ 849086 w 849131"/>
              <a:gd name="connsiteY3" fmla="*/ 1425039 h 1556048"/>
              <a:gd name="connsiteX4" fmla="*/ 665018 w 849131"/>
              <a:gd name="connsiteY4" fmla="*/ 1555668 h 1556048"/>
              <a:gd name="connsiteX5" fmla="*/ 534390 w 849131"/>
              <a:gd name="connsiteY5" fmla="*/ 1419101 h 155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131" h="1556048">
                <a:moveTo>
                  <a:pt x="0" y="0"/>
                </a:moveTo>
                <a:cubicBezTo>
                  <a:pt x="293419" y="264721"/>
                  <a:pt x="586839" y="529442"/>
                  <a:pt x="700644" y="783772"/>
                </a:cubicBezTo>
                <a:cubicBezTo>
                  <a:pt x="814449" y="1038102"/>
                  <a:pt x="658091" y="1419101"/>
                  <a:pt x="682831" y="1525979"/>
                </a:cubicBezTo>
                <a:cubicBezTo>
                  <a:pt x="707571" y="1632857"/>
                  <a:pt x="852055" y="1420091"/>
                  <a:pt x="849086" y="1425039"/>
                </a:cubicBezTo>
                <a:cubicBezTo>
                  <a:pt x="846117" y="1429987"/>
                  <a:pt x="717467" y="1556658"/>
                  <a:pt x="665018" y="1555668"/>
                </a:cubicBezTo>
                <a:cubicBezTo>
                  <a:pt x="612569" y="1554678"/>
                  <a:pt x="573479" y="1486889"/>
                  <a:pt x="534390" y="1419101"/>
                </a:cubicBezTo>
              </a:path>
            </a:pathLst>
          </a:custGeom>
          <a:noFill/>
          <a:ln w="3810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9565381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1627" y="2062552"/>
            <a:ext cx="4879862" cy="415498"/>
          </a:xfrm>
          <a:prstGeom prst="rect">
            <a:avLst/>
          </a:prstGeom>
          <a:noFill/>
        </p:spPr>
        <p:txBody>
          <a:bodyPr wrap="none" rtlCol="0">
            <a:spAutoFit/>
          </a:bodyPr>
          <a:lstStyle/>
          <a:p>
            <a:r>
              <a:rPr lang="en-US" sz="2100" dirty="0">
                <a:solidFill>
                  <a:schemeClr val="accent2">
                    <a:lumMod val="75000"/>
                  </a:schemeClr>
                </a:solidFill>
                <a:latin typeface="Powderfinger Type"/>
                <a:cs typeface="Powderfinger Type"/>
              </a:rPr>
              <a:t>We added stuff to the network</a:t>
            </a:r>
          </a:p>
        </p:txBody>
      </p:sp>
    </p:spTree>
    <p:extLst>
      <p:ext uri="{BB962C8B-B14F-4D97-AF65-F5344CB8AC3E}">
        <p14:creationId xmlns:p14="http://schemas.microsoft.com/office/powerpoint/2010/main" val="9739297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800000"/>
                </a:solidFill>
                <a:latin typeface="Powderfinger Type"/>
                <a:cs typeface="Powderfinger Type"/>
              </a:rPr>
              <a:t>We added:</a:t>
            </a:r>
          </a:p>
        </p:txBody>
      </p:sp>
      <p:sp>
        <p:nvSpPr>
          <p:cNvPr id="4" name="TextBox 3"/>
          <p:cNvSpPr txBox="1"/>
          <p:nvPr/>
        </p:nvSpPr>
        <p:spPr>
          <a:xfrm>
            <a:off x="1823951" y="1305691"/>
            <a:ext cx="1172116" cy="553998"/>
          </a:xfrm>
          <a:prstGeom prst="rect">
            <a:avLst/>
          </a:prstGeom>
          <a:noFill/>
        </p:spPr>
        <p:txBody>
          <a:bodyPr wrap="none" rtlCol="0">
            <a:spAutoFit/>
          </a:bodyPr>
          <a:lstStyle/>
          <a:p>
            <a:r>
              <a:rPr lang="en-US" sz="3000" b="1" dirty="0">
                <a:solidFill>
                  <a:srgbClr val="80655E"/>
                </a:solidFill>
                <a:latin typeface="Max's Handwritin"/>
                <a:cs typeface="Max's Handwritin"/>
              </a:rPr>
              <a:t>Multicast</a:t>
            </a:r>
          </a:p>
        </p:txBody>
      </p:sp>
      <p:sp>
        <p:nvSpPr>
          <p:cNvPr id="6" name="TextBox 5"/>
          <p:cNvSpPr txBox="1"/>
          <p:nvPr/>
        </p:nvSpPr>
        <p:spPr>
          <a:xfrm>
            <a:off x="3303191" y="1691645"/>
            <a:ext cx="4522392" cy="553998"/>
          </a:xfrm>
          <a:prstGeom prst="rect">
            <a:avLst/>
          </a:prstGeom>
          <a:noFill/>
        </p:spPr>
        <p:txBody>
          <a:bodyPr wrap="none" rtlCol="0">
            <a:spAutoFit/>
          </a:bodyPr>
          <a:lstStyle/>
          <a:p>
            <a:r>
              <a:rPr lang="en-US" sz="3000" b="1" dirty="0">
                <a:solidFill>
                  <a:srgbClr val="4A452A"/>
                </a:solidFill>
                <a:latin typeface="Max's Handwritin"/>
                <a:cs typeface="Max's Handwritin"/>
              </a:rPr>
              <a:t>Packet quantization and fragmentation</a:t>
            </a:r>
          </a:p>
        </p:txBody>
      </p:sp>
      <p:sp>
        <p:nvSpPr>
          <p:cNvPr id="7" name="TextBox 6"/>
          <p:cNvSpPr txBox="1"/>
          <p:nvPr/>
        </p:nvSpPr>
        <p:spPr>
          <a:xfrm>
            <a:off x="3531382" y="2561809"/>
            <a:ext cx="1789272" cy="553998"/>
          </a:xfrm>
          <a:prstGeom prst="rect">
            <a:avLst/>
          </a:prstGeom>
          <a:noFill/>
        </p:spPr>
        <p:txBody>
          <a:bodyPr wrap="none" rtlCol="0">
            <a:spAutoFit/>
          </a:bodyPr>
          <a:lstStyle/>
          <a:p>
            <a:r>
              <a:rPr lang="en-US" sz="3000" b="1" dirty="0">
                <a:solidFill>
                  <a:srgbClr val="80655E"/>
                </a:solidFill>
                <a:latin typeface="Max's Handwritin"/>
                <a:cs typeface="Max's Handwritin"/>
              </a:rPr>
              <a:t>Jitter control</a:t>
            </a:r>
          </a:p>
        </p:txBody>
      </p:sp>
      <p:sp>
        <p:nvSpPr>
          <p:cNvPr id="8" name="TextBox 7"/>
          <p:cNvSpPr txBox="1"/>
          <p:nvPr/>
        </p:nvSpPr>
        <p:spPr>
          <a:xfrm>
            <a:off x="1965880" y="3235348"/>
            <a:ext cx="2061783" cy="553998"/>
          </a:xfrm>
          <a:prstGeom prst="rect">
            <a:avLst/>
          </a:prstGeom>
          <a:noFill/>
        </p:spPr>
        <p:txBody>
          <a:bodyPr wrap="none" rtlCol="0">
            <a:spAutoFit/>
          </a:bodyPr>
          <a:lstStyle/>
          <a:p>
            <a:r>
              <a:rPr lang="en-US" sz="3000" b="1" dirty="0">
                <a:solidFill>
                  <a:srgbClr val="54433E"/>
                </a:solidFill>
                <a:latin typeface="Max's Handwritin"/>
                <a:cs typeface="Max's Handwritin"/>
              </a:rPr>
              <a:t>Ultra High Speed</a:t>
            </a:r>
          </a:p>
        </p:txBody>
      </p:sp>
      <p:sp>
        <p:nvSpPr>
          <p:cNvPr id="9" name="TextBox 8"/>
          <p:cNvSpPr txBox="1"/>
          <p:nvPr/>
        </p:nvSpPr>
        <p:spPr>
          <a:xfrm>
            <a:off x="2119132" y="3560655"/>
            <a:ext cx="1367682" cy="553998"/>
          </a:xfrm>
          <a:prstGeom prst="rect">
            <a:avLst/>
          </a:prstGeom>
          <a:noFill/>
        </p:spPr>
        <p:txBody>
          <a:bodyPr wrap="none" rtlCol="0">
            <a:spAutoFit/>
          </a:bodyPr>
          <a:lstStyle/>
          <a:p>
            <a:r>
              <a:rPr lang="en-US" sz="3000" b="1" dirty="0">
                <a:solidFill>
                  <a:srgbClr val="80655E"/>
                </a:solidFill>
                <a:latin typeface="Max's Handwritin"/>
                <a:cs typeface="Max's Handwritin"/>
              </a:rPr>
              <a:t>High Speed</a:t>
            </a:r>
          </a:p>
        </p:txBody>
      </p:sp>
      <p:sp>
        <p:nvSpPr>
          <p:cNvPr id="10" name="TextBox 9"/>
          <p:cNvSpPr txBox="1"/>
          <p:nvPr/>
        </p:nvSpPr>
        <p:spPr>
          <a:xfrm>
            <a:off x="1208442" y="3935203"/>
            <a:ext cx="2074607" cy="553998"/>
          </a:xfrm>
          <a:prstGeom prst="rect">
            <a:avLst/>
          </a:prstGeom>
          <a:noFill/>
        </p:spPr>
        <p:txBody>
          <a:bodyPr wrap="none" rtlCol="0">
            <a:spAutoFit/>
          </a:bodyPr>
          <a:lstStyle/>
          <a:p>
            <a:r>
              <a:rPr lang="en-US" sz="3000" b="1" dirty="0">
                <a:solidFill>
                  <a:srgbClr val="80655E"/>
                </a:solidFill>
                <a:latin typeface="Max's Handwritin"/>
                <a:cs typeface="Max's Handwritin"/>
              </a:rPr>
              <a:t>Consistent Speed</a:t>
            </a:r>
          </a:p>
        </p:txBody>
      </p:sp>
      <p:sp>
        <p:nvSpPr>
          <p:cNvPr id="11" name="TextBox 10"/>
          <p:cNvSpPr txBox="1"/>
          <p:nvPr/>
        </p:nvSpPr>
        <p:spPr>
          <a:xfrm>
            <a:off x="4640944" y="2814609"/>
            <a:ext cx="859531" cy="553998"/>
          </a:xfrm>
          <a:prstGeom prst="rect">
            <a:avLst/>
          </a:prstGeom>
          <a:noFill/>
        </p:spPr>
        <p:txBody>
          <a:bodyPr wrap="none" rtlCol="0">
            <a:spAutoFit/>
          </a:bodyPr>
          <a:lstStyle/>
          <a:p>
            <a:r>
              <a:rPr lang="en-US" sz="3000" b="1" dirty="0">
                <a:solidFill>
                  <a:schemeClr val="accent2">
                    <a:lumMod val="50000"/>
                  </a:schemeClr>
                </a:solidFill>
                <a:latin typeface="Max's Handwritin"/>
                <a:cs typeface="Max's Handwritin"/>
              </a:rPr>
              <a:t>Tunnels</a:t>
            </a:r>
          </a:p>
        </p:txBody>
      </p:sp>
      <p:sp>
        <p:nvSpPr>
          <p:cNvPr id="12" name="TextBox 11"/>
          <p:cNvSpPr txBox="1"/>
          <p:nvPr/>
        </p:nvSpPr>
        <p:spPr>
          <a:xfrm>
            <a:off x="4985604" y="3456979"/>
            <a:ext cx="849913" cy="553998"/>
          </a:xfrm>
          <a:prstGeom prst="rect">
            <a:avLst/>
          </a:prstGeom>
          <a:noFill/>
        </p:spPr>
        <p:txBody>
          <a:bodyPr wrap="none" rtlCol="0">
            <a:spAutoFit/>
          </a:bodyPr>
          <a:lstStyle/>
          <a:p>
            <a:r>
              <a:rPr lang="en-US" sz="3000" b="1" dirty="0">
                <a:solidFill>
                  <a:srgbClr val="80655E"/>
                </a:solidFill>
                <a:latin typeface="Max's Handwritin"/>
                <a:cs typeface="Max's Handwritin"/>
              </a:rPr>
              <a:t>MPLS</a:t>
            </a:r>
          </a:p>
        </p:txBody>
      </p:sp>
      <p:sp>
        <p:nvSpPr>
          <p:cNvPr id="13" name="TextBox 12"/>
          <p:cNvSpPr txBox="1"/>
          <p:nvPr/>
        </p:nvSpPr>
        <p:spPr>
          <a:xfrm>
            <a:off x="3958450" y="2183398"/>
            <a:ext cx="819455" cy="646331"/>
          </a:xfrm>
          <a:prstGeom prst="rect">
            <a:avLst/>
          </a:prstGeom>
          <a:noFill/>
        </p:spPr>
        <p:txBody>
          <a:bodyPr wrap="none" rtlCol="0">
            <a:spAutoFit/>
          </a:bodyPr>
          <a:lstStyle/>
          <a:p>
            <a:r>
              <a:rPr lang="en-US" sz="3600" b="1" dirty="0">
                <a:solidFill>
                  <a:srgbClr val="80655E"/>
                </a:solidFill>
                <a:latin typeface="Max's Handwritin"/>
                <a:cs typeface="Max's Handwritin"/>
              </a:rPr>
              <a:t>Delay</a:t>
            </a:r>
          </a:p>
        </p:txBody>
      </p:sp>
      <p:sp>
        <p:nvSpPr>
          <p:cNvPr id="14" name="TextBox 13"/>
          <p:cNvSpPr txBox="1"/>
          <p:nvPr/>
        </p:nvSpPr>
        <p:spPr>
          <a:xfrm>
            <a:off x="6215546" y="3521515"/>
            <a:ext cx="1003801" cy="553998"/>
          </a:xfrm>
          <a:prstGeom prst="rect">
            <a:avLst/>
          </a:prstGeom>
          <a:noFill/>
        </p:spPr>
        <p:txBody>
          <a:bodyPr wrap="none" rtlCol="0">
            <a:spAutoFit/>
          </a:bodyPr>
          <a:lstStyle/>
          <a:p>
            <a:r>
              <a:rPr lang="en-US" sz="3000" b="1" dirty="0">
                <a:solidFill>
                  <a:srgbClr val="80655E"/>
                </a:solidFill>
                <a:latin typeface="Max's Handwritin"/>
                <a:cs typeface="Max's Handwritin"/>
              </a:rPr>
              <a:t>Routing</a:t>
            </a:r>
          </a:p>
        </p:txBody>
      </p:sp>
      <p:sp>
        <p:nvSpPr>
          <p:cNvPr id="16" name="TextBox 15"/>
          <p:cNvSpPr txBox="1"/>
          <p:nvPr/>
        </p:nvSpPr>
        <p:spPr>
          <a:xfrm>
            <a:off x="5141669" y="2297265"/>
            <a:ext cx="739305" cy="553998"/>
          </a:xfrm>
          <a:prstGeom prst="rect">
            <a:avLst/>
          </a:prstGeom>
          <a:noFill/>
        </p:spPr>
        <p:txBody>
          <a:bodyPr wrap="none" rtlCol="0">
            <a:spAutoFit/>
          </a:bodyPr>
          <a:lstStyle/>
          <a:p>
            <a:r>
              <a:rPr lang="en-US" sz="3000" b="1" dirty="0">
                <a:latin typeface="Max's Handwritin"/>
                <a:cs typeface="Max's Handwritin"/>
              </a:rPr>
              <a:t>IPv6</a:t>
            </a:r>
          </a:p>
        </p:txBody>
      </p:sp>
      <p:sp>
        <p:nvSpPr>
          <p:cNvPr id="17" name="TextBox 16"/>
          <p:cNvSpPr txBox="1"/>
          <p:nvPr/>
        </p:nvSpPr>
        <p:spPr>
          <a:xfrm>
            <a:off x="5973592" y="3976621"/>
            <a:ext cx="667170" cy="553998"/>
          </a:xfrm>
          <a:prstGeom prst="rect">
            <a:avLst/>
          </a:prstGeom>
          <a:noFill/>
        </p:spPr>
        <p:txBody>
          <a:bodyPr wrap="none" rtlCol="0">
            <a:spAutoFit/>
          </a:bodyPr>
          <a:lstStyle/>
          <a:p>
            <a:r>
              <a:rPr lang="en-US" sz="3000" b="1" dirty="0" err="1">
                <a:solidFill>
                  <a:srgbClr val="80655E"/>
                </a:solidFill>
                <a:latin typeface="Max's Handwritin"/>
                <a:cs typeface="Max's Handwritin"/>
              </a:rPr>
              <a:t>QoS</a:t>
            </a:r>
            <a:endParaRPr lang="en-US" sz="3000" b="1" dirty="0">
              <a:solidFill>
                <a:srgbClr val="80655E"/>
              </a:solidFill>
              <a:latin typeface="Max's Handwritin"/>
              <a:cs typeface="Max's Handwritin"/>
            </a:endParaRPr>
          </a:p>
        </p:txBody>
      </p:sp>
      <p:sp>
        <p:nvSpPr>
          <p:cNvPr id="18" name="TextBox 17"/>
          <p:cNvSpPr txBox="1"/>
          <p:nvPr/>
        </p:nvSpPr>
        <p:spPr>
          <a:xfrm>
            <a:off x="3658317" y="4242078"/>
            <a:ext cx="2159566" cy="553998"/>
          </a:xfrm>
          <a:prstGeom prst="rect">
            <a:avLst/>
          </a:prstGeom>
          <a:noFill/>
        </p:spPr>
        <p:txBody>
          <a:bodyPr wrap="none" rtlCol="0">
            <a:spAutoFit/>
          </a:bodyPr>
          <a:lstStyle/>
          <a:p>
            <a:r>
              <a:rPr lang="en-US" sz="3000" b="1" dirty="0">
                <a:latin typeface="Max's Handwritin"/>
                <a:cs typeface="Max's Handwritin"/>
              </a:rPr>
              <a:t>Load Management</a:t>
            </a:r>
          </a:p>
        </p:txBody>
      </p:sp>
      <p:sp>
        <p:nvSpPr>
          <p:cNvPr id="19" name="TextBox 18"/>
          <p:cNvSpPr txBox="1"/>
          <p:nvPr/>
        </p:nvSpPr>
        <p:spPr>
          <a:xfrm>
            <a:off x="5567540" y="2573752"/>
            <a:ext cx="2212465" cy="646331"/>
          </a:xfrm>
          <a:prstGeom prst="rect">
            <a:avLst/>
          </a:prstGeom>
          <a:noFill/>
        </p:spPr>
        <p:txBody>
          <a:bodyPr wrap="none" rtlCol="0">
            <a:spAutoFit/>
          </a:bodyPr>
          <a:lstStyle/>
          <a:p>
            <a:r>
              <a:rPr lang="en-US" sz="3600" b="1" dirty="0">
                <a:latin typeface="Max's Handwritin"/>
                <a:cs typeface="Max's Handwritin"/>
              </a:rPr>
              <a:t>IPv6 Transition</a:t>
            </a:r>
          </a:p>
        </p:txBody>
      </p:sp>
      <p:sp>
        <p:nvSpPr>
          <p:cNvPr id="20" name="TextBox 19"/>
          <p:cNvSpPr txBox="1"/>
          <p:nvPr/>
        </p:nvSpPr>
        <p:spPr>
          <a:xfrm>
            <a:off x="1440815" y="2811905"/>
            <a:ext cx="2517036" cy="553998"/>
          </a:xfrm>
          <a:prstGeom prst="rect">
            <a:avLst/>
          </a:prstGeom>
          <a:noFill/>
        </p:spPr>
        <p:txBody>
          <a:bodyPr wrap="none" rtlCol="0">
            <a:spAutoFit/>
          </a:bodyPr>
          <a:lstStyle/>
          <a:p>
            <a:r>
              <a:rPr lang="en-US" sz="3000" b="1" dirty="0">
                <a:solidFill>
                  <a:srgbClr val="80655E"/>
                </a:solidFill>
                <a:latin typeface="Max's Handwritin"/>
                <a:cs typeface="Max's Handwritin"/>
              </a:rPr>
              <a:t>Buffering and Queues</a:t>
            </a:r>
          </a:p>
        </p:txBody>
      </p:sp>
      <p:sp>
        <p:nvSpPr>
          <p:cNvPr id="22" name="TextBox 21"/>
          <p:cNvSpPr txBox="1"/>
          <p:nvPr/>
        </p:nvSpPr>
        <p:spPr>
          <a:xfrm>
            <a:off x="3714914" y="3800594"/>
            <a:ext cx="2305439" cy="553998"/>
          </a:xfrm>
          <a:prstGeom prst="rect">
            <a:avLst/>
          </a:prstGeom>
          <a:noFill/>
        </p:spPr>
        <p:txBody>
          <a:bodyPr wrap="none" rtlCol="0">
            <a:spAutoFit/>
          </a:bodyPr>
          <a:lstStyle/>
          <a:p>
            <a:r>
              <a:rPr lang="en-US" sz="3000" b="1" dirty="0">
                <a:solidFill>
                  <a:schemeClr val="bg2">
                    <a:lumMod val="25000"/>
                  </a:schemeClr>
                </a:solidFill>
                <a:latin typeface="Max's Handwritin"/>
                <a:cs typeface="Max's Handwritin"/>
              </a:rPr>
              <a:t>Congestion Control</a:t>
            </a:r>
          </a:p>
        </p:txBody>
      </p:sp>
      <p:sp>
        <p:nvSpPr>
          <p:cNvPr id="23" name="TextBox 22"/>
          <p:cNvSpPr txBox="1"/>
          <p:nvPr/>
        </p:nvSpPr>
        <p:spPr>
          <a:xfrm>
            <a:off x="3958450" y="1178268"/>
            <a:ext cx="3889206" cy="553998"/>
          </a:xfrm>
          <a:prstGeom prst="rect">
            <a:avLst/>
          </a:prstGeom>
          <a:noFill/>
        </p:spPr>
        <p:txBody>
          <a:bodyPr wrap="none" rtlCol="0">
            <a:spAutoFit/>
          </a:bodyPr>
          <a:lstStyle/>
          <a:p>
            <a:r>
              <a:rPr lang="en-US" sz="3000" b="1" dirty="0">
                <a:solidFill>
                  <a:srgbClr val="4A452A"/>
                </a:solidFill>
                <a:latin typeface="Max's Handwritin"/>
                <a:cs typeface="Max's Handwritin"/>
              </a:rPr>
              <a:t>Identity and location overloading</a:t>
            </a:r>
          </a:p>
        </p:txBody>
      </p:sp>
      <p:sp>
        <p:nvSpPr>
          <p:cNvPr id="21" name="TextBox 20"/>
          <p:cNvSpPr txBox="1"/>
          <p:nvPr/>
        </p:nvSpPr>
        <p:spPr>
          <a:xfrm>
            <a:off x="678662" y="1859689"/>
            <a:ext cx="1994457" cy="830997"/>
          </a:xfrm>
          <a:prstGeom prst="rect">
            <a:avLst/>
          </a:prstGeom>
          <a:noFill/>
        </p:spPr>
        <p:txBody>
          <a:bodyPr wrap="none" rtlCol="0">
            <a:spAutoFit/>
          </a:bodyPr>
          <a:lstStyle/>
          <a:p>
            <a:r>
              <a:rPr lang="en-US" sz="4800" b="1" dirty="0">
                <a:solidFill>
                  <a:schemeClr val="bg1">
                    <a:lumMod val="50000"/>
                  </a:schemeClr>
                </a:solidFill>
                <a:latin typeface="Max's Handwritin"/>
                <a:cs typeface="Max's Handwritin"/>
              </a:rPr>
              <a:t>(in)security</a:t>
            </a:r>
          </a:p>
        </p:txBody>
      </p:sp>
    </p:spTree>
    <p:extLst>
      <p:ext uri="{BB962C8B-B14F-4D97-AF65-F5344CB8AC3E}">
        <p14:creationId xmlns:p14="http://schemas.microsoft.com/office/powerpoint/2010/main" val="27757151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800000"/>
                </a:solidFill>
                <a:latin typeface="Powderfinger Type"/>
                <a:cs typeface="Powderfinger Type"/>
              </a:rPr>
              <a:t>What’s not working…</a:t>
            </a:r>
          </a:p>
        </p:txBody>
      </p:sp>
      <p:sp>
        <p:nvSpPr>
          <p:cNvPr id="4" name="TextBox 3"/>
          <p:cNvSpPr txBox="1"/>
          <p:nvPr/>
        </p:nvSpPr>
        <p:spPr>
          <a:xfrm>
            <a:off x="1823951" y="1305691"/>
            <a:ext cx="1172116" cy="553998"/>
          </a:xfrm>
          <a:prstGeom prst="rect">
            <a:avLst/>
          </a:prstGeom>
          <a:noFill/>
        </p:spPr>
        <p:txBody>
          <a:bodyPr wrap="none" rtlCol="0">
            <a:spAutoFit/>
          </a:bodyPr>
          <a:lstStyle/>
          <a:p>
            <a:r>
              <a:rPr lang="en-US" sz="3000" b="1" dirty="0">
                <a:solidFill>
                  <a:srgbClr val="80655E"/>
                </a:solidFill>
                <a:latin typeface="Max's Handwritin"/>
                <a:cs typeface="Max's Handwritin"/>
              </a:rPr>
              <a:t>Multicast</a:t>
            </a:r>
          </a:p>
        </p:txBody>
      </p:sp>
      <p:sp>
        <p:nvSpPr>
          <p:cNvPr id="6" name="TextBox 5"/>
          <p:cNvSpPr txBox="1"/>
          <p:nvPr/>
        </p:nvSpPr>
        <p:spPr>
          <a:xfrm>
            <a:off x="3303191" y="1691645"/>
            <a:ext cx="4522392" cy="553998"/>
          </a:xfrm>
          <a:prstGeom prst="rect">
            <a:avLst/>
          </a:prstGeom>
          <a:noFill/>
        </p:spPr>
        <p:txBody>
          <a:bodyPr wrap="none" rtlCol="0">
            <a:spAutoFit/>
          </a:bodyPr>
          <a:lstStyle/>
          <a:p>
            <a:r>
              <a:rPr lang="en-US" sz="3000" b="1" dirty="0">
                <a:solidFill>
                  <a:srgbClr val="4A452A"/>
                </a:solidFill>
                <a:latin typeface="Max's Handwritin"/>
                <a:cs typeface="Max's Handwritin"/>
              </a:rPr>
              <a:t>Packet quantization and fragmentation</a:t>
            </a:r>
          </a:p>
        </p:txBody>
      </p:sp>
      <p:sp>
        <p:nvSpPr>
          <p:cNvPr id="7" name="TextBox 6"/>
          <p:cNvSpPr txBox="1"/>
          <p:nvPr/>
        </p:nvSpPr>
        <p:spPr>
          <a:xfrm>
            <a:off x="3531382" y="2561809"/>
            <a:ext cx="1789272" cy="553998"/>
          </a:xfrm>
          <a:prstGeom prst="rect">
            <a:avLst/>
          </a:prstGeom>
          <a:noFill/>
        </p:spPr>
        <p:txBody>
          <a:bodyPr wrap="none" rtlCol="0">
            <a:spAutoFit/>
          </a:bodyPr>
          <a:lstStyle/>
          <a:p>
            <a:r>
              <a:rPr lang="en-US" sz="3000" b="1" dirty="0">
                <a:solidFill>
                  <a:srgbClr val="80655E"/>
                </a:solidFill>
                <a:latin typeface="Max's Handwritin"/>
                <a:cs typeface="Max's Handwritin"/>
              </a:rPr>
              <a:t>Jitter control</a:t>
            </a:r>
          </a:p>
        </p:txBody>
      </p:sp>
      <p:sp>
        <p:nvSpPr>
          <p:cNvPr id="8" name="TextBox 7"/>
          <p:cNvSpPr txBox="1"/>
          <p:nvPr/>
        </p:nvSpPr>
        <p:spPr>
          <a:xfrm>
            <a:off x="1965880" y="3235348"/>
            <a:ext cx="2061783" cy="553998"/>
          </a:xfrm>
          <a:prstGeom prst="rect">
            <a:avLst/>
          </a:prstGeom>
          <a:noFill/>
        </p:spPr>
        <p:txBody>
          <a:bodyPr wrap="none" rtlCol="0">
            <a:spAutoFit/>
          </a:bodyPr>
          <a:lstStyle/>
          <a:p>
            <a:r>
              <a:rPr lang="en-US" sz="3000" b="1" dirty="0">
                <a:solidFill>
                  <a:srgbClr val="54433E"/>
                </a:solidFill>
                <a:latin typeface="Max's Handwritin"/>
                <a:cs typeface="Max's Handwritin"/>
              </a:rPr>
              <a:t>Ultra High Speed</a:t>
            </a:r>
          </a:p>
        </p:txBody>
      </p:sp>
      <p:sp>
        <p:nvSpPr>
          <p:cNvPr id="9" name="TextBox 8"/>
          <p:cNvSpPr txBox="1"/>
          <p:nvPr/>
        </p:nvSpPr>
        <p:spPr>
          <a:xfrm>
            <a:off x="2119132" y="3560655"/>
            <a:ext cx="1367682" cy="553998"/>
          </a:xfrm>
          <a:prstGeom prst="rect">
            <a:avLst/>
          </a:prstGeom>
          <a:noFill/>
        </p:spPr>
        <p:txBody>
          <a:bodyPr wrap="none" rtlCol="0">
            <a:spAutoFit/>
          </a:bodyPr>
          <a:lstStyle/>
          <a:p>
            <a:r>
              <a:rPr lang="en-US" sz="3000" b="1" dirty="0">
                <a:solidFill>
                  <a:srgbClr val="80655E"/>
                </a:solidFill>
                <a:latin typeface="Max's Handwritin"/>
                <a:cs typeface="Max's Handwritin"/>
              </a:rPr>
              <a:t>High Speed</a:t>
            </a:r>
          </a:p>
        </p:txBody>
      </p:sp>
      <p:sp>
        <p:nvSpPr>
          <p:cNvPr id="10" name="TextBox 9"/>
          <p:cNvSpPr txBox="1"/>
          <p:nvPr/>
        </p:nvSpPr>
        <p:spPr>
          <a:xfrm>
            <a:off x="1208442" y="3935203"/>
            <a:ext cx="2074607" cy="553998"/>
          </a:xfrm>
          <a:prstGeom prst="rect">
            <a:avLst/>
          </a:prstGeom>
          <a:noFill/>
        </p:spPr>
        <p:txBody>
          <a:bodyPr wrap="none" rtlCol="0">
            <a:spAutoFit/>
          </a:bodyPr>
          <a:lstStyle/>
          <a:p>
            <a:r>
              <a:rPr lang="en-US" sz="3000" b="1" dirty="0">
                <a:solidFill>
                  <a:srgbClr val="80655E"/>
                </a:solidFill>
                <a:latin typeface="Max's Handwritin"/>
                <a:cs typeface="Max's Handwritin"/>
              </a:rPr>
              <a:t>Consistent Speed</a:t>
            </a:r>
          </a:p>
        </p:txBody>
      </p:sp>
      <p:sp>
        <p:nvSpPr>
          <p:cNvPr id="11" name="TextBox 10"/>
          <p:cNvSpPr txBox="1"/>
          <p:nvPr/>
        </p:nvSpPr>
        <p:spPr>
          <a:xfrm>
            <a:off x="4640944" y="2814609"/>
            <a:ext cx="859531" cy="553998"/>
          </a:xfrm>
          <a:prstGeom prst="rect">
            <a:avLst/>
          </a:prstGeom>
          <a:noFill/>
        </p:spPr>
        <p:txBody>
          <a:bodyPr wrap="none" rtlCol="0">
            <a:spAutoFit/>
          </a:bodyPr>
          <a:lstStyle/>
          <a:p>
            <a:r>
              <a:rPr lang="en-US" sz="3000" b="1" dirty="0">
                <a:solidFill>
                  <a:schemeClr val="accent2">
                    <a:lumMod val="50000"/>
                  </a:schemeClr>
                </a:solidFill>
                <a:latin typeface="Max's Handwritin"/>
                <a:cs typeface="Max's Handwritin"/>
              </a:rPr>
              <a:t>Tunnels</a:t>
            </a:r>
          </a:p>
        </p:txBody>
      </p:sp>
      <p:sp>
        <p:nvSpPr>
          <p:cNvPr id="12" name="TextBox 11"/>
          <p:cNvSpPr txBox="1"/>
          <p:nvPr/>
        </p:nvSpPr>
        <p:spPr>
          <a:xfrm>
            <a:off x="4985604" y="3456979"/>
            <a:ext cx="849913" cy="553998"/>
          </a:xfrm>
          <a:prstGeom prst="rect">
            <a:avLst/>
          </a:prstGeom>
          <a:noFill/>
        </p:spPr>
        <p:txBody>
          <a:bodyPr wrap="none" rtlCol="0">
            <a:spAutoFit/>
          </a:bodyPr>
          <a:lstStyle/>
          <a:p>
            <a:r>
              <a:rPr lang="en-US" sz="3000" b="1" dirty="0">
                <a:solidFill>
                  <a:srgbClr val="80655E"/>
                </a:solidFill>
                <a:latin typeface="Max's Handwritin"/>
                <a:cs typeface="Max's Handwritin"/>
              </a:rPr>
              <a:t>MPLS</a:t>
            </a:r>
          </a:p>
        </p:txBody>
      </p:sp>
      <p:sp>
        <p:nvSpPr>
          <p:cNvPr id="13" name="TextBox 12"/>
          <p:cNvSpPr txBox="1"/>
          <p:nvPr/>
        </p:nvSpPr>
        <p:spPr>
          <a:xfrm>
            <a:off x="3958450" y="2183398"/>
            <a:ext cx="819455" cy="646331"/>
          </a:xfrm>
          <a:prstGeom prst="rect">
            <a:avLst/>
          </a:prstGeom>
          <a:noFill/>
        </p:spPr>
        <p:txBody>
          <a:bodyPr wrap="none" rtlCol="0">
            <a:spAutoFit/>
          </a:bodyPr>
          <a:lstStyle/>
          <a:p>
            <a:r>
              <a:rPr lang="en-US" sz="3600" b="1" dirty="0">
                <a:solidFill>
                  <a:srgbClr val="80655E"/>
                </a:solidFill>
                <a:latin typeface="Max's Handwritin"/>
                <a:cs typeface="Max's Handwritin"/>
              </a:rPr>
              <a:t>Delay</a:t>
            </a:r>
          </a:p>
        </p:txBody>
      </p:sp>
      <p:sp>
        <p:nvSpPr>
          <p:cNvPr id="14" name="TextBox 13"/>
          <p:cNvSpPr txBox="1"/>
          <p:nvPr/>
        </p:nvSpPr>
        <p:spPr>
          <a:xfrm>
            <a:off x="6215546" y="3521515"/>
            <a:ext cx="1003801" cy="553998"/>
          </a:xfrm>
          <a:prstGeom prst="rect">
            <a:avLst/>
          </a:prstGeom>
          <a:noFill/>
        </p:spPr>
        <p:txBody>
          <a:bodyPr wrap="none" rtlCol="0">
            <a:spAutoFit/>
          </a:bodyPr>
          <a:lstStyle/>
          <a:p>
            <a:r>
              <a:rPr lang="en-US" sz="3000" b="1" dirty="0">
                <a:solidFill>
                  <a:srgbClr val="80655E"/>
                </a:solidFill>
                <a:latin typeface="Max's Handwritin"/>
                <a:cs typeface="Max's Handwritin"/>
              </a:rPr>
              <a:t>Routing</a:t>
            </a:r>
          </a:p>
        </p:txBody>
      </p:sp>
      <p:sp>
        <p:nvSpPr>
          <p:cNvPr id="16" name="TextBox 15"/>
          <p:cNvSpPr txBox="1"/>
          <p:nvPr/>
        </p:nvSpPr>
        <p:spPr>
          <a:xfrm>
            <a:off x="5141669" y="2297265"/>
            <a:ext cx="739305" cy="553998"/>
          </a:xfrm>
          <a:prstGeom prst="rect">
            <a:avLst/>
          </a:prstGeom>
          <a:noFill/>
        </p:spPr>
        <p:txBody>
          <a:bodyPr wrap="none" rtlCol="0">
            <a:spAutoFit/>
          </a:bodyPr>
          <a:lstStyle/>
          <a:p>
            <a:r>
              <a:rPr lang="en-US" sz="3000" b="1" dirty="0">
                <a:latin typeface="Max's Handwritin"/>
                <a:cs typeface="Max's Handwritin"/>
              </a:rPr>
              <a:t>IPv6</a:t>
            </a:r>
          </a:p>
        </p:txBody>
      </p:sp>
      <p:sp>
        <p:nvSpPr>
          <p:cNvPr id="17" name="TextBox 16"/>
          <p:cNvSpPr txBox="1"/>
          <p:nvPr/>
        </p:nvSpPr>
        <p:spPr>
          <a:xfrm>
            <a:off x="5973592" y="3976621"/>
            <a:ext cx="667170" cy="553998"/>
          </a:xfrm>
          <a:prstGeom prst="rect">
            <a:avLst/>
          </a:prstGeom>
          <a:noFill/>
        </p:spPr>
        <p:txBody>
          <a:bodyPr wrap="none" rtlCol="0">
            <a:spAutoFit/>
          </a:bodyPr>
          <a:lstStyle/>
          <a:p>
            <a:r>
              <a:rPr lang="en-US" sz="3000" b="1" dirty="0" err="1">
                <a:solidFill>
                  <a:srgbClr val="80655E"/>
                </a:solidFill>
                <a:latin typeface="Max's Handwritin"/>
                <a:cs typeface="Max's Handwritin"/>
              </a:rPr>
              <a:t>QoS</a:t>
            </a:r>
            <a:endParaRPr lang="en-US" sz="3000" b="1" dirty="0">
              <a:solidFill>
                <a:srgbClr val="80655E"/>
              </a:solidFill>
              <a:latin typeface="Max's Handwritin"/>
              <a:cs typeface="Max's Handwritin"/>
            </a:endParaRPr>
          </a:p>
        </p:txBody>
      </p:sp>
      <p:sp>
        <p:nvSpPr>
          <p:cNvPr id="18" name="TextBox 17"/>
          <p:cNvSpPr txBox="1"/>
          <p:nvPr/>
        </p:nvSpPr>
        <p:spPr>
          <a:xfrm>
            <a:off x="3658317" y="4242078"/>
            <a:ext cx="2159566" cy="553998"/>
          </a:xfrm>
          <a:prstGeom prst="rect">
            <a:avLst/>
          </a:prstGeom>
          <a:noFill/>
        </p:spPr>
        <p:txBody>
          <a:bodyPr wrap="none" rtlCol="0">
            <a:spAutoFit/>
          </a:bodyPr>
          <a:lstStyle/>
          <a:p>
            <a:r>
              <a:rPr lang="en-US" sz="3000" b="1" dirty="0">
                <a:latin typeface="Max's Handwritin"/>
                <a:cs typeface="Max's Handwritin"/>
              </a:rPr>
              <a:t>Load Management</a:t>
            </a:r>
          </a:p>
        </p:txBody>
      </p:sp>
      <p:sp>
        <p:nvSpPr>
          <p:cNvPr id="19" name="TextBox 18"/>
          <p:cNvSpPr txBox="1"/>
          <p:nvPr/>
        </p:nvSpPr>
        <p:spPr>
          <a:xfrm>
            <a:off x="5567540" y="2573752"/>
            <a:ext cx="2212465" cy="646331"/>
          </a:xfrm>
          <a:prstGeom prst="rect">
            <a:avLst/>
          </a:prstGeom>
          <a:noFill/>
        </p:spPr>
        <p:txBody>
          <a:bodyPr wrap="none" rtlCol="0">
            <a:spAutoFit/>
          </a:bodyPr>
          <a:lstStyle/>
          <a:p>
            <a:r>
              <a:rPr lang="en-US" sz="3600" b="1" dirty="0">
                <a:latin typeface="Max's Handwritin"/>
                <a:cs typeface="Max's Handwritin"/>
              </a:rPr>
              <a:t>IPv6 Transition</a:t>
            </a:r>
          </a:p>
        </p:txBody>
      </p:sp>
      <p:sp>
        <p:nvSpPr>
          <p:cNvPr id="20" name="TextBox 19"/>
          <p:cNvSpPr txBox="1"/>
          <p:nvPr/>
        </p:nvSpPr>
        <p:spPr>
          <a:xfrm>
            <a:off x="1440815" y="2811905"/>
            <a:ext cx="2517036" cy="553998"/>
          </a:xfrm>
          <a:prstGeom prst="rect">
            <a:avLst/>
          </a:prstGeom>
          <a:noFill/>
        </p:spPr>
        <p:txBody>
          <a:bodyPr wrap="none" rtlCol="0">
            <a:spAutoFit/>
          </a:bodyPr>
          <a:lstStyle/>
          <a:p>
            <a:r>
              <a:rPr lang="en-US" sz="3000" b="1" dirty="0">
                <a:solidFill>
                  <a:srgbClr val="80655E"/>
                </a:solidFill>
                <a:latin typeface="Max's Handwritin"/>
                <a:cs typeface="Max's Handwritin"/>
              </a:rPr>
              <a:t>Buffering and Queues</a:t>
            </a:r>
          </a:p>
        </p:txBody>
      </p:sp>
      <p:sp>
        <p:nvSpPr>
          <p:cNvPr id="22" name="TextBox 21"/>
          <p:cNvSpPr txBox="1"/>
          <p:nvPr/>
        </p:nvSpPr>
        <p:spPr>
          <a:xfrm>
            <a:off x="3714914" y="3800594"/>
            <a:ext cx="2305439" cy="553998"/>
          </a:xfrm>
          <a:prstGeom prst="rect">
            <a:avLst/>
          </a:prstGeom>
          <a:noFill/>
        </p:spPr>
        <p:txBody>
          <a:bodyPr wrap="none" rtlCol="0">
            <a:spAutoFit/>
          </a:bodyPr>
          <a:lstStyle/>
          <a:p>
            <a:r>
              <a:rPr lang="en-US" sz="3000" b="1" dirty="0">
                <a:solidFill>
                  <a:schemeClr val="bg2">
                    <a:lumMod val="25000"/>
                  </a:schemeClr>
                </a:solidFill>
                <a:latin typeface="Max's Handwritin"/>
                <a:cs typeface="Max's Handwritin"/>
              </a:rPr>
              <a:t>Congestion Control</a:t>
            </a:r>
          </a:p>
        </p:txBody>
      </p:sp>
      <p:sp>
        <p:nvSpPr>
          <p:cNvPr id="23" name="TextBox 22"/>
          <p:cNvSpPr txBox="1"/>
          <p:nvPr/>
        </p:nvSpPr>
        <p:spPr>
          <a:xfrm>
            <a:off x="3958450" y="1178268"/>
            <a:ext cx="3889206" cy="553998"/>
          </a:xfrm>
          <a:prstGeom prst="rect">
            <a:avLst/>
          </a:prstGeom>
          <a:noFill/>
        </p:spPr>
        <p:txBody>
          <a:bodyPr wrap="none" rtlCol="0">
            <a:spAutoFit/>
          </a:bodyPr>
          <a:lstStyle/>
          <a:p>
            <a:r>
              <a:rPr lang="en-US" sz="3000" b="1" dirty="0">
                <a:solidFill>
                  <a:srgbClr val="4A452A"/>
                </a:solidFill>
                <a:latin typeface="Max's Handwritin"/>
                <a:cs typeface="Max's Handwritin"/>
              </a:rPr>
              <a:t>Identity and location overloading</a:t>
            </a:r>
          </a:p>
        </p:txBody>
      </p:sp>
      <p:sp>
        <p:nvSpPr>
          <p:cNvPr id="21" name="TextBox 20"/>
          <p:cNvSpPr txBox="1"/>
          <p:nvPr/>
        </p:nvSpPr>
        <p:spPr>
          <a:xfrm>
            <a:off x="221589" y="1665395"/>
            <a:ext cx="2675732" cy="1107996"/>
          </a:xfrm>
          <a:prstGeom prst="rect">
            <a:avLst/>
          </a:prstGeom>
          <a:noFill/>
        </p:spPr>
        <p:txBody>
          <a:bodyPr wrap="none" rtlCol="0">
            <a:spAutoFit/>
          </a:bodyPr>
          <a:lstStyle/>
          <a:p>
            <a:r>
              <a:rPr lang="en-US" sz="6600" b="1" dirty="0">
                <a:solidFill>
                  <a:schemeClr val="accent6">
                    <a:lumMod val="50000"/>
                  </a:schemeClr>
                </a:solidFill>
                <a:latin typeface="Max's Handwritin"/>
                <a:cs typeface="Max's Handwritin"/>
              </a:rPr>
              <a:t>(in)security</a:t>
            </a:r>
          </a:p>
        </p:txBody>
      </p:sp>
    </p:spTree>
    <p:extLst>
      <p:ext uri="{BB962C8B-B14F-4D97-AF65-F5344CB8AC3E}">
        <p14:creationId xmlns:p14="http://schemas.microsoft.com/office/powerpoint/2010/main" val="3506991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E5106B5C-08F2-DA40-86C8-6F948E9F0FD0}"/>
              </a:ext>
            </a:extLst>
          </p:cNvPr>
          <p:cNvSpPr txBox="1"/>
          <p:nvPr/>
        </p:nvSpPr>
        <p:spPr>
          <a:xfrm>
            <a:off x="2456994" y="1413246"/>
            <a:ext cx="4183768" cy="2385268"/>
          </a:xfrm>
          <a:prstGeom prst="rect">
            <a:avLst/>
          </a:prstGeom>
          <a:noFill/>
        </p:spPr>
        <p:txBody>
          <a:bodyPr wrap="square" rtlCol="0">
            <a:spAutoFit/>
          </a:bodyPr>
          <a:lstStyle/>
          <a:p>
            <a:r>
              <a:rPr lang="en-US" sz="14900" b="1" dirty="0">
                <a:solidFill>
                  <a:srgbClr val="FF0000"/>
                </a:solidFill>
                <a:effectLst>
                  <a:outerShdw blurRad="50800" dist="38100" dir="2700000" sx="109000" sy="109000" algn="tl" rotWithShape="0">
                    <a:srgbClr val="000000">
                      <a:alpha val="43000"/>
                    </a:srgbClr>
                  </a:outerShdw>
                </a:effectLst>
                <a:latin typeface="Max's Handwritin"/>
                <a:cs typeface="Max's Handwritin"/>
              </a:rPr>
              <a:t>Scaling</a:t>
            </a:r>
          </a:p>
        </p:txBody>
      </p:sp>
      <p:sp>
        <p:nvSpPr>
          <p:cNvPr id="26" name="Title 1">
            <a:extLst>
              <a:ext uri="{FF2B5EF4-FFF2-40B4-BE49-F238E27FC236}">
                <a16:creationId xmlns:a16="http://schemas.microsoft.com/office/drawing/2014/main" id="{C614409C-5379-1F44-8C66-C2F059CCB1B2}"/>
              </a:ext>
            </a:extLst>
          </p:cNvPr>
          <p:cNvSpPr>
            <a:spLocks noGrp="1"/>
          </p:cNvSpPr>
          <p:nvPr>
            <p:ph type="title"/>
          </p:nvPr>
        </p:nvSpPr>
        <p:spPr/>
        <p:txBody>
          <a:bodyPr>
            <a:normAutofit/>
          </a:bodyPr>
          <a:lstStyle/>
          <a:p>
            <a:r>
              <a:rPr lang="en-US" dirty="0">
                <a:solidFill>
                  <a:srgbClr val="800000"/>
                </a:solidFill>
                <a:latin typeface="Powderfinger Type"/>
                <a:cs typeface="Powderfinger Type"/>
              </a:rPr>
              <a:t>What really needs to work…</a:t>
            </a:r>
          </a:p>
        </p:txBody>
      </p:sp>
    </p:spTree>
    <p:extLst>
      <p:ext uri="{BB962C8B-B14F-4D97-AF65-F5344CB8AC3E}">
        <p14:creationId xmlns:p14="http://schemas.microsoft.com/office/powerpoint/2010/main" val="1123735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204359"/>
            <a:ext cx="6172200" cy="857250"/>
          </a:xfrm>
        </p:spPr>
        <p:txBody>
          <a:bodyPr>
            <a:noAutofit/>
          </a:bodyPr>
          <a:lstStyle/>
          <a:p>
            <a:r>
              <a:rPr lang="en-US" sz="6000" b="1" dirty="0">
                <a:solidFill>
                  <a:srgbClr val="900101"/>
                </a:solidFill>
                <a:latin typeface="Max's Handwritin"/>
                <a:cs typeface="Max's Handwritin"/>
              </a:rPr>
              <a:t>What  might happen?</a:t>
            </a:r>
          </a:p>
        </p:txBody>
      </p:sp>
    </p:spTree>
    <p:extLst>
      <p:ext uri="{BB962C8B-B14F-4D97-AF65-F5344CB8AC3E}">
        <p14:creationId xmlns:p14="http://schemas.microsoft.com/office/powerpoint/2010/main" val="11905147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204359"/>
            <a:ext cx="6172200" cy="857250"/>
          </a:xfrm>
        </p:spPr>
        <p:txBody>
          <a:bodyPr>
            <a:noAutofit/>
          </a:bodyPr>
          <a:lstStyle/>
          <a:p>
            <a:r>
              <a:rPr lang="en-US" sz="6000" b="1" dirty="0">
                <a:solidFill>
                  <a:srgbClr val="900101"/>
                </a:solidFill>
                <a:latin typeface="Max's Handwritin"/>
                <a:cs typeface="Max's Handwritin"/>
              </a:rPr>
              <a:t>What  might happen?</a:t>
            </a:r>
          </a:p>
        </p:txBody>
      </p:sp>
      <p:sp>
        <p:nvSpPr>
          <p:cNvPr id="3" name="TextBox 2">
            <a:extLst>
              <a:ext uri="{FF2B5EF4-FFF2-40B4-BE49-F238E27FC236}">
                <a16:creationId xmlns:a16="http://schemas.microsoft.com/office/drawing/2014/main" id="{AD809EB3-DE4F-B14C-93E5-9CDE960E34FC}"/>
              </a:ext>
            </a:extLst>
          </p:cNvPr>
          <p:cNvSpPr txBox="1"/>
          <p:nvPr/>
        </p:nvSpPr>
        <p:spPr>
          <a:xfrm rot="20676874">
            <a:off x="1602593" y="2402152"/>
            <a:ext cx="5339923" cy="461665"/>
          </a:xfrm>
          <a:prstGeom prst="rect">
            <a:avLst/>
          </a:prstGeom>
          <a:solidFill>
            <a:schemeClr val="bg1"/>
          </a:solidFill>
        </p:spPr>
        <p:txBody>
          <a:bodyPr wrap="none" rtlCol="0">
            <a:spAutoFit/>
          </a:bodyPr>
          <a:lstStyle/>
          <a:p>
            <a:r>
              <a:rPr lang="en-AU" sz="2400" dirty="0">
                <a:solidFill>
                  <a:srgbClr val="C23429"/>
                </a:solidFill>
                <a:latin typeface="AhnbergHand" pitchFamily="2" charset="0"/>
              </a:rPr>
              <a:t>We can keep on scaling – right?</a:t>
            </a:r>
          </a:p>
        </p:txBody>
      </p:sp>
    </p:spTree>
    <p:extLst>
      <p:ext uri="{BB962C8B-B14F-4D97-AF65-F5344CB8AC3E}">
        <p14:creationId xmlns:p14="http://schemas.microsoft.com/office/powerpoint/2010/main" val="17522661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5577" y="205979"/>
            <a:ext cx="6595001" cy="857250"/>
          </a:xfrm>
        </p:spPr>
        <p:txBody>
          <a:bodyPr>
            <a:normAutofit/>
          </a:bodyPr>
          <a:lstStyle/>
          <a:p>
            <a:r>
              <a:rPr lang="en-US" dirty="0">
                <a:solidFill>
                  <a:schemeClr val="accent6">
                    <a:lumMod val="50000"/>
                  </a:schemeClr>
                </a:solidFill>
                <a:latin typeface="AhnbergHand"/>
                <a:cs typeface="AhnbergHand"/>
              </a:rPr>
              <a:t>People: It’s a mobile world!</a:t>
            </a:r>
          </a:p>
        </p:txBody>
      </p:sp>
      <p:sp>
        <p:nvSpPr>
          <p:cNvPr id="3" name="Content Placeholder 2"/>
          <p:cNvSpPr>
            <a:spLocks noGrp="1"/>
          </p:cNvSpPr>
          <p:nvPr>
            <p:ph idx="1"/>
          </p:nvPr>
        </p:nvSpPr>
        <p:spPr>
          <a:xfrm>
            <a:off x="1485900" y="1200151"/>
            <a:ext cx="6354679" cy="3394472"/>
          </a:xfrm>
        </p:spPr>
        <p:txBody>
          <a:bodyPr>
            <a:normAutofit lnSpcReduction="10000"/>
          </a:bodyPr>
          <a:lstStyle/>
          <a:p>
            <a:pPr marL="342900" lvl="1" indent="0">
              <a:buNone/>
            </a:pPr>
            <a:r>
              <a:rPr lang="en-US" sz="2625" b="1" dirty="0"/>
              <a:t>2017: 1.5 billion mobile units shipped </a:t>
            </a:r>
          </a:p>
          <a:p>
            <a:pPr lvl="1"/>
            <a:endParaRPr lang="en-US" dirty="0"/>
          </a:p>
          <a:p>
            <a:pPr marL="342900" lvl="1" indent="0">
              <a:buNone/>
            </a:pPr>
            <a:r>
              <a:rPr lang="en-US" b="1" dirty="0"/>
              <a:t>Factors:</a:t>
            </a:r>
          </a:p>
          <a:p>
            <a:pPr lvl="2"/>
            <a:r>
              <a:rPr lang="en-US" b="1" dirty="0"/>
              <a:t>Production volumes bring down component unit cost</a:t>
            </a:r>
          </a:p>
          <a:p>
            <a:pPr lvl="2"/>
            <a:r>
              <a:rPr lang="en-US" b="1" dirty="0"/>
              <a:t>Common platform (Android) is bringing down software unit cost</a:t>
            </a:r>
          </a:p>
          <a:p>
            <a:pPr lvl="2"/>
            <a:r>
              <a:rPr lang="en-US" b="1" dirty="0"/>
              <a:t>No need for new content - leverage off the the existing web universe of content</a:t>
            </a:r>
          </a:p>
          <a:p>
            <a:pPr lvl="2"/>
            <a:r>
              <a:rPr lang="en-US" b="1" dirty="0"/>
              <a:t>Assumes an abundant minimal common network substrate</a:t>
            </a:r>
          </a:p>
          <a:p>
            <a:pPr lvl="2"/>
            <a:endParaRPr lang="en-US" b="1" dirty="0"/>
          </a:p>
        </p:txBody>
      </p:sp>
    </p:spTree>
    <p:extLst>
      <p:ext uri="{BB962C8B-B14F-4D97-AF65-F5344CB8AC3E}">
        <p14:creationId xmlns:p14="http://schemas.microsoft.com/office/powerpoint/2010/main" val="8742598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5577" y="205979"/>
            <a:ext cx="6595001" cy="857250"/>
          </a:xfrm>
        </p:spPr>
        <p:txBody>
          <a:bodyPr>
            <a:normAutofit/>
          </a:bodyPr>
          <a:lstStyle/>
          <a:p>
            <a:r>
              <a:rPr lang="en-US" dirty="0">
                <a:solidFill>
                  <a:schemeClr val="accent6">
                    <a:lumMod val="50000"/>
                  </a:schemeClr>
                </a:solidFill>
                <a:latin typeface="AhnbergHand"/>
                <a:cs typeface="AhnbergHand"/>
              </a:rPr>
              <a:t>People: It’s a mobile world!</a:t>
            </a:r>
          </a:p>
        </p:txBody>
      </p:sp>
      <p:pic>
        <p:nvPicPr>
          <p:cNvPr id="6" name="Picture 5">
            <a:extLst>
              <a:ext uri="{FF2B5EF4-FFF2-40B4-BE49-F238E27FC236}">
                <a16:creationId xmlns:a16="http://schemas.microsoft.com/office/drawing/2014/main" id="{04158682-A008-EF46-8B0B-371DCE493D60}"/>
              </a:ext>
            </a:extLst>
          </p:cNvPr>
          <p:cNvPicPr>
            <a:picLocks noChangeAspect="1"/>
          </p:cNvPicPr>
          <p:nvPr/>
        </p:nvPicPr>
        <p:blipFill>
          <a:blip r:embed="rId2"/>
          <a:stretch>
            <a:fillRect/>
          </a:stretch>
        </p:blipFill>
        <p:spPr>
          <a:xfrm>
            <a:off x="1909720" y="1063229"/>
            <a:ext cx="5101531" cy="3906654"/>
          </a:xfrm>
          <a:prstGeom prst="rect">
            <a:avLst/>
          </a:prstGeom>
        </p:spPr>
      </p:pic>
      <p:sp>
        <p:nvSpPr>
          <p:cNvPr id="7" name="TextBox 6">
            <a:extLst>
              <a:ext uri="{FF2B5EF4-FFF2-40B4-BE49-F238E27FC236}">
                <a16:creationId xmlns:a16="http://schemas.microsoft.com/office/drawing/2014/main" id="{A5A34892-B301-8140-8846-6D0945269EB6}"/>
              </a:ext>
            </a:extLst>
          </p:cNvPr>
          <p:cNvSpPr txBox="1"/>
          <p:nvPr/>
        </p:nvSpPr>
        <p:spPr>
          <a:xfrm rot="21254068">
            <a:off x="4326756" y="149865"/>
            <a:ext cx="1292341" cy="369332"/>
          </a:xfrm>
          <a:prstGeom prst="rect">
            <a:avLst/>
          </a:prstGeom>
          <a:noFill/>
        </p:spPr>
        <p:txBody>
          <a:bodyPr wrap="none" rtlCol="0">
            <a:spAutoFit/>
          </a:bodyPr>
          <a:lstStyle/>
          <a:p>
            <a:r>
              <a:rPr lang="en-AU" dirty="0">
                <a:solidFill>
                  <a:schemeClr val="accent6">
                    <a:lumMod val="75000"/>
                  </a:schemeClr>
                </a:solidFill>
                <a:latin typeface="AhnbergHand" pitchFamily="2" charset="0"/>
              </a:rPr>
              <a:t>saturated</a:t>
            </a:r>
          </a:p>
        </p:txBody>
      </p:sp>
      <p:sp>
        <p:nvSpPr>
          <p:cNvPr id="8" name="Freeform 7">
            <a:extLst>
              <a:ext uri="{FF2B5EF4-FFF2-40B4-BE49-F238E27FC236}">
                <a16:creationId xmlns:a16="http://schemas.microsoft.com/office/drawing/2014/main" id="{965CEED2-306C-244F-A232-59821442D0B2}"/>
              </a:ext>
            </a:extLst>
          </p:cNvPr>
          <p:cNvSpPr/>
          <p:nvPr/>
        </p:nvSpPr>
        <p:spPr>
          <a:xfrm>
            <a:off x="4345307" y="548050"/>
            <a:ext cx="327259" cy="391655"/>
          </a:xfrm>
          <a:custGeom>
            <a:avLst/>
            <a:gdLst>
              <a:gd name="connsiteX0" fmla="*/ 0 w 327259"/>
              <a:gd name="connsiteY0" fmla="*/ 385912 h 391655"/>
              <a:gd name="connsiteX1" fmla="*/ 110691 w 327259"/>
              <a:gd name="connsiteY1" fmla="*/ 347411 h 391655"/>
              <a:gd name="connsiteX2" fmla="*/ 293571 w 327259"/>
              <a:gd name="connsiteY2" fmla="*/ 58653 h 391655"/>
              <a:gd name="connsiteX3" fmla="*/ 308009 w 327259"/>
              <a:gd name="connsiteY3" fmla="*/ 15339 h 391655"/>
              <a:gd name="connsiteX4" fmla="*/ 182880 w 327259"/>
              <a:gd name="connsiteY4" fmla="*/ 251158 h 391655"/>
              <a:gd name="connsiteX5" fmla="*/ 327259 w 327259"/>
              <a:gd name="connsiteY5" fmla="*/ 371474 h 39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259" h="391655">
                <a:moveTo>
                  <a:pt x="0" y="385912"/>
                </a:moveTo>
                <a:cubicBezTo>
                  <a:pt x="30881" y="393933"/>
                  <a:pt x="61763" y="401954"/>
                  <a:pt x="110691" y="347411"/>
                </a:cubicBezTo>
                <a:cubicBezTo>
                  <a:pt x="159620" y="292868"/>
                  <a:pt x="260685" y="113998"/>
                  <a:pt x="293571" y="58653"/>
                </a:cubicBezTo>
                <a:cubicBezTo>
                  <a:pt x="326457" y="3308"/>
                  <a:pt x="326458" y="-16745"/>
                  <a:pt x="308009" y="15339"/>
                </a:cubicBezTo>
                <a:cubicBezTo>
                  <a:pt x="289561" y="47423"/>
                  <a:pt x="179672" y="191802"/>
                  <a:pt x="182880" y="251158"/>
                </a:cubicBezTo>
                <a:cubicBezTo>
                  <a:pt x="186088" y="310514"/>
                  <a:pt x="256673" y="340994"/>
                  <a:pt x="327259" y="371474"/>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127198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78996" y="1"/>
            <a:ext cx="9362838" cy="6190811"/>
          </a:xfrm>
          <a:prstGeom prst="rect">
            <a:avLst/>
          </a:prstGeom>
          <a:solidFill>
            <a:schemeClr val="bg1">
              <a:lumMod val="65000"/>
            </a:schemeClr>
          </a:solidFill>
          <a:effectLst>
            <a:outerShdw blurRad="50800" dist="38100" dir="2700000" algn="tl" rotWithShape="0">
              <a:srgbClr val="000000">
                <a:alpha val="43000"/>
              </a:srgbClr>
            </a:outerShdw>
          </a:effectLst>
        </p:spPr>
      </p:pic>
      <p:sp>
        <p:nvSpPr>
          <p:cNvPr id="2" name="Title 1"/>
          <p:cNvSpPr>
            <a:spLocks noGrp="1"/>
          </p:cNvSpPr>
          <p:nvPr>
            <p:ph type="title"/>
          </p:nvPr>
        </p:nvSpPr>
        <p:spPr>
          <a:xfrm>
            <a:off x="1228725" y="15479"/>
            <a:ext cx="6172200" cy="857250"/>
          </a:xfrm>
          <a:solidFill>
            <a:schemeClr val="accent1">
              <a:lumMod val="20000"/>
              <a:lumOff val="80000"/>
            </a:schemeClr>
          </a:solidFill>
        </p:spPr>
        <p:txBody>
          <a:bodyPr>
            <a:noAutofit/>
          </a:bodyPr>
          <a:lstStyle/>
          <a:p>
            <a:r>
              <a:rPr lang="en-US" sz="2400" dirty="0">
                <a:latin typeface="Powderfinger Type" panose="02020709070000000403" pitchFamily="49" charset="77"/>
                <a:cs typeface="Powderfinger Type"/>
              </a:rPr>
              <a:t>The Computing and </a:t>
            </a:r>
            <a:r>
              <a:rPr lang="en-US" sz="2400" dirty="0" err="1">
                <a:latin typeface="Powderfinger Type" panose="02020709070000000403" pitchFamily="49" charset="77"/>
                <a:cs typeface="Powderfinger Type"/>
              </a:rPr>
              <a:t>Comms</a:t>
            </a:r>
            <a:r>
              <a:rPr lang="en-US" sz="2400" dirty="0">
                <a:latin typeface="Powderfinger Type" panose="02020709070000000403" pitchFamily="49" charset="77"/>
                <a:cs typeface="Powderfinger Type"/>
              </a:rPr>
              <a:t> Evolutionary Path</a:t>
            </a:r>
          </a:p>
        </p:txBody>
      </p:sp>
      <p:sp>
        <p:nvSpPr>
          <p:cNvPr id="3" name="TextBox 2"/>
          <p:cNvSpPr txBox="1"/>
          <p:nvPr/>
        </p:nvSpPr>
        <p:spPr>
          <a:xfrm>
            <a:off x="1564106" y="4321342"/>
            <a:ext cx="2786468" cy="369332"/>
          </a:xfrm>
          <a:prstGeom prst="rect">
            <a:avLst/>
          </a:prstGeom>
          <a:solidFill>
            <a:srgbClr val="AB4401"/>
          </a:solidFill>
        </p:spPr>
        <p:txBody>
          <a:bodyPr wrap="none" rtlCol="0">
            <a:spAutoFit/>
          </a:bodyPr>
          <a:lstStyle/>
          <a:p>
            <a:r>
              <a:rPr lang="en-US" dirty="0">
                <a:solidFill>
                  <a:srgbClr val="FFFFFF"/>
                </a:solidFill>
              </a:rPr>
              <a:t>1946</a:t>
            </a:r>
            <a:r>
              <a:rPr lang="en-US" sz="1350" dirty="0">
                <a:solidFill>
                  <a:srgbClr val="FFFFFF"/>
                </a:solidFill>
              </a:rPr>
              <a:t> – </a:t>
            </a:r>
            <a:r>
              <a:rPr lang="en-US" sz="1350" dirty="0" err="1">
                <a:solidFill>
                  <a:srgbClr val="FFFFFF"/>
                </a:solidFill>
              </a:rPr>
              <a:t>Eniac</a:t>
            </a:r>
            <a:r>
              <a:rPr lang="en-US" sz="1350" dirty="0">
                <a:solidFill>
                  <a:srgbClr val="FFFFFF"/>
                </a:solidFill>
              </a:rPr>
              <a:t> – a numeric calculator</a:t>
            </a:r>
          </a:p>
        </p:txBody>
      </p:sp>
    </p:spTree>
    <p:extLst>
      <p:ext uri="{BB962C8B-B14F-4D97-AF65-F5344CB8AC3E}">
        <p14:creationId xmlns:p14="http://schemas.microsoft.com/office/powerpoint/2010/main" val="15312918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442D4-4F2F-074E-9E69-0B513AE4E2E4}"/>
              </a:ext>
            </a:extLst>
          </p:cNvPr>
          <p:cNvSpPr>
            <a:spLocks noGrp="1"/>
          </p:cNvSpPr>
          <p:nvPr>
            <p:ph type="title"/>
          </p:nvPr>
        </p:nvSpPr>
        <p:spPr/>
        <p:txBody>
          <a:bodyPr/>
          <a:lstStyle/>
          <a:p>
            <a:r>
              <a:rPr lang="en-AU" dirty="0">
                <a:solidFill>
                  <a:schemeClr val="accent6">
                    <a:lumMod val="50000"/>
                  </a:schemeClr>
                </a:solidFill>
                <a:latin typeface="AhnbergHand" pitchFamily="2" charset="0"/>
              </a:rPr>
              <a:t>Things</a:t>
            </a:r>
          </a:p>
        </p:txBody>
      </p:sp>
      <p:pic>
        <p:nvPicPr>
          <p:cNvPr id="4" name="Picture 3">
            <a:extLst>
              <a:ext uri="{FF2B5EF4-FFF2-40B4-BE49-F238E27FC236}">
                <a16:creationId xmlns:a16="http://schemas.microsoft.com/office/drawing/2014/main" id="{8707CD8B-1949-7C4E-A080-1F04CDDBD004}"/>
              </a:ext>
            </a:extLst>
          </p:cNvPr>
          <p:cNvPicPr>
            <a:picLocks noChangeAspect="1"/>
          </p:cNvPicPr>
          <p:nvPr/>
        </p:nvPicPr>
        <p:blipFill rotWithShape="1">
          <a:blip r:embed="rId2"/>
          <a:srcRect r="8760"/>
          <a:stretch/>
        </p:blipFill>
        <p:spPr>
          <a:xfrm>
            <a:off x="2021403" y="1063229"/>
            <a:ext cx="4654315" cy="3593717"/>
          </a:xfrm>
          <a:prstGeom prst="rect">
            <a:avLst/>
          </a:prstGeom>
        </p:spPr>
      </p:pic>
    </p:spTree>
    <p:extLst>
      <p:ext uri="{BB962C8B-B14F-4D97-AF65-F5344CB8AC3E}">
        <p14:creationId xmlns:p14="http://schemas.microsoft.com/office/powerpoint/2010/main" val="27883813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442D4-4F2F-074E-9E69-0B513AE4E2E4}"/>
              </a:ext>
            </a:extLst>
          </p:cNvPr>
          <p:cNvSpPr>
            <a:spLocks noGrp="1"/>
          </p:cNvSpPr>
          <p:nvPr>
            <p:ph type="title"/>
          </p:nvPr>
        </p:nvSpPr>
        <p:spPr/>
        <p:txBody>
          <a:bodyPr>
            <a:normAutofit fontScale="90000"/>
          </a:bodyPr>
          <a:lstStyle/>
          <a:p>
            <a:r>
              <a:rPr lang="en-AU" dirty="0">
                <a:solidFill>
                  <a:schemeClr val="accent6">
                    <a:lumMod val="75000"/>
                  </a:schemeClr>
                </a:solidFill>
                <a:latin typeface="AhnbergHand" pitchFamily="2" charset="0"/>
              </a:rPr>
              <a:t>Cheap, Plentiful, Toxic, Demented</a:t>
            </a:r>
            <a:r>
              <a:rPr lang="en-AU" dirty="0">
                <a:solidFill>
                  <a:schemeClr val="accent6">
                    <a:lumMod val="50000"/>
                  </a:schemeClr>
                </a:solidFill>
                <a:latin typeface="AhnbergHand" pitchFamily="2" charset="0"/>
              </a:rPr>
              <a:t> Things</a:t>
            </a:r>
          </a:p>
        </p:txBody>
      </p:sp>
      <p:pic>
        <p:nvPicPr>
          <p:cNvPr id="5" name="Content Placeholder 3">
            <a:extLst>
              <a:ext uri="{FF2B5EF4-FFF2-40B4-BE49-F238E27FC236}">
                <a16:creationId xmlns:a16="http://schemas.microsoft.com/office/drawing/2014/main" id="{938DD6D8-9A83-EB4F-9663-49FAB4EC2DC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5193"/>
          <a:stretch/>
        </p:blipFill>
        <p:spPr>
          <a:xfrm>
            <a:off x="1395510" y="1184171"/>
            <a:ext cx="6780651" cy="3618458"/>
          </a:xfrm>
        </p:spPr>
      </p:pic>
      <p:sp>
        <p:nvSpPr>
          <p:cNvPr id="6" name="Rectangle 5">
            <a:extLst>
              <a:ext uri="{FF2B5EF4-FFF2-40B4-BE49-F238E27FC236}">
                <a16:creationId xmlns:a16="http://schemas.microsoft.com/office/drawing/2014/main" id="{8CBB9E45-C6D5-B14A-8CB2-B2B5089CB1A9}"/>
              </a:ext>
            </a:extLst>
          </p:cNvPr>
          <p:cNvSpPr/>
          <p:nvPr/>
        </p:nvSpPr>
        <p:spPr>
          <a:xfrm>
            <a:off x="5847430" y="1265737"/>
            <a:ext cx="422031" cy="422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63804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B8DE95-ABE5-AF43-BA0D-5A8B946E24F5}"/>
              </a:ext>
            </a:extLst>
          </p:cNvPr>
          <p:cNvPicPr>
            <a:picLocks noChangeAspect="1"/>
          </p:cNvPicPr>
          <p:nvPr/>
        </p:nvPicPr>
        <p:blipFill>
          <a:blip r:embed="rId2"/>
          <a:stretch>
            <a:fillRect/>
          </a:stretch>
        </p:blipFill>
        <p:spPr>
          <a:xfrm>
            <a:off x="5709760" y="2903439"/>
            <a:ext cx="3434240" cy="1855795"/>
          </a:xfrm>
          <a:prstGeom prst="rect">
            <a:avLst/>
          </a:prstGeom>
        </p:spPr>
      </p:pic>
      <p:pic>
        <p:nvPicPr>
          <p:cNvPr id="4" name="Content Placeholder 3">
            <a:extLst>
              <a:ext uri="{FF2B5EF4-FFF2-40B4-BE49-F238E27FC236}">
                <a16:creationId xmlns:a16="http://schemas.microsoft.com/office/drawing/2014/main" id="{DD059B52-E0BF-4F47-865B-DAE9CF2C574B}"/>
              </a:ext>
            </a:extLst>
          </p:cNvPr>
          <p:cNvPicPr>
            <a:picLocks noGrp="1" noChangeAspect="1"/>
          </p:cNvPicPr>
          <p:nvPr>
            <p:ph idx="1"/>
          </p:nvPr>
        </p:nvPicPr>
        <p:blipFill>
          <a:blip r:embed="rId3"/>
          <a:stretch>
            <a:fillRect/>
          </a:stretch>
        </p:blipFill>
        <p:spPr>
          <a:xfrm>
            <a:off x="532641" y="950769"/>
            <a:ext cx="5430520" cy="3394075"/>
          </a:xfrm>
          <a:prstGeom prst="rect">
            <a:avLst/>
          </a:prstGeom>
        </p:spPr>
      </p:pic>
      <p:sp>
        <p:nvSpPr>
          <p:cNvPr id="2" name="Title 1">
            <a:extLst>
              <a:ext uri="{FF2B5EF4-FFF2-40B4-BE49-F238E27FC236}">
                <a16:creationId xmlns:a16="http://schemas.microsoft.com/office/drawing/2014/main" id="{A609CEA7-3A71-C74E-A1FE-73B57329D63F}"/>
              </a:ext>
            </a:extLst>
          </p:cNvPr>
          <p:cNvSpPr>
            <a:spLocks noGrp="1"/>
          </p:cNvSpPr>
          <p:nvPr>
            <p:ph type="title"/>
          </p:nvPr>
        </p:nvSpPr>
        <p:spPr/>
        <p:txBody>
          <a:bodyPr/>
          <a:lstStyle/>
          <a:p>
            <a:r>
              <a:rPr lang="en-AU" dirty="0">
                <a:solidFill>
                  <a:schemeClr val="accent6">
                    <a:lumMod val="50000"/>
                  </a:schemeClr>
                </a:solidFill>
                <a:latin typeface="AhnbergHand" pitchFamily="2" charset="0"/>
              </a:rPr>
              <a:t>Physics</a:t>
            </a:r>
          </a:p>
        </p:txBody>
      </p:sp>
    </p:spTree>
    <p:extLst>
      <p:ext uri="{BB962C8B-B14F-4D97-AF65-F5344CB8AC3E}">
        <p14:creationId xmlns:p14="http://schemas.microsoft.com/office/powerpoint/2010/main" val="20770084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9CEA7-3A71-C74E-A1FE-73B57329D63F}"/>
              </a:ext>
            </a:extLst>
          </p:cNvPr>
          <p:cNvSpPr>
            <a:spLocks noGrp="1"/>
          </p:cNvSpPr>
          <p:nvPr>
            <p:ph type="title"/>
          </p:nvPr>
        </p:nvSpPr>
        <p:spPr>
          <a:xfrm>
            <a:off x="457200" y="218568"/>
            <a:ext cx="8229600" cy="857250"/>
          </a:xfrm>
        </p:spPr>
        <p:txBody>
          <a:bodyPr/>
          <a:lstStyle/>
          <a:p>
            <a:r>
              <a:rPr lang="en-AU" dirty="0">
                <a:solidFill>
                  <a:schemeClr val="accent6">
                    <a:lumMod val="50000"/>
                  </a:schemeClr>
                </a:solidFill>
                <a:latin typeface="AhnbergHand" pitchFamily="2" charset="0"/>
              </a:rPr>
              <a:t>Physics</a:t>
            </a:r>
          </a:p>
        </p:txBody>
      </p:sp>
      <p:sp>
        <p:nvSpPr>
          <p:cNvPr id="7" name="Freeform 6">
            <a:extLst>
              <a:ext uri="{FF2B5EF4-FFF2-40B4-BE49-F238E27FC236}">
                <a16:creationId xmlns:a16="http://schemas.microsoft.com/office/drawing/2014/main" id="{101BBD55-311F-2546-9732-7CD0C5F68343}"/>
              </a:ext>
            </a:extLst>
          </p:cNvPr>
          <p:cNvSpPr/>
          <p:nvPr/>
        </p:nvSpPr>
        <p:spPr>
          <a:xfrm>
            <a:off x="1561594" y="1343038"/>
            <a:ext cx="172203" cy="2884578"/>
          </a:xfrm>
          <a:custGeom>
            <a:avLst/>
            <a:gdLst>
              <a:gd name="connsiteX0" fmla="*/ 29700 w 172203"/>
              <a:gd name="connsiteY0" fmla="*/ 2884578 h 2884578"/>
              <a:gd name="connsiteX1" fmla="*/ 23762 w 172203"/>
              <a:gd name="connsiteY1" fmla="*/ 1815798 h 2884578"/>
              <a:gd name="connsiteX2" fmla="*/ 89076 w 172203"/>
              <a:gd name="connsiteY2" fmla="*/ 533263 h 2884578"/>
              <a:gd name="connsiteX3" fmla="*/ 95014 w 172203"/>
              <a:gd name="connsiteY3" fmla="*/ 22624 h 2884578"/>
              <a:gd name="connsiteX4" fmla="*/ 11 w 172203"/>
              <a:gd name="connsiteY4" fmla="*/ 82001 h 2884578"/>
              <a:gd name="connsiteX5" fmla="*/ 89076 w 172203"/>
              <a:gd name="connsiteY5" fmla="*/ 10749 h 2884578"/>
              <a:gd name="connsiteX6" fmla="*/ 172203 w 172203"/>
              <a:gd name="connsiteY6" fmla="*/ 93876 h 288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203" h="2884578">
                <a:moveTo>
                  <a:pt x="29700" y="2884578"/>
                </a:moveTo>
                <a:cubicBezTo>
                  <a:pt x="21783" y="2546131"/>
                  <a:pt x="13866" y="2207684"/>
                  <a:pt x="23762" y="1815798"/>
                </a:cubicBezTo>
                <a:cubicBezTo>
                  <a:pt x="33658" y="1423912"/>
                  <a:pt x="77201" y="832125"/>
                  <a:pt x="89076" y="533263"/>
                </a:cubicBezTo>
                <a:cubicBezTo>
                  <a:pt x="100951" y="234401"/>
                  <a:pt x="109858" y="97834"/>
                  <a:pt x="95014" y="22624"/>
                </a:cubicBezTo>
                <a:cubicBezTo>
                  <a:pt x="80170" y="-52586"/>
                  <a:pt x="1001" y="83980"/>
                  <a:pt x="11" y="82001"/>
                </a:cubicBezTo>
                <a:cubicBezTo>
                  <a:pt x="-979" y="80022"/>
                  <a:pt x="60377" y="8770"/>
                  <a:pt x="89076" y="10749"/>
                </a:cubicBezTo>
                <a:cubicBezTo>
                  <a:pt x="117775" y="12728"/>
                  <a:pt x="144989" y="53302"/>
                  <a:pt x="172203" y="93876"/>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8" name="Freeform 7">
            <a:extLst>
              <a:ext uri="{FF2B5EF4-FFF2-40B4-BE49-F238E27FC236}">
                <a16:creationId xmlns:a16="http://schemas.microsoft.com/office/drawing/2014/main" id="{7F89B301-A006-A041-83B2-0F25B1CD73CC}"/>
              </a:ext>
            </a:extLst>
          </p:cNvPr>
          <p:cNvSpPr/>
          <p:nvPr/>
        </p:nvSpPr>
        <p:spPr>
          <a:xfrm>
            <a:off x="1591294" y="4120161"/>
            <a:ext cx="6305797" cy="107455"/>
          </a:xfrm>
          <a:custGeom>
            <a:avLst/>
            <a:gdLst>
              <a:gd name="connsiteX0" fmla="*/ 0 w 6305797"/>
              <a:gd name="connsiteY0" fmla="*/ 107455 h 107455"/>
              <a:gd name="connsiteX1" fmla="*/ 1211283 w 6305797"/>
              <a:gd name="connsiteY1" fmla="*/ 107455 h 107455"/>
              <a:gd name="connsiteX2" fmla="*/ 4197927 w 6305797"/>
              <a:gd name="connsiteY2" fmla="*/ 6514 h 107455"/>
              <a:gd name="connsiteX3" fmla="*/ 6305797 w 6305797"/>
              <a:gd name="connsiteY3" fmla="*/ 18390 h 107455"/>
            </a:gdLst>
            <a:ahLst/>
            <a:cxnLst>
              <a:cxn ang="0">
                <a:pos x="connsiteX0" y="connsiteY0"/>
              </a:cxn>
              <a:cxn ang="0">
                <a:pos x="connsiteX1" y="connsiteY1"/>
              </a:cxn>
              <a:cxn ang="0">
                <a:pos x="connsiteX2" y="connsiteY2"/>
              </a:cxn>
              <a:cxn ang="0">
                <a:pos x="connsiteX3" y="connsiteY3"/>
              </a:cxn>
            </a:cxnLst>
            <a:rect l="l" t="t" r="r" b="b"/>
            <a:pathLst>
              <a:path w="6305797" h="107455">
                <a:moveTo>
                  <a:pt x="0" y="107455"/>
                </a:moveTo>
                <a:lnTo>
                  <a:pt x="1211283" y="107455"/>
                </a:lnTo>
                <a:lnTo>
                  <a:pt x="4197927" y="6514"/>
                </a:lnTo>
                <a:cubicBezTo>
                  <a:pt x="5047013" y="-8330"/>
                  <a:pt x="5676405" y="5030"/>
                  <a:pt x="6305797" y="18390"/>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9" name="TextBox 8">
            <a:extLst>
              <a:ext uri="{FF2B5EF4-FFF2-40B4-BE49-F238E27FC236}">
                <a16:creationId xmlns:a16="http://schemas.microsoft.com/office/drawing/2014/main" id="{83A90BDD-C776-A849-83FB-035604B1BF69}"/>
              </a:ext>
            </a:extLst>
          </p:cNvPr>
          <p:cNvSpPr txBox="1"/>
          <p:nvPr/>
        </p:nvSpPr>
        <p:spPr>
          <a:xfrm rot="16200000">
            <a:off x="-573718" y="2461854"/>
            <a:ext cx="2662908" cy="276999"/>
          </a:xfrm>
          <a:prstGeom prst="rect">
            <a:avLst/>
          </a:prstGeom>
          <a:noFill/>
        </p:spPr>
        <p:txBody>
          <a:bodyPr wrap="none" rtlCol="0">
            <a:spAutoFit/>
          </a:bodyPr>
          <a:lstStyle/>
          <a:p>
            <a:r>
              <a:rPr lang="en-AU" sz="1200" dirty="0">
                <a:solidFill>
                  <a:schemeClr val="accent6">
                    <a:lumMod val="50000"/>
                  </a:schemeClr>
                </a:solidFill>
                <a:latin typeface="AhnbergHand" pitchFamily="2" charset="0"/>
              </a:rPr>
              <a:t>Peak Circuit Speed (log scale)</a:t>
            </a:r>
          </a:p>
        </p:txBody>
      </p:sp>
      <p:sp>
        <p:nvSpPr>
          <p:cNvPr id="10" name="TextBox 9">
            <a:extLst>
              <a:ext uri="{FF2B5EF4-FFF2-40B4-BE49-F238E27FC236}">
                <a16:creationId xmlns:a16="http://schemas.microsoft.com/office/drawing/2014/main" id="{8116E3E1-4AEA-424F-9879-DD327C23E644}"/>
              </a:ext>
            </a:extLst>
          </p:cNvPr>
          <p:cNvSpPr txBox="1"/>
          <p:nvPr/>
        </p:nvSpPr>
        <p:spPr>
          <a:xfrm>
            <a:off x="1080244" y="3734478"/>
            <a:ext cx="476412" cy="276999"/>
          </a:xfrm>
          <a:prstGeom prst="rect">
            <a:avLst/>
          </a:prstGeom>
          <a:noFill/>
        </p:spPr>
        <p:txBody>
          <a:bodyPr wrap="none" rtlCol="0">
            <a:spAutoFit/>
          </a:bodyPr>
          <a:lstStyle/>
          <a:p>
            <a:r>
              <a:rPr lang="en-AU" sz="1200" dirty="0">
                <a:solidFill>
                  <a:schemeClr val="accent6">
                    <a:lumMod val="50000"/>
                  </a:schemeClr>
                </a:solidFill>
                <a:latin typeface="AhnbergHand" pitchFamily="2" charset="0"/>
              </a:rPr>
              <a:t>10M</a:t>
            </a:r>
          </a:p>
        </p:txBody>
      </p:sp>
      <p:sp>
        <p:nvSpPr>
          <p:cNvPr id="11" name="TextBox 10">
            <a:extLst>
              <a:ext uri="{FF2B5EF4-FFF2-40B4-BE49-F238E27FC236}">
                <a16:creationId xmlns:a16="http://schemas.microsoft.com/office/drawing/2014/main" id="{3E152A8D-68C0-8E4D-A93E-A11E58211933}"/>
              </a:ext>
            </a:extLst>
          </p:cNvPr>
          <p:cNvSpPr txBox="1"/>
          <p:nvPr/>
        </p:nvSpPr>
        <p:spPr>
          <a:xfrm>
            <a:off x="1028146" y="3249433"/>
            <a:ext cx="580608" cy="276999"/>
          </a:xfrm>
          <a:prstGeom prst="rect">
            <a:avLst/>
          </a:prstGeom>
          <a:noFill/>
        </p:spPr>
        <p:txBody>
          <a:bodyPr wrap="none" rtlCol="0">
            <a:spAutoFit/>
          </a:bodyPr>
          <a:lstStyle/>
          <a:p>
            <a:r>
              <a:rPr lang="en-AU" sz="1200" dirty="0">
                <a:solidFill>
                  <a:schemeClr val="accent6">
                    <a:lumMod val="50000"/>
                  </a:schemeClr>
                </a:solidFill>
                <a:latin typeface="AhnbergHand" pitchFamily="2" charset="0"/>
              </a:rPr>
              <a:t>100M</a:t>
            </a:r>
          </a:p>
        </p:txBody>
      </p:sp>
      <p:sp>
        <p:nvSpPr>
          <p:cNvPr id="12" name="TextBox 11">
            <a:extLst>
              <a:ext uri="{FF2B5EF4-FFF2-40B4-BE49-F238E27FC236}">
                <a16:creationId xmlns:a16="http://schemas.microsoft.com/office/drawing/2014/main" id="{3F6ABD83-A0B4-B245-8A12-6563D66EB293}"/>
              </a:ext>
            </a:extLst>
          </p:cNvPr>
          <p:cNvSpPr txBox="1"/>
          <p:nvPr/>
        </p:nvSpPr>
        <p:spPr>
          <a:xfrm>
            <a:off x="1117113" y="2764389"/>
            <a:ext cx="402674" cy="276999"/>
          </a:xfrm>
          <a:prstGeom prst="rect">
            <a:avLst/>
          </a:prstGeom>
          <a:noFill/>
        </p:spPr>
        <p:txBody>
          <a:bodyPr wrap="none" rtlCol="0">
            <a:spAutoFit/>
          </a:bodyPr>
          <a:lstStyle/>
          <a:p>
            <a:r>
              <a:rPr lang="en-AU" sz="1200" dirty="0">
                <a:solidFill>
                  <a:schemeClr val="accent6">
                    <a:lumMod val="50000"/>
                  </a:schemeClr>
                </a:solidFill>
                <a:latin typeface="AhnbergHand" pitchFamily="2" charset="0"/>
              </a:rPr>
              <a:t>1G</a:t>
            </a:r>
          </a:p>
        </p:txBody>
      </p:sp>
      <p:sp>
        <p:nvSpPr>
          <p:cNvPr id="13" name="TextBox 12">
            <a:extLst>
              <a:ext uri="{FF2B5EF4-FFF2-40B4-BE49-F238E27FC236}">
                <a16:creationId xmlns:a16="http://schemas.microsoft.com/office/drawing/2014/main" id="{5F231390-1DCE-BC40-BA3A-34F4F639FFE6}"/>
              </a:ext>
            </a:extLst>
          </p:cNvPr>
          <p:cNvSpPr txBox="1"/>
          <p:nvPr/>
        </p:nvSpPr>
        <p:spPr>
          <a:xfrm>
            <a:off x="1065015" y="2279345"/>
            <a:ext cx="506870" cy="276999"/>
          </a:xfrm>
          <a:prstGeom prst="rect">
            <a:avLst/>
          </a:prstGeom>
          <a:noFill/>
        </p:spPr>
        <p:txBody>
          <a:bodyPr wrap="none" rtlCol="0">
            <a:spAutoFit/>
          </a:bodyPr>
          <a:lstStyle/>
          <a:p>
            <a:r>
              <a:rPr lang="en-AU" sz="1200" dirty="0">
                <a:solidFill>
                  <a:schemeClr val="accent6">
                    <a:lumMod val="50000"/>
                  </a:schemeClr>
                </a:solidFill>
                <a:latin typeface="AhnbergHand" pitchFamily="2" charset="0"/>
              </a:rPr>
              <a:t>10G</a:t>
            </a:r>
          </a:p>
        </p:txBody>
      </p:sp>
      <p:sp>
        <p:nvSpPr>
          <p:cNvPr id="14" name="TextBox 13">
            <a:extLst>
              <a:ext uri="{FF2B5EF4-FFF2-40B4-BE49-F238E27FC236}">
                <a16:creationId xmlns:a16="http://schemas.microsoft.com/office/drawing/2014/main" id="{76887286-F9A4-BE4B-8A56-E2E51D3E518B}"/>
              </a:ext>
            </a:extLst>
          </p:cNvPr>
          <p:cNvSpPr txBox="1"/>
          <p:nvPr/>
        </p:nvSpPr>
        <p:spPr>
          <a:xfrm>
            <a:off x="1012918" y="1794301"/>
            <a:ext cx="611065" cy="276999"/>
          </a:xfrm>
          <a:prstGeom prst="rect">
            <a:avLst/>
          </a:prstGeom>
          <a:noFill/>
        </p:spPr>
        <p:txBody>
          <a:bodyPr wrap="none" rtlCol="0">
            <a:spAutoFit/>
          </a:bodyPr>
          <a:lstStyle/>
          <a:p>
            <a:r>
              <a:rPr lang="en-AU" sz="1200" dirty="0">
                <a:solidFill>
                  <a:schemeClr val="accent6">
                    <a:lumMod val="50000"/>
                  </a:schemeClr>
                </a:solidFill>
                <a:latin typeface="AhnbergHand" pitchFamily="2" charset="0"/>
              </a:rPr>
              <a:t>100G</a:t>
            </a:r>
          </a:p>
        </p:txBody>
      </p:sp>
      <p:sp>
        <p:nvSpPr>
          <p:cNvPr id="15" name="TextBox 14">
            <a:extLst>
              <a:ext uri="{FF2B5EF4-FFF2-40B4-BE49-F238E27FC236}">
                <a16:creationId xmlns:a16="http://schemas.microsoft.com/office/drawing/2014/main" id="{FAA00274-6B24-D444-89C8-ED67B8B28A5F}"/>
              </a:ext>
            </a:extLst>
          </p:cNvPr>
          <p:cNvSpPr txBox="1"/>
          <p:nvPr/>
        </p:nvSpPr>
        <p:spPr>
          <a:xfrm>
            <a:off x="1125128" y="1309257"/>
            <a:ext cx="386644" cy="276999"/>
          </a:xfrm>
          <a:prstGeom prst="rect">
            <a:avLst/>
          </a:prstGeom>
          <a:noFill/>
        </p:spPr>
        <p:txBody>
          <a:bodyPr wrap="none" rtlCol="0">
            <a:spAutoFit/>
          </a:bodyPr>
          <a:lstStyle/>
          <a:p>
            <a:r>
              <a:rPr lang="en-AU" sz="1200" dirty="0">
                <a:solidFill>
                  <a:schemeClr val="accent6">
                    <a:lumMod val="50000"/>
                  </a:schemeClr>
                </a:solidFill>
                <a:latin typeface="AhnbergHand" pitchFamily="2" charset="0"/>
              </a:rPr>
              <a:t>1T</a:t>
            </a:r>
          </a:p>
        </p:txBody>
      </p:sp>
      <p:sp>
        <p:nvSpPr>
          <p:cNvPr id="16" name="TextBox 15">
            <a:extLst>
              <a:ext uri="{FF2B5EF4-FFF2-40B4-BE49-F238E27FC236}">
                <a16:creationId xmlns:a16="http://schemas.microsoft.com/office/drawing/2014/main" id="{495D70EC-7580-164E-8E1C-CC66C78DE0EE}"/>
              </a:ext>
            </a:extLst>
          </p:cNvPr>
          <p:cNvSpPr txBox="1"/>
          <p:nvPr/>
        </p:nvSpPr>
        <p:spPr>
          <a:xfrm>
            <a:off x="1740723" y="4300173"/>
            <a:ext cx="567784" cy="276999"/>
          </a:xfrm>
          <a:prstGeom prst="rect">
            <a:avLst/>
          </a:prstGeom>
          <a:noFill/>
        </p:spPr>
        <p:txBody>
          <a:bodyPr wrap="none" rtlCol="0">
            <a:spAutoFit/>
          </a:bodyPr>
          <a:lstStyle/>
          <a:p>
            <a:r>
              <a:rPr lang="en-AU" sz="1200" dirty="0">
                <a:solidFill>
                  <a:schemeClr val="accent6">
                    <a:lumMod val="50000"/>
                  </a:schemeClr>
                </a:solidFill>
                <a:latin typeface="AhnbergHand" pitchFamily="2" charset="0"/>
              </a:rPr>
              <a:t>1990</a:t>
            </a:r>
          </a:p>
        </p:txBody>
      </p:sp>
      <p:sp>
        <p:nvSpPr>
          <p:cNvPr id="17" name="TextBox 16">
            <a:extLst>
              <a:ext uri="{FF2B5EF4-FFF2-40B4-BE49-F238E27FC236}">
                <a16:creationId xmlns:a16="http://schemas.microsoft.com/office/drawing/2014/main" id="{08228AD5-DEED-5748-8DBD-E0D9E3950D5C}"/>
              </a:ext>
            </a:extLst>
          </p:cNvPr>
          <p:cNvSpPr txBox="1"/>
          <p:nvPr/>
        </p:nvSpPr>
        <p:spPr>
          <a:xfrm>
            <a:off x="2685939" y="4300173"/>
            <a:ext cx="579005" cy="276999"/>
          </a:xfrm>
          <a:prstGeom prst="rect">
            <a:avLst/>
          </a:prstGeom>
          <a:noFill/>
        </p:spPr>
        <p:txBody>
          <a:bodyPr wrap="none" rtlCol="0">
            <a:spAutoFit/>
          </a:bodyPr>
          <a:lstStyle/>
          <a:p>
            <a:r>
              <a:rPr lang="en-AU" sz="1200" dirty="0">
                <a:solidFill>
                  <a:schemeClr val="accent6">
                    <a:lumMod val="50000"/>
                  </a:schemeClr>
                </a:solidFill>
                <a:latin typeface="AhnbergHand" pitchFamily="2" charset="0"/>
              </a:rPr>
              <a:t>1995</a:t>
            </a:r>
          </a:p>
        </p:txBody>
      </p:sp>
      <p:sp>
        <p:nvSpPr>
          <p:cNvPr id="18" name="TextBox 17">
            <a:extLst>
              <a:ext uri="{FF2B5EF4-FFF2-40B4-BE49-F238E27FC236}">
                <a16:creationId xmlns:a16="http://schemas.microsoft.com/office/drawing/2014/main" id="{BE42C7DE-662C-3942-8A6A-7AD15F2BF1BF}"/>
              </a:ext>
            </a:extLst>
          </p:cNvPr>
          <p:cNvSpPr txBox="1"/>
          <p:nvPr/>
        </p:nvSpPr>
        <p:spPr>
          <a:xfrm>
            <a:off x="3642376" y="4300173"/>
            <a:ext cx="620683" cy="276999"/>
          </a:xfrm>
          <a:prstGeom prst="rect">
            <a:avLst/>
          </a:prstGeom>
          <a:noFill/>
        </p:spPr>
        <p:txBody>
          <a:bodyPr wrap="none" rtlCol="0">
            <a:spAutoFit/>
          </a:bodyPr>
          <a:lstStyle/>
          <a:p>
            <a:r>
              <a:rPr lang="en-AU" sz="1200" dirty="0">
                <a:solidFill>
                  <a:schemeClr val="accent6">
                    <a:lumMod val="50000"/>
                  </a:schemeClr>
                </a:solidFill>
                <a:latin typeface="AhnbergHand" pitchFamily="2" charset="0"/>
              </a:rPr>
              <a:t>2000</a:t>
            </a:r>
          </a:p>
        </p:txBody>
      </p:sp>
      <p:sp>
        <p:nvSpPr>
          <p:cNvPr id="19" name="TextBox 18">
            <a:extLst>
              <a:ext uri="{FF2B5EF4-FFF2-40B4-BE49-F238E27FC236}">
                <a16:creationId xmlns:a16="http://schemas.microsoft.com/office/drawing/2014/main" id="{D7F66162-2A34-4543-AE72-6B78E8537A94}"/>
              </a:ext>
            </a:extLst>
          </p:cNvPr>
          <p:cNvSpPr txBox="1"/>
          <p:nvPr/>
        </p:nvSpPr>
        <p:spPr>
          <a:xfrm>
            <a:off x="4640491" y="4300173"/>
            <a:ext cx="631904" cy="276999"/>
          </a:xfrm>
          <a:prstGeom prst="rect">
            <a:avLst/>
          </a:prstGeom>
          <a:noFill/>
        </p:spPr>
        <p:txBody>
          <a:bodyPr wrap="none" rtlCol="0">
            <a:spAutoFit/>
          </a:bodyPr>
          <a:lstStyle/>
          <a:p>
            <a:r>
              <a:rPr lang="en-AU" sz="1200" dirty="0">
                <a:solidFill>
                  <a:schemeClr val="accent6">
                    <a:lumMod val="50000"/>
                  </a:schemeClr>
                </a:solidFill>
                <a:latin typeface="AhnbergHand" pitchFamily="2" charset="0"/>
              </a:rPr>
              <a:t>2005</a:t>
            </a:r>
          </a:p>
        </p:txBody>
      </p:sp>
      <p:sp>
        <p:nvSpPr>
          <p:cNvPr id="20" name="TextBox 19">
            <a:extLst>
              <a:ext uri="{FF2B5EF4-FFF2-40B4-BE49-F238E27FC236}">
                <a16:creationId xmlns:a16="http://schemas.microsoft.com/office/drawing/2014/main" id="{45E1A23E-43B8-5344-8A28-6ABDA572256D}"/>
              </a:ext>
            </a:extLst>
          </p:cNvPr>
          <p:cNvSpPr txBox="1"/>
          <p:nvPr/>
        </p:nvSpPr>
        <p:spPr>
          <a:xfrm>
            <a:off x="5649827" y="4300173"/>
            <a:ext cx="580608" cy="276999"/>
          </a:xfrm>
          <a:prstGeom prst="rect">
            <a:avLst/>
          </a:prstGeom>
          <a:noFill/>
        </p:spPr>
        <p:txBody>
          <a:bodyPr wrap="none" rtlCol="0">
            <a:spAutoFit/>
          </a:bodyPr>
          <a:lstStyle/>
          <a:p>
            <a:r>
              <a:rPr lang="en-AU" sz="1200" dirty="0">
                <a:solidFill>
                  <a:schemeClr val="accent6">
                    <a:lumMod val="50000"/>
                  </a:schemeClr>
                </a:solidFill>
                <a:latin typeface="AhnbergHand" pitchFamily="2" charset="0"/>
              </a:rPr>
              <a:t>2010</a:t>
            </a:r>
          </a:p>
        </p:txBody>
      </p:sp>
      <p:sp>
        <p:nvSpPr>
          <p:cNvPr id="21" name="TextBox 20">
            <a:extLst>
              <a:ext uri="{FF2B5EF4-FFF2-40B4-BE49-F238E27FC236}">
                <a16:creationId xmlns:a16="http://schemas.microsoft.com/office/drawing/2014/main" id="{8BC99789-76BE-5D47-8D87-83E4060A5EFF}"/>
              </a:ext>
            </a:extLst>
          </p:cNvPr>
          <p:cNvSpPr txBox="1"/>
          <p:nvPr/>
        </p:nvSpPr>
        <p:spPr>
          <a:xfrm>
            <a:off x="6607867" y="4300173"/>
            <a:ext cx="591829" cy="276999"/>
          </a:xfrm>
          <a:prstGeom prst="rect">
            <a:avLst/>
          </a:prstGeom>
          <a:noFill/>
        </p:spPr>
        <p:txBody>
          <a:bodyPr wrap="none" rtlCol="0">
            <a:spAutoFit/>
          </a:bodyPr>
          <a:lstStyle/>
          <a:p>
            <a:r>
              <a:rPr lang="en-AU" sz="1200" dirty="0">
                <a:solidFill>
                  <a:schemeClr val="accent6">
                    <a:lumMod val="50000"/>
                  </a:schemeClr>
                </a:solidFill>
                <a:latin typeface="AhnbergHand" pitchFamily="2" charset="0"/>
              </a:rPr>
              <a:t>2015</a:t>
            </a:r>
          </a:p>
        </p:txBody>
      </p:sp>
      <p:sp>
        <p:nvSpPr>
          <p:cNvPr id="22" name="TextBox 21">
            <a:extLst>
              <a:ext uri="{FF2B5EF4-FFF2-40B4-BE49-F238E27FC236}">
                <a16:creationId xmlns:a16="http://schemas.microsoft.com/office/drawing/2014/main" id="{BD50F610-44CC-5B4E-A32D-165C681A1B2C}"/>
              </a:ext>
            </a:extLst>
          </p:cNvPr>
          <p:cNvSpPr txBox="1"/>
          <p:nvPr/>
        </p:nvSpPr>
        <p:spPr>
          <a:xfrm>
            <a:off x="7577131" y="4300173"/>
            <a:ext cx="639919" cy="276999"/>
          </a:xfrm>
          <a:prstGeom prst="rect">
            <a:avLst/>
          </a:prstGeom>
          <a:noFill/>
        </p:spPr>
        <p:txBody>
          <a:bodyPr wrap="none" rtlCol="0">
            <a:spAutoFit/>
          </a:bodyPr>
          <a:lstStyle/>
          <a:p>
            <a:r>
              <a:rPr lang="en-AU" sz="1200" dirty="0">
                <a:solidFill>
                  <a:schemeClr val="accent6">
                    <a:lumMod val="50000"/>
                  </a:schemeClr>
                </a:solidFill>
                <a:latin typeface="AhnbergHand" pitchFamily="2" charset="0"/>
              </a:rPr>
              <a:t>2020</a:t>
            </a:r>
          </a:p>
        </p:txBody>
      </p:sp>
      <p:sp>
        <p:nvSpPr>
          <p:cNvPr id="23" name="Freeform 22">
            <a:extLst>
              <a:ext uri="{FF2B5EF4-FFF2-40B4-BE49-F238E27FC236}">
                <a16:creationId xmlns:a16="http://schemas.microsoft.com/office/drawing/2014/main" id="{6346D265-3124-B644-B53B-52AB8E649A8C}"/>
              </a:ext>
            </a:extLst>
          </p:cNvPr>
          <p:cNvSpPr/>
          <p:nvPr/>
        </p:nvSpPr>
        <p:spPr>
          <a:xfrm>
            <a:off x="1917865" y="3705101"/>
            <a:ext cx="89509" cy="84352"/>
          </a:xfrm>
          <a:custGeom>
            <a:avLst/>
            <a:gdLst>
              <a:gd name="connsiteX0" fmla="*/ 0 w 89509"/>
              <a:gd name="connsiteY0" fmla="*/ 0 h 84352"/>
              <a:gd name="connsiteX1" fmla="*/ 89065 w 89509"/>
              <a:gd name="connsiteY1" fmla="*/ 83128 h 84352"/>
              <a:gd name="connsiteX2" fmla="*/ 35626 w 89509"/>
              <a:gd name="connsiteY2" fmla="*/ 47502 h 84352"/>
              <a:gd name="connsiteX3" fmla="*/ 65314 w 89509"/>
              <a:gd name="connsiteY3" fmla="*/ 17813 h 84352"/>
              <a:gd name="connsiteX4" fmla="*/ 23751 w 89509"/>
              <a:gd name="connsiteY4" fmla="*/ 71252 h 84352"/>
              <a:gd name="connsiteX5" fmla="*/ 23751 w 89509"/>
              <a:gd name="connsiteY5" fmla="*/ 77190 h 8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509" h="84352">
                <a:moveTo>
                  <a:pt x="0" y="0"/>
                </a:moveTo>
                <a:cubicBezTo>
                  <a:pt x="41563" y="37605"/>
                  <a:pt x="83127" y="75211"/>
                  <a:pt x="89065" y="83128"/>
                </a:cubicBezTo>
                <a:cubicBezTo>
                  <a:pt x="95003" y="91045"/>
                  <a:pt x="39585" y="58388"/>
                  <a:pt x="35626" y="47502"/>
                </a:cubicBezTo>
                <a:cubicBezTo>
                  <a:pt x="31668" y="36616"/>
                  <a:pt x="67293" y="13855"/>
                  <a:pt x="65314" y="17813"/>
                </a:cubicBezTo>
                <a:cubicBezTo>
                  <a:pt x="63335" y="21771"/>
                  <a:pt x="23751" y="71252"/>
                  <a:pt x="23751" y="71252"/>
                </a:cubicBezTo>
                <a:cubicBezTo>
                  <a:pt x="16824" y="81148"/>
                  <a:pt x="20287" y="79169"/>
                  <a:pt x="23751" y="77190"/>
                </a:cubicBezTo>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4" name="Freeform 23">
            <a:extLst>
              <a:ext uri="{FF2B5EF4-FFF2-40B4-BE49-F238E27FC236}">
                <a16:creationId xmlns:a16="http://schemas.microsoft.com/office/drawing/2014/main" id="{963FF7D2-F2A0-9247-9C7A-F350326C9293}"/>
              </a:ext>
            </a:extLst>
          </p:cNvPr>
          <p:cNvSpPr/>
          <p:nvPr/>
        </p:nvSpPr>
        <p:spPr>
          <a:xfrm>
            <a:off x="2685939" y="3449639"/>
            <a:ext cx="89509" cy="84352"/>
          </a:xfrm>
          <a:custGeom>
            <a:avLst/>
            <a:gdLst>
              <a:gd name="connsiteX0" fmla="*/ 0 w 89509"/>
              <a:gd name="connsiteY0" fmla="*/ 0 h 84352"/>
              <a:gd name="connsiteX1" fmla="*/ 89065 w 89509"/>
              <a:gd name="connsiteY1" fmla="*/ 83128 h 84352"/>
              <a:gd name="connsiteX2" fmla="*/ 35626 w 89509"/>
              <a:gd name="connsiteY2" fmla="*/ 47502 h 84352"/>
              <a:gd name="connsiteX3" fmla="*/ 65314 w 89509"/>
              <a:gd name="connsiteY3" fmla="*/ 17813 h 84352"/>
              <a:gd name="connsiteX4" fmla="*/ 23751 w 89509"/>
              <a:gd name="connsiteY4" fmla="*/ 71252 h 84352"/>
              <a:gd name="connsiteX5" fmla="*/ 23751 w 89509"/>
              <a:gd name="connsiteY5" fmla="*/ 77190 h 8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509" h="84352">
                <a:moveTo>
                  <a:pt x="0" y="0"/>
                </a:moveTo>
                <a:cubicBezTo>
                  <a:pt x="41563" y="37605"/>
                  <a:pt x="83127" y="75211"/>
                  <a:pt x="89065" y="83128"/>
                </a:cubicBezTo>
                <a:cubicBezTo>
                  <a:pt x="95003" y="91045"/>
                  <a:pt x="39585" y="58388"/>
                  <a:pt x="35626" y="47502"/>
                </a:cubicBezTo>
                <a:cubicBezTo>
                  <a:pt x="31668" y="36616"/>
                  <a:pt x="67293" y="13855"/>
                  <a:pt x="65314" y="17813"/>
                </a:cubicBezTo>
                <a:cubicBezTo>
                  <a:pt x="63335" y="21771"/>
                  <a:pt x="23751" y="71252"/>
                  <a:pt x="23751" y="71252"/>
                </a:cubicBezTo>
                <a:cubicBezTo>
                  <a:pt x="16824" y="81148"/>
                  <a:pt x="20287" y="79169"/>
                  <a:pt x="23751" y="77190"/>
                </a:cubicBezTo>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5" name="Freeform 24">
            <a:extLst>
              <a:ext uri="{FF2B5EF4-FFF2-40B4-BE49-F238E27FC236}">
                <a16:creationId xmlns:a16="http://schemas.microsoft.com/office/drawing/2014/main" id="{AE7CBDC9-011F-A64F-B3BD-57AC8EC7C296}"/>
              </a:ext>
            </a:extLst>
          </p:cNvPr>
          <p:cNvSpPr/>
          <p:nvPr/>
        </p:nvSpPr>
        <p:spPr>
          <a:xfrm>
            <a:off x="3418114" y="2691310"/>
            <a:ext cx="89509" cy="84352"/>
          </a:xfrm>
          <a:custGeom>
            <a:avLst/>
            <a:gdLst>
              <a:gd name="connsiteX0" fmla="*/ 0 w 89509"/>
              <a:gd name="connsiteY0" fmla="*/ 0 h 84352"/>
              <a:gd name="connsiteX1" fmla="*/ 89065 w 89509"/>
              <a:gd name="connsiteY1" fmla="*/ 83128 h 84352"/>
              <a:gd name="connsiteX2" fmla="*/ 35626 w 89509"/>
              <a:gd name="connsiteY2" fmla="*/ 47502 h 84352"/>
              <a:gd name="connsiteX3" fmla="*/ 65314 w 89509"/>
              <a:gd name="connsiteY3" fmla="*/ 17813 h 84352"/>
              <a:gd name="connsiteX4" fmla="*/ 23751 w 89509"/>
              <a:gd name="connsiteY4" fmla="*/ 71252 h 84352"/>
              <a:gd name="connsiteX5" fmla="*/ 23751 w 89509"/>
              <a:gd name="connsiteY5" fmla="*/ 77190 h 8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509" h="84352">
                <a:moveTo>
                  <a:pt x="0" y="0"/>
                </a:moveTo>
                <a:cubicBezTo>
                  <a:pt x="41563" y="37605"/>
                  <a:pt x="83127" y="75211"/>
                  <a:pt x="89065" y="83128"/>
                </a:cubicBezTo>
                <a:cubicBezTo>
                  <a:pt x="95003" y="91045"/>
                  <a:pt x="39585" y="58388"/>
                  <a:pt x="35626" y="47502"/>
                </a:cubicBezTo>
                <a:cubicBezTo>
                  <a:pt x="31668" y="36616"/>
                  <a:pt x="67293" y="13855"/>
                  <a:pt x="65314" y="17813"/>
                </a:cubicBezTo>
                <a:cubicBezTo>
                  <a:pt x="63335" y="21771"/>
                  <a:pt x="23751" y="71252"/>
                  <a:pt x="23751" y="71252"/>
                </a:cubicBezTo>
                <a:cubicBezTo>
                  <a:pt x="16824" y="81148"/>
                  <a:pt x="20287" y="79169"/>
                  <a:pt x="23751" y="77190"/>
                </a:cubicBezTo>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6" name="Freeform 25">
            <a:extLst>
              <a:ext uri="{FF2B5EF4-FFF2-40B4-BE49-F238E27FC236}">
                <a16:creationId xmlns:a16="http://schemas.microsoft.com/office/drawing/2014/main" id="{55606446-993E-D149-8574-CC83AE91F285}"/>
              </a:ext>
            </a:extLst>
          </p:cNvPr>
          <p:cNvSpPr/>
          <p:nvPr/>
        </p:nvSpPr>
        <p:spPr>
          <a:xfrm>
            <a:off x="4482491" y="2333492"/>
            <a:ext cx="89509" cy="84352"/>
          </a:xfrm>
          <a:custGeom>
            <a:avLst/>
            <a:gdLst>
              <a:gd name="connsiteX0" fmla="*/ 0 w 89509"/>
              <a:gd name="connsiteY0" fmla="*/ 0 h 84352"/>
              <a:gd name="connsiteX1" fmla="*/ 89065 w 89509"/>
              <a:gd name="connsiteY1" fmla="*/ 83128 h 84352"/>
              <a:gd name="connsiteX2" fmla="*/ 35626 w 89509"/>
              <a:gd name="connsiteY2" fmla="*/ 47502 h 84352"/>
              <a:gd name="connsiteX3" fmla="*/ 65314 w 89509"/>
              <a:gd name="connsiteY3" fmla="*/ 17813 h 84352"/>
              <a:gd name="connsiteX4" fmla="*/ 23751 w 89509"/>
              <a:gd name="connsiteY4" fmla="*/ 71252 h 84352"/>
              <a:gd name="connsiteX5" fmla="*/ 23751 w 89509"/>
              <a:gd name="connsiteY5" fmla="*/ 77190 h 8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509" h="84352">
                <a:moveTo>
                  <a:pt x="0" y="0"/>
                </a:moveTo>
                <a:cubicBezTo>
                  <a:pt x="41563" y="37605"/>
                  <a:pt x="83127" y="75211"/>
                  <a:pt x="89065" y="83128"/>
                </a:cubicBezTo>
                <a:cubicBezTo>
                  <a:pt x="95003" y="91045"/>
                  <a:pt x="39585" y="58388"/>
                  <a:pt x="35626" y="47502"/>
                </a:cubicBezTo>
                <a:cubicBezTo>
                  <a:pt x="31668" y="36616"/>
                  <a:pt x="67293" y="13855"/>
                  <a:pt x="65314" y="17813"/>
                </a:cubicBezTo>
                <a:cubicBezTo>
                  <a:pt x="63335" y="21771"/>
                  <a:pt x="23751" y="71252"/>
                  <a:pt x="23751" y="71252"/>
                </a:cubicBezTo>
                <a:cubicBezTo>
                  <a:pt x="16824" y="81148"/>
                  <a:pt x="20287" y="79169"/>
                  <a:pt x="23751" y="77190"/>
                </a:cubicBezTo>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7" name="Freeform 26">
            <a:extLst>
              <a:ext uri="{FF2B5EF4-FFF2-40B4-BE49-F238E27FC236}">
                <a16:creationId xmlns:a16="http://schemas.microsoft.com/office/drawing/2014/main" id="{04728EF2-F38A-0642-B0AF-CFEE3DB6238A}"/>
              </a:ext>
            </a:extLst>
          </p:cNvPr>
          <p:cNvSpPr/>
          <p:nvPr/>
        </p:nvSpPr>
        <p:spPr>
          <a:xfrm>
            <a:off x="5423111" y="2071300"/>
            <a:ext cx="89509" cy="84352"/>
          </a:xfrm>
          <a:custGeom>
            <a:avLst/>
            <a:gdLst>
              <a:gd name="connsiteX0" fmla="*/ 0 w 89509"/>
              <a:gd name="connsiteY0" fmla="*/ 0 h 84352"/>
              <a:gd name="connsiteX1" fmla="*/ 89065 w 89509"/>
              <a:gd name="connsiteY1" fmla="*/ 83128 h 84352"/>
              <a:gd name="connsiteX2" fmla="*/ 35626 w 89509"/>
              <a:gd name="connsiteY2" fmla="*/ 47502 h 84352"/>
              <a:gd name="connsiteX3" fmla="*/ 65314 w 89509"/>
              <a:gd name="connsiteY3" fmla="*/ 17813 h 84352"/>
              <a:gd name="connsiteX4" fmla="*/ 23751 w 89509"/>
              <a:gd name="connsiteY4" fmla="*/ 71252 h 84352"/>
              <a:gd name="connsiteX5" fmla="*/ 23751 w 89509"/>
              <a:gd name="connsiteY5" fmla="*/ 77190 h 8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509" h="84352">
                <a:moveTo>
                  <a:pt x="0" y="0"/>
                </a:moveTo>
                <a:cubicBezTo>
                  <a:pt x="41563" y="37605"/>
                  <a:pt x="83127" y="75211"/>
                  <a:pt x="89065" y="83128"/>
                </a:cubicBezTo>
                <a:cubicBezTo>
                  <a:pt x="95003" y="91045"/>
                  <a:pt x="39585" y="58388"/>
                  <a:pt x="35626" y="47502"/>
                </a:cubicBezTo>
                <a:cubicBezTo>
                  <a:pt x="31668" y="36616"/>
                  <a:pt x="67293" y="13855"/>
                  <a:pt x="65314" y="17813"/>
                </a:cubicBezTo>
                <a:cubicBezTo>
                  <a:pt x="63335" y="21771"/>
                  <a:pt x="23751" y="71252"/>
                  <a:pt x="23751" y="71252"/>
                </a:cubicBezTo>
                <a:cubicBezTo>
                  <a:pt x="16824" y="81148"/>
                  <a:pt x="20287" y="79169"/>
                  <a:pt x="23751" y="77190"/>
                </a:cubicBezTo>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8" name="Freeform 27">
            <a:extLst>
              <a:ext uri="{FF2B5EF4-FFF2-40B4-BE49-F238E27FC236}">
                <a16:creationId xmlns:a16="http://schemas.microsoft.com/office/drawing/2014/main" id="{6163FD01-247B-1D41-A205-F305F4C60353}"/>
              </a:ext>
            </a:extLst>
          </p:cNvPr>
          <p:cNvSpPr/>
          <p:nvPr/>
        </p:nvSpPr>
        <p:spPr>
          <a:xfrm>
            <a:off x="6185680" y="1842377"/>
            <a:ext cx="89509" cy="84352"/>
          </a:xfrm>
          <a:custGeom>
            <a:avLst/>
            <a:gdLst>
              <a:gd name="connsiteX0" fmla="*/ 0 w 89509"/>
              <a:gd name="connsiteY0" fmla="*/ 0 h 84352"/>
              <a:gd name="connsiteX1" fmla="*/ 89065 w 89509"/>
              <a:gd name="connsiteY1" fmla="*/ 83128 h 84352"/>
              <a:gd name="connsiteX2" fmla="*/ 35626 w 89509"/>
              <a:gd name="connsiteY2" fmla="*/ 47502 h 84352"/>
              <a:gd name="connsiteX3" fmla="*/ 65314 w 89509"/>
              <a:gd name="connsiteY3" fmla="*/ 17813 h 84352"/>
              <a:gd name="connsiteX4" fmla="*/ 23751 w 89509"/>
              <a:gd name="connsiteY4" fmla="*/ 71252 h 84352"/>
              <a:gd name="connsiteX5" fmla="*/ 23751 w 89509"/>
              <a:gd name="connsiteY5" fmla="*/ 77190 h 8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509" h="84352">
                <a:moveTo>
                  <a:pt x="0" y="0"/>
                </a:moveTo>
                <a:cubicBezTo>
                  <a:pt x="41563" y="37605"/>
                  <a:pt x="83127" y="75211"/>
                  <a:pt x="89065" y="83128"/>
                </a:cubicBezTo>
                <a:cubicBezTo>
                  <a:pt x="95003" y="91045"/>
                  <a:pt x="39585" y="58388"/>
                  <a:pt x="35626" y="47502"/>
                </a:cubicBezTo>
                <a:cubicBezTo>
                  <a:pt x="31668" y="36616"/>
                  <a:pt x="67293" y="13855"/>
                  <a:pt x="65314" y="17813"/>
                </a:cubicBezTo>
                <a:cubicBezTo>
                  <a:pt x="63335" y="21771"/>
                  <a:pt x="23751" y="71252"/>
                  <a:pt x="23751" y="71252"/>
                </a:cubicBezTo>
                <a:cubicBezTo>
                  <a:pt x="16824" y="81148"/>
                  <a:pt x="20287" y="79169"/>
                  <a:pt x="23751" y="77190"/>
                </a:cubicBezTo>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9" name="Freeform 28">
            <a:extLst>
              <a:ext uri="{FF2B5EF4-FFF2-40B4-BE49-F238E27FC236}">
                <a16:creationId xmlns:a16="http://schemas.microsoft.com/office/drawing/2014/main" id="{9DC58DCB-2A95-E941-A582-654908715837}"/>
              </a:ext>
            </a:extLst>
          </p:cNvPr>
          <p:cNvSpPr/>
          <p:nvPr/>
        </p:nvSpPr>
        <p:spPr>
          <a:xfrm>
            <a:off x="8435256" y="1498930"/>
            <a:ext cx="89509" cy="84352"/>
          </a:xfrm>
          <a:custGeom>
            <a:avLst/>
            <a:gdLst>
              <a:gd name="connsiteX0" fmla="*/ 0 w 89509"/>
              <a:gd name="connsiteY0" fmla="*/ 0 h 84352"/>
              <a:gd name="connsiteX1" fmla="*/ 89065 w 89509"/>
              <a:gd name="connsiteY1" fmla="*/ 83128 h 84352"/>
              <a:gd name="connsiteX2" fmla="*/ 35626 w 89509"/>
              <a:gd name="connsiteY2" fmla="*/ 47502 h 84352"/>
              <a:gd name="connsiteX3" fmla="*/ 65314 w 89509"/>
              <a:gd name="connsiteY3" fmla="*/ 17813 h 84352"/>
              <a:gd name="connsiteX4" fmla="*/ 23751 w 89509"/>
              <a:gd name="connsiteY4" fmla="*/ 71252 h 84352"/>
              <a:gd name="connsiteX5" fmla="*/ 23751 w 89509"/>
              <a:gd name="connsiteY5" fmla="*/ 77190 h 8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509" h="84352">
                <a:moveTo>
                  <a:pt x="0" y="0"/>
                </a:moveTo>
                <a:cubicBezTo>
                  <a:pt x="41563" y="37605"/>
                  <a:pt x="83127" y="75211"/>
                  <a:pt x="89065" y="83128"/>
                </a:cubicBezTo>
                <a:cubicBezTo>
                  <a:pt x="95003" y="91045"/>
                  <a:pt x="39585" y="58388"/>
                  <a:pt x="35626" y="47502"/>
                </a:cubicBezTo>
                <a:cubicBezTo>
                  <a:pt x="31668" y="36616"/>
                  <a:pt x="67293" y="13855"/>
                  <a:pt x="65314" y="17813"/>
                </a:cubicBezTo>
                <a:cubicBezTo>
                  <a:pt x="63335" y="21771"/>
                  <a:pt x="23751" y="71252"/>
                  <a:pt x="23751" y="71252"/>
                </a:cubicBezTo>
                <a:cubicBezTo>
                  <a:pt x="16824" y="81148"/>
                  <a:pt x="20287" y="79169"/>
                  <a:pt x="23751" y="77190"/>
                </a:cubicBezTo>
              </a:path>
            </a:pathLst>
          </a:cu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31" name="Freeform 30">
            <a:extLst>
              <a:ext uri="{FF2B5EF4-FFF2-40B4-BE49-F238E27FC236}">
                <a16:creationId xmlns:a16="http://schemas.microsoft.com/office/drawing/2014/main" id="{B69614BB-3637-D34C-8A1A-2C74C4868676}"/>
              </a:ext>
            </a:extLst>
          </p:cNvPr>
          <p:cNvSpPr/>
          <p:nvPr/>
        </p:nvSpPr>
        <p:spPr>
          <a:xfrm>
            <a:off x="5142016" y="1585356"/>
            <a:ext cx="3639787" cy="617517"/>
          </a:xfrm>
          <a:custGeom>
            <a:avLst/>
            <a:gdLst>
              <a:gd name="connsiteX0" fmla="*/ 0 w 3639787"/>
              <a:gd name="connsiteY0" fmla="*/ 617517 h 617517"/>
              <a:gd name="connsiteX1" fmla="*/ 659080 w 3639787"/>
              <a:gd name="connsiteY1" fmla="*/ 397823 h 617517"/>
              <a:gd name="connsiteX2" fmla="*/ 1537854 w 3639787"/>
              <a:gd name="connsiteY2" fmla="*/ 237506 h 617517"/>
              <a:gd name="connsiteX3" fmla="*/ 2517568 w 3639787"/>
              <a:gd name="connsiteY3" fmla="*/ 130628 h 617517"/>
              <a:gd name="connsiteX4" fmla="*/ 3639787 w 3639787"/>
              <a:gd name="connsiteY4" fmla="*/ 0 h 617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9787" h="617517">
                <a:moveTo>
                  <a:pt x="0" y="617517"/>
                </a:moveTo>
                <a:cubicBezTo>
                  <a:pt x="201385" y="539337"/>
                  <a:pt x="402771" y="461158"/>
                  <a:pt x="659080" y="397823"/>
                </a:cubicBezTo>
                <a:cubicBezTo>
                  <a:pt x="915389" y="334488"/>
                  <a:pt x="1228106" y="282038"/>
                  <a:pt x="1537854" y="237506"/>
                </a:cubicBezTo>
                <a:cubicBezTo>
                  <a:pt x="1847602" y="192974"/>
                  <a:pt x="2517568" y="130628"/>
                  <a:pt x="2517568" y="130628"/>
                </a:cubicBezTo>
                <a:lnTo>
                  <a:pt x="3639787" y="0"/>
                </a:lnTo>
              </a:path>
            </a:pathLst>
          </a:custGeom>
          <a:no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32" name="Freeform 31">
            <a:extLst>
              <a:ext uri="{FF2B5EF4-FFF2-40B4-BE49-F238E27FC236}">
                <a16:creationId xmlns:a16="http://schemas.microsoft.com/office/drawing/2014/main" id="{DDDF9F4D-A6B8-F943-B719-84973174EB02}"/>
              </a:ext>
            </a:extLst>
          </p:cNvPr>
          <p:cNvSpPr/>
          <p:nvPr/>
        </p:nvSpPr>
        <p:spPr>
          <a:xfrm>
            <a:off x="1751160" y="2386940"/>
            <a:ext cx="2909905" cy="1437802"/>
          </a:xfrm>
          <a:custGeom>
            <a:avLst/>
            <a:gdLst>
              <a:gd name="connsiteX0" fmla="*/ 42014 w 2909905"/>
              <a:gd name="connsiteY0" fmla="*/ 1413164 h 1437802"/>
              <a:gd name="connsiteX1" fmla="*/ 119204 w 2909905"/>
              <a:gd name="connsiteY1" fmla="*/ 1407226 h 1437802"/>
              <a:gd name="connsiteX2" fmla="*/ 1051417 w 2909905"/>
              <a:gd name="connsiteY2" fmla="*/ 1110343 h 1437802"/>
              <a:gd name="connsiteX3" fmla="*/ 1858939 w 2909905"/>
              <a:gd name="connsiteY3" fmla="*/ 290946 h 1437802"/>
              <a:gd name="connsiteX4" fmla="*/ 2909905 w 2909905"/>
              <a:gd name="connsiteY4" fmla="*/ 0 h 1437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9905" h="1437802">
                <a:moveTo>
                  <a:pt x="42014" y="1413164"/>
                </a:moveTo>
                <a:cubicBezTo>
                  <a:pt x="-3508" y="1435430"/>
                  <a:pt x="-49030" y="1457696"/>
                  <a:pt x="119204" y="1407226"/>
                </a:cubicBezTo>
                <a:cubicBezTo>
                  <a:pt x="287438" y="1356756"/>
                  <a:pt x="761461" y="1296390"/>
                  <a:pt x="1051417" y="1110343"/>
                </a:cubicBezTo>
                <a:cubicBezTo>
                  <a:pt x="1341373" y="924296"/>
                  <a:pt x="1549191" y="476003"/>
                  <a:pt x="1858939" y="290946"/>
                </a:cubicBezTo>
                <a:cubicBezTo>
                  <a:pt x="2168687" y="105889"/>
                  <a:pt x="2539296" y="52944"/>
                  <a:pt x="2909905" y="0"/>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33" name="TextBox 32">
            <a:extLst>
              <a:ext uri="{FF2B5EF4-FFF2-40B4-BE49-F238E27FC236}">
                <a16:creationId xmlns:a16="http://schemas.microsoft.com/office/drawing/2014/main" id="{A84FFB12-52CA-F747-8FA0-A63F9BBC50A8}"/>
              </a:ext>
            </a:extLst>
          </p:cNvPr>
          <p:cNvSpPr txBox="1"/>
          <p:nvPr/>
        </p:nvSpPr>
        <p:spPr>
          <a:xfrm>
            <a:off x="2105332" y="3699861"/>
            <a:ext cx="1939955" cy="276999"/>
          </a:xfrm>
          <a:prstGeom prst="rect">
            <a:avLst/>
          </a:prstGeom>
          <a:noFill/>
        </p:spPr>
        <p:txBody>
          <a:bodyPr wrap="none" rtlCol="0">
            <a:spAutoFit/>
          </a:bodyPr>
          <a:lstStyle/>
          <a:p>
            <a:r>
              <a:rPr lang="en-AU" sz="1200" dirty="0">
                <a:solidFill>
                  <a:srgbClr val="0070C0"/>
                </a:solidFill>
                <a:latin typeface="AhnbergHand" pitchFamily="2" charset="0"/>
              </a:rPr>
              <a:t>shutter (on/off)optics</a:t>
            </a:r>
          </a:p>
        </p:txBody>
      </p:sp>
      <p:sp>
        <p:nvSpPr>
          <p:cNvPr id="34" name="TextBox 33">
            <a:extLst>
              <a:ext uri="{FF2B5EF4-FFF2-40B4-BE49-F238E27FC236}">
                <a16:creationId xmlns:a16="http://schemas.microsoft.com/office/drawing/2014/main" id="{9E1FB429-338E-DF4F-92B6-CEF5B9C1F66A}"/>
              </a:ext>
            </a:extLst>
          </p:cNvPr>
          <p:cNvSpPr txBox="1"/>
          <p:nvPr/>
        </p:nvSpPr>
        <p:spPr>
          <a:xfrm>
            <a:off x="5649827" y="2109364"/>
            <a:ext cx="2037737" cy="276999"/>
          </a:xfrm>
          <a:prstGeom prst="rect">
            <a:avLst/>
          </a:prstGeom>
          <a:noFill/>
        </p:spPr>
        <p:txBody>
          <a:bodyPr wrap="none" rtlCol="0">
            <a:spAutoFit/>
          </a:bodyPr>
          <a:lstStyle/>
          <a:p>
            <a:r>
              <a:rPr lang="en-AU" sz="1200" dirty="0">
                <a:solidFill>
                  <a:schemeClr val="accent6">
                    <a:lumMod val="75000"/>
                  </a:schemeClr>
                </a:solidFill>
                <a:latin typeface="AhnbergHand" pitchFamily="2" charset="0"/>
              </a:rPr>
              <a:t>composite (PPAM)optics</a:t>
            </a:r>
          </a:p>
        </p:txBody>
      </p:sp>
    </p:spTree>
    <p:extLst>
      <p:ext uri="{BB962C8B-B14F-4D97-AF65-F5344CB8AC3E}">
        <p14:creationId xmlns:p14="http://schemas.microsoft.com/office/powerpoint/2010/main" val="9019373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204359"/>
            <a:ext cx="6172200" cy="857250"/>
          </a:xfrm>
        </p:spPr>
        <p:txBody>
          <a:bodyPr>
            <a:noAutofit/>
          </a:bodyPr>
          <a:lstStyle/>
          <a:p>
            <a:r>
              <a:rPr lang="en-US" sz="6000" b="1" dirty="0">
                <a:solidFill>
                  <a:srgbClr val="905659"/>
                </a:solidFill>
                <a:latin typeface="Max's Handwritin"/>
                <a:cs typeface="Max's Handwritin"/>
              </a:rPr>
              <a:t>What  might happen?</a:t>
            </a:r>
          </a:p>
        </p:txBody>
      </p:sp>
      <p:sp>
        <p:nvSpPr>
          <p:cNvPr id="3" name="TextBox 2">
            <a:extLst>
              <a:ext uri="{FF2B5EF4-FFF2-40B4-BE49-F238E27FC236}">
                <a16:creationId xmlns:a16="http://schemas.microsoft.com/office/drawing/2014/main" id="{AD809EB3-DE4F-B14C-93E5-9CDE960E34FC}"/>
              </a:ext>
            </a:extLst>
          </p:cNvPr>
          <p:cNvSpPr txBox="1"/>
          <p:nvPr/>
        </p:nvSpPr>
        <p:spPr>
          <a:xfrm rot="20676874">
            <a:off x="1602593" y="2402152"/>
            <a:ext cx="5339923" cy="461665"/>
          </a:xfrm>
          <a:prstGeom prst="rect">
            <a:avLst/>
          </a:prstGeom>
          <a:solidFill>
            <a:schemeClr val="bg1"/>
          </a:solidFill>
        </p:spPr>
        <p:txBody>
          <a:bodyPr wrap="none" rtlCol="0">
            <a:spAutoFit/>
          </a:bodyPr>
          <a:lstStyle/>
          <a:p>
            <a:r>
              <a:rPr lang="en-AU" sz="2400" dirty="0">
                <a:solidFill>
                  <a:srgbClr val="C27172"/>
                </a:solidFill>
                <a:latin typeface="AhnbergHand" pitchFamily="2" charset="0"/>
              </a:rPr>
              <a:t>We can keep on scaling – right?</a:t>
            </a:r>
          </a:p>
        </p:txBody>
      </p:sp>
      <p:sp>
        <p:nvSpPr>
          <p:cNvPr id="4" name="TextBox 3">
            <a:extLst>
              <a:ext uri="{FF2B5EF4-FFF2-40B4-BE49-F238E27FC236}">
                <a16:creationId xmlns:a16="http://schemas.microsoft.com/office/drawing/2014/main" id="{A195EB71-A17F-284D-B5F2-EC073BDC52E2}"/>
              </a:ext>
            </a:extLst>
          </p:cNvPr>
          <p:cNvSpPr txBox="1"/>
          <p:nvPr/>
        </p:nvSpPr>
        <p:spPr>
          <a:xfrm>
            <a:off x="4572000" y="2660907"/>
            <a:ext cx="2223686" cy="769441"/>
          </a:xfrm>
          <a:prstGeom prst="rect">
            <a:avLst/>
          </a:prstGeom>
          <a:solidFill>
            <a:schemeClr val="bg1"/>
          </a:solidFill>
        </p:spPr>
        <p:txBody>
          <a:bodyPr wrap="none" rtlCol="0">
            <a:spAutoFit/>
          </a:bodyPr>
          <a:lstStyle/>
          <a:p>
            <a:r>
              <a:rPr lang="en-AU" sz="4400" b="1" dirty="0">
                <a:solidFill>
                  <a:srgbClr val="FF0000"/>
                </a:solidFill>
                <a:latin typeface="Powderfinger Type" panose="02020709070000000403" pitchFamily="49" charset="77"/>
              </a:rPr>
              <a:t>Wrong!</a:t>
            </a:r>
          </a:p>
        </p:txBody>
      </p:sp>
    </p:spTree>
    <p:extLst>
      <p:ext uri="{BB962C8B-B14F-4D97-AF65-F5344CB8AC3E}">
        <p14:creationId xmlns:p14="http://schemas.microsoft.com/office/powerpoint/2010/main" val="22010090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204359"/>
            <a:ext cx="6172200" cy="857250"/>
          </a:xfrm>
        </p:spPr>
        <p:txBody>
          <a:bodyPr>
            <a:noAutofit/>
          </a:bodyPr>
          <a:lstStyle/>
          <a:p>
            <a:r>
              <a:rPr lang="en-US" sz="6000" b="1" dirty="0">
                <a:solidFill>
                  <a:srgbClr val="900101"/>
                </a:solidFill>
                <a:latin typeface="Max's Handwritin"/>
                <a:cs typeface="Max's Handwritin"/>
              </a:rPr>
              <a:t>If the Internet can’t keep scaling, then let’s change it!</a:t>
            </a:r>
          </a:p>
        </p:txBody>
      </p:sp>
    </p:spTree>
    <p:extLst>
      <p:ext uri="{BB962C8B-B14F-4D97-AF65-F5344CB8AC3E}">
        <p14:creationId xmlns:p14="http://schemas.microsoft.com/office/powerpoint/2010/main" val="41795887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14500" y="1288382"/>
            <a:ext cx="1905000" cy="1905000"/>
          </a:xfrm>
          <a:prstGeom prst="rect">
            <a:avLst/>
          </a:prstGeom>
        </p:spPr>
      </p:pic>
      <p:sp>
        <p:nvSpPr>
          <p:cNvPr id="3" name="TextBox 2"/>
          <p:cNvSpPr txBox="1"/>
          <p:nvPr/>
        </p:nvSpPr>
        <p:spPr>
          <a:xfrm>
            <a:off x="1955133" y="543290"/>
            <a:ext cx="1768113" cy="300082"/>
          </a:xfrm>
          <a:prstGeom prst="rect">
            <a:avLst/>
          </a:prstGeom>
          <a:solidFill>
            <a:schemeClr val="tx2">
              <a:lumMod val="75000"/>
            </a:schemeClr>
          </a:solidFill>
        </p:spPr>
        <p:txBody>
          <a:bodyPr wrap="none" rtlCol="0">
            <a:spAutoFit/>
          </a:bodyPr>
          <a:lstStyle/>
          <a:p>
            <a:r>
              <a:rPr lang="en-US" sz="1350" dirty="0">
                <a:solidFill>
                  <a:schemeClr val="bg1"/>
                </a:solidFill>
              </a:rPr>
              <a:t>Telephony Networking</a:t>
            </a:r>
          </a:p>
        </p:txBody>
      </p:sp>
    </p:spTree>
    <p:extLst>
      <p:ext uri="{BB962C8B-B14F-4D97-AF65-F5344CB8AC3E}">
        <p14:creationId xmlns:p14="http://schemas.microsoft.com/office/powerpoint/2010/main" val="2650521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14500" y="1288382"/>
            <a:ext cx="1905000" cy="1905000"/>
          </a:xfrm>
          <a:prstGeom prst="rect">
            <a:avLst/>
          </a:prstGeom>
        </p:spPr>
      </p:pic>
      <p:sp>
        <p:nvSpPr>
          <p:cNvPr id="3" name="TextBox 2"/>
          <p:cNvSpPr txBox="1"/>
          <p:nvPr/>
        </p:nvSpPr>
        <p:spPr>
          <a:xfrm>
            <a:off x="1955133" y="543290"/>
            <a:ext cx="1768113" cy="300082"/>
          </a:xfrm>
          <a:prstGeom prst="rect">
            <a:avLst/>
          </a:prstGeom>
          <a:solidFill>
            <a:schemeClr val="tx2">
              <a:lumMod val="75000"/>
            </a:schemeClr>
          </a:solidFill>
        </p:spPr>
        <p:txBody>
          <a:bodyPr wrap="none" rtlCol="0">
            <a:spAutoFit/>
          </a:bodyPr>
          <a:lstStyle/>
          <a:p>
            <a:r>
              <a:rPr lang="en-US" sz="1350" dirty="0">
                <a:solidFill>
                  <a:schemeClr val="bg1"/>
                </a:solidFill>
              </a:rPr>
              <a:t>Telephony Networking</a:t>
            </a:r>
          </a:p>
        </p:txBody>
      </p:sp>
      <p:sp>
        <p:nvSpPr>
          <p:cNvPr id="4" name="TextBox 3"/>
          <p:cNvSpPr txBox="1"/>
          <p:nvPr/>
        </p:nvSpPr>
        <p:spPr>
          <a:xfrm>
            <a:off x="1854868" y="3183355"/>
            <a:ext cx="554960" cy="300082"/>
          </a:xfrm>
          <a:prstGeom prst="rect">
            <a:avLst/>
          </a:prstGeom>
          <a:noFill/>
        </p:spPr>
        <p:txBody>
          <a:bodyPr wrap="none" rtlCol="0">
            <a:spAutoFit/>
          </a:bodyPr>
          <a:lstStyle/>
          <a:p>
            <a:r>
              <a:rPr lang="en-US" sz="1350" dirty="0">
                <a:solidFill>
                  <a:srgbClr val="5E2807"/>
                </a:solidFill>
                <a:latin typeface="AhnbergHand"/>
                <a:cs typeface="AhnbergHand"/>
              </a:rPr>
              <a:t>Bell</a:t>
            </a:r>
          </a:p>
        </p:txBody>
      </p:sp>
      <p:sp>
        <p:nvSpPr>
          <p:cNvPr id="5" name="TextBox 4"/>
          <p:cNvSpPr txBox="1"/>
          <p:nvPr/>
        </p:nvSpPr>
        <p:spPr>
          <a:xfrm>
            <a:off x="3693849" y="1875193"/>
            <a:ext cx="886781" cy="300082"/>
          </a:xfrm>
          <a:prstGeom prst="rect">
            <a:avLst/>
          </a:prstGeom>
          <a:noFill/>
        </p:spPr>
        <p:txBody>
          <a:bodyPr wrap="none" rtlCol="0">
            <a:spAutoFit/>
          </a:bodyPr>
          <a:lstStyle/>
          <a:p>
            <a:r>
              <a:rPr lang="en-US" sz="1350" dirty="0">
                <a:solidFill>
                  <a:srgbClr val="5E2807"/>
                </a:solidFill>
                <a:latin typeface="AhnbergHand"/>
                <a:cs typeface="AhnbergHand"/>
              </a:rPr>
              <a:t>Speaker</a:t>
            </a:r>
          </a:p>
        </p:txBody>
      </p:sp>
      <p:sp>
        <p:nvSpPr>
          <p:cNvPr id="6" name="TextBox 5"/>
          <p:cNvSpPr txBox="1"/>
          <p:nvPr/>
        </p:nvSpPr>
        <p:spPr>
          <a:xfrm>
            <a:off x="1461991" y="1288381"/>
            <a:ext cx="1125629" cy="300082"/>
          </a:xfrm>
          <a:prstGeom prst="rect">
            <a:avLst/>
          </a:prstGeom>
          <a:noFill/>
        </p:spPr>
        <p:txBody>
          <a:bodyPr wrap="none" rtlCol="0">
            <a:spAutoFit/>
          </a:bodyPr>
          <a:lstStyle/>
          <a:p>
            <a:r>
              <a:rPr lang="en-US" sz="1350" dirty="0">
                <a:solidFill>
                  <a:srgbClr val="5E2807"/>
                </a:solidFill>
                <a:latin typeface="AhnbergHand"/>
                <a:cs typeface="AhnbergHand"/>
              </a:rPr>
              <a:t>Microphone</a:t>
            </a:r>
          </a:p>
        </p:txBody>
      </p:sp>
      <p:sp>
        <p:nvSpPr>
          <p:cNvPr id="7" name="TextBox 6"/>
          <p:cNvSpPr txBox="1"/>
          <p:nvPr/>
        </p:nvSpPr>
        <p:spPr>
          <a:xfrm>
            <a:off x="3208421" y="3198667"/>
            <a:ext cx="1675459" cy="300082"/>
          </a:xfrm>
          <a:prstGeom prst="rect">
            <a:avLst/>
          </a:prstGeom>
          <a:noFill/>
        </p:spPr>
        <p:txBody>
          <a:bodyPr wrap="none" rtlCol="0">
            <a:spAutoFit/>
          </a:bodyPr>
          <a:lstStyle/>
          <a:p>
            <a:r>
              <a:rPr lang="en-US" sz="1350" dirty="0">
                <a:solidFill>
                  <a:srgbClr val="5E2807"/>
                </a:solidFill>
                <a:latin typeface="AhnbergHand"/>
                <a:cs typeface="AhnbergHand"/>
              </a:rPr>
              <a:t>Pulse Generator</a:t>
            </a:r>
          </a:p>
        </p:txBody>
      </p:sp>
      <p:sp>
        <p:nvSpPr>
          <p:cNvPr id="8" name="Freeform 7"/>
          <p:cNvSpPr/>
          <p:nvPr/>
        </p:nvSpPr>
        <p:spPr>
          <a:xfrm>
            <a:off x="2065422" y="1584158"/>
            <a:ext cx="220579" cy="163577"/>
          </a:xfrm>
          <a:custGeom>
            <a:avLst/>
            <a:gdLst>
              <a:gd name="connsiteX0" fmla="*/ 0 w 294105"/>
              <a:gd name="connsiteY0" fmla="*/ 0 h 218102"/>
              <a:gd name="connsiteX1" fmla="*/ 133684 w 294105"/>
              <a:gd name="connsiteY1" fmla="*/ 93578 h 218102"/>
              <a:gd name="connsiteX2" fmla="*/ 254000 w 294105"/>
              <a:gd name="connsiteY2" fmla="*/ 213894 h 218102"/>
              <a:gd name="connsiteX3" fmla="*/ 294105 w 294105"/>
              <a:gd name="connsiteY3" fmla="*/ 80210 h 218102"/>
              <a:gd name="connsiteX4" fmla="*/ 254000 w 294105"/>
              <a:gd name="connsiteY4" fmla="*/ 213894 h 218102"/>
              <a:gd name="connsiteX5" fmla="*/ 106947 w 294105"/>
              <a:gd name="connsiteY5" fmla="*/ 187157 h 21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105" h="218102">
                <a:moveTo>
                  <a:pt x="0" y="0"/>
                </a:moveTo>
                <a:cubicBezTo>
                  <a:pt x="45675" y="28964"/>
                  <a:pt x="91351" y="57929"/>
                  <a:pt x="133684" y="93578"/>
                </a:cubicBezTo>
                <a:cubicBezTo>
                  <a:pt x="176017" y="129227"/>
                  <a:pt x="227263" y="216122"/>
                  <a:pt x="254000" y="213894"/>
                </a:cubicBezTo>
                <a:cubicBezTo>
                  <a:pt x="280737" y="211666"/>
                  <a:pt x="294105" y="80210"/>
                  <a:pt x="294105" y="80210"/>
                </a:cubicBezTo>
                <a:cubicBezTo>
                  <a:pt x="294105" y="80210"/>
                  <a:pt x="285193" y="196070"/>
                  <a:pt x="254000" y="213894"/>
                </a:cubicBezTo>
                <a:cubicBezTo>
                  <a:pt x="222807" y="231718"/>
                  <a:pt x="106947" y="187157"/>
                  <a:pt x="106947" y="18715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9" name="Freeform 8"/>
          <p:cNvSpPr/>
          <p:nvPr/>
        </p:nvSpPr>
        <p:spPr>
          <a:xfrm>
            <a:off x="3589740" y="1794644"/>
            <a:ext cx="400735" cy="130409"/>
          </a:xfrm>
          <a:custGeom>
            <a:avLst/>
            <a:gdLst>
              <a:gd name="connsiteX0" fmla="*/ 534313 w 534313"/>
              <a:gd name="connsiteY0" fmla="*/ 173878 h 173878"/>
              <a:gd name="connsiteX1" fmla="*/ 12944 w 534313"/>
              <a:gd name="connsiteY1" fmla="*/ 80299 h 173878"/>
              <a:gd name="connsiteX2" fmla="*/ 146628 w 534313"/>
              <a:gd name="connsiteY2" fmla="*/ 88 h 173878"/>
              <a:gd name="connsiteX3" fmla="*/ 12944 w 534313"/>
              <a:gd name="connsiteY3" fmla="*/ 66930 h 173878"/>
              <a:gd name="connsiteX4" fmla="*/ 66418 w 534313"/>
              <a:gd name="connsiteY4" fmla="*/ 173878 h 17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313" h="173878">
                <a:moveTo>
                  <a:pt x="534313" y="173878"/>
                </a:moveTo>
                <a:cubicBezTo>
                  <a:pt x="305935" y="141571"/>
                  <a:pt x="77558" y="109264"/>
                  <a:pt x="12944" y="80299"/>
                </a:cubicBezTo>
                <a:cubicBezTo>
                  <a:pt x="-51670" y="51334"/>
                  <a:pt x="146628" y="2316"/>
                  <a:pt x="146628" y="88"/>
                </a:cubicBezTo>
                <a:cubicBezTo>
                  <a:pt x="146628" y="-2140"/>
                  <a:pt x="26312" y="37965"/>
                  <a:pt x="12944" y="66930"/>
                </a:cubicBezTo>
                <a:cubicBezTo>
                  <a:pt x="-424" y="95895"/>
                  <a:pt x="66418" y="173878"/>
                  <a:pt x="66418" y="173878"/>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10" name="Freeform 9"/>
          <p:cNvSpPr/>
          <p:nvPr/>
        </p:nvSpPr>
        <p:spPr>
          <a:xfrm>
            <a:off x="2255922" y="2824836"/>
            <a:ext cx="524587" cy="343480"/>
          </a:xfrm>
          <a:custGeom>
            <a:avLst/>
            <a:gdLst>
              <a:gd name="connsiteX0" fmla="*/ 0 w 699449"/>
              <a:gd name="connsiteY0" fmla="*/ 457973 h 457973"/>
              <a:gd name="connsiteX1" fmla="*/ 668421 w 699449"/>
              <a:gd name="connsiteY1" fmla="*/ 16815 h 457973"/>
              <a:gd name="connsiteX2" fmla="*/ 454526 w 699449"/>
              <a:gd name="connsiteY2" fmla="*/ 83657 h 457973"/>
              <a:gd name="connsiteX3" fmla="*/ 695158 w 699449"/>
              <a:gd name="connsiteY3" fmla="*/ 3447 h 457973"/>
              <a:gd name="connsiteX4" fmla="*/ 614947 w 699449"/>
              <a:gd name="connsiteY4" fmla="*/ 177236 h 457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449" h="457973">
                <a:moveTo>
                  <a:pt x="0" y="457973"/>
                </a:moveTo>
                <a:cubicBezTo>
                  <a:pt x="296333" y="268587"/>
                  <a:pt x="592667" y="79201"/>
                  <a:pt x="668421" y="16815"/>
                </a:cubicBezTo>
                <a:cubicBezTo>
                  <a:pt x="744175" y="-45571"/>
                  <a:pt x="450070" y="85885"/>
                  <a:pt x="454526" y="83657"/>
                </a:cubicBezTo>
                <a:cubicBezTo>
                  <a:pt x="458982" y="81429"/>
                  <a:pt x="668421" y="-12150"/>
                  <a:pt x="695158" y="3447"/>
                </a:cubicBezTo>
                <a:cubicBezTo>
                  <a:pt x="721895" y="19043"/>
                  <a:pt x="614947" y="177236"/>
                  <a:pt x="614947" y="17723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11" name="Freeform 10"/>
          <p:cNvSpPr/>
          <p:nvPr/>
        </p:nvSpPr>
        <p:spPr>
          <a:xfrm>
            <a:off x="3146809" y="2424508"/>
            <a:ext cx="472691" cy="834045"/>
          </a:xfrm>
          <a:custGeom>
            <a:avLst/>
            <a:gdLst>
              <a:gd name="connsiteX0" fmla="*/ 630255 w 630255"/>
              <a:gd name="connsiteY0" fmla="*/ 1112060 h 1112060"/>
              <a:gd name="connsiteX1" fmla="*/ 402992 w 630255"/>
              <a:gd name="connsiteY1" fmla="*/ 430270 h 1112060"/>
              <a:gd name="connsiteX2" fmla="*/ 1939 w 630255"/>
              <a:gd name="connsiteY2" fmla="*/ 29218 h 1112060"/>
              <a:gd name="connsiteX3" fmla="*/ 242571 w 630255"/>
              <a:gd name="connsiteY3" fmla="*/ 29218 h 1112060"/>
              <a:gd name="connsiteX4" fmla="*/ 55413 w 630255"/>
              <a:gd name="connsiteY4" fmla="*/ 15849 h 1112060"/>
              <a:gd name="connsiteX5" fmla="*/ 42044 w 630255"/>
              <a:gd name="connsiteY5" fmla="*/ 189639 h 1112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255" h="1112060">
                <a:moveTo>
                  <a:pt x="630255" y="1112060"/>
                </a:moveTo>
                <a:cubicBezTo>
                  <a:pt x="568983" y="861402"/>
                  <a:pt x="507711" y="610744"/>
                  <a:pt x="402992" y="430270"/>
                </a:cubicBezTo>
                <a:cubicBezTo>
                  <a:pt x="298273" y="249796"/>
                  <a:pt x="28676" y="96060"/>
                  <a:pt x="1939" y="29218"/>
                </a:cubicBezTo>
                <a:cubicBezTo>
                  <a:pt x="-24798" y="-37624"/>
                  <a:pt x="233659" y="31446"/>
                  <a:pt x="242571" y="29218"/>
                </a:cubicBezTo>
                <a:cubicBezTo>
                  <a:pt x="251483" y="26990"/>
                  <a:pt x="88834" y="-10888"/>
                  <a:pt x="55413" y="15849"/>
                </a:cubicBezTo>
                <a:cubicBezTo>
                  <a:pt x="21992" y="42586"/>
                  <a:pt x="42044" y="189639"/>
                  <a:pt x="42044" y="189639"/>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12" name="Freeform 11"/>
          <p:cNvSpPr/>
          <p:nvPr/>
        </p:nvSpPr>
        <p:spPr>
          <a:xfrm>
            <a:off x="3499184" y="2396290"/>
            <a:ext cx="2717132" cy="471380"/>
          </a:xfrm>
          <a:custGeom>
            <a:avLst/>
            <a:gdLst>
              <a:gd name="connsiteX0" fmla="*/ 0 w 3622842"/>
              <a:gd name="connsiteY0" fmla="*/ 374315 h 628507"/>
              <a:gd name="connsiteX1" fmla="*/ 614947 w 3622842"/>
              <a:gd name="connsiteY1" fmla="*/ 120315 h 628507"/>
              <a:gd name="connsiteX2" fmla="*/ 949158 w 3622842"/>
              <a:gd name="connsiteY2" fmla="*/ 628315 h 628507"/>
              <a:gd name="connsiteX3" fmla="*/ 2566737 w 3622842"/>
              <a:gd name="connsiteY3" fmla="*/ 53473 h 628507"/>
              <a:gd name="connsiteX4" fmla="*/ 3154947 w 3622842"/>
              <a:gd name="connsiteY4" fmla="*/ 294105 h 628507"/>
              <a:gd name="connsiteX5" fmla="*/ 3622842 w 3622842"/>
              <a:gd name="connsiteY5" fmla="*/ 0 h 62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22842" h="628507">
                <a:moveTo>
                  <a:pt x="0" y="374315"/>
                </a:moveTo>
                <a:cubicBezTo>
                  <a:pt x="228377" y="226148"/>
                  <a:pt x="456754" y="77982"/>
                  <a:pt x="614947" y="120315"/>
                </a:cubicBezTo>
                <a:cubicBezTo>
                  <a:pt x="773140" y="162648"/>
                  <a:pt x="623860" y="639455"/>
                  <a:pt x="949158" y="628315"/>
                </a:cubicBezTo>
                <a:cubicBezTo>
                  <a:pt x="1274456" y="617175"/>
                  <a:pt x="2199106" y="109175"/>
                  <a:pt x="2566737" y="53473"/>
                </a:cubicBezTo>
                <a:cubicBezTo>
                  <a:pt x="2934368" y="-2229"/>
                  <a:pt x="2978930" y="303017"/>
                  <a:pt x="3154947" y="294105"/>
                </a:cubicBezTo>
                <a:cubicBezTo>
                  <a:pt x="3330964" y="285193"/>
                  <a:pt x="3476903" y="142596"/>
                  <a:pt x="3622842"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13" name="Cloud 12"/>
          <p:cNvSpPr/>
          <p:nvPr/>
        </p:nvSpPr>
        <p:spPr>
          <a:xfrm>
            <a:off x="4883880" y="843372"/>
            <a:ext cx="3851905" cy="2097805"/>
          </a:xfrm>
          <a:prstGeom prst="cloud">
            <a:avLst/>
          </a:prstGeom>
          <a:solidFill>
            <a:schemeClr val="accent2">
              <a:lumMod val="40000"/>
              <a:lumOff val="60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4" name="TextBox 13"/>
          <p:cNvSpPr txBox="1"/>
          <p:nvPr/>
        </p:nvSpPr>
        <p:spPr>
          <a:xfrm>
            <a:off x="5995737" y="3029816"/>
            <a:ext cx="1717137" cy="300082"/>
          </a:xfrm>
          <a:prstGeom prst="rect">
            <a:avLst/>
          </a:prstGeom>
          <a:noFill/>
        </p:spPr>
        <p:txBody>
          <a:bodyPr wrap="none" rtlCol="0">
            <a:spAutoFit/>
          </a:bodyPr>
          <a:lstStyle/>
          <a:p>
            <a:r>
              <a:rPr lang="en-US" sz="1350" dirty="0">
                <a:solidFill>
                  <a:srgbClr val="5E2807"/>
                </a:solidFill>
                <a:latin typeface="AhnbergHand"/>
                <a:cs typeface="AhnbergHand"/>
              </a:rPr>
              <a:t>Network Magic *</a:t>
            </a:r>
          </a:p>
        </p:txBody>
      </p:sp>
      <p:sp>
        <p:nvSpPr>
          <p:cNvPr id="15" name="TextBox 14"/>
          <p:cNvSpPr txBox="1"/>
          <p:nvPr/>
        </p:nvSpPr>
        <p:spPr>
          <a:xfrm>
            <a:off x="3693849" y="4019082"/>
            <a:ext cx="4257897" cy="369332"/>
          </a:xfrm>
          <a:prstGeom prst="rect">
            <a:avLst/>
          </a:prstGeom>
          <a:noFill/>
        </p:spPr>
        <p:txBody>
          <a:bodyPr wrap="none" rtlCol="0">
            <a:spAutoFit/>
          </a:bodyPr>
          <a:lstStyle/>
          <a:p>
            <a:r>
              <a:rPr lang="en-US" b="1" dirty="0">
                <a:solidFill>
                  <a:srgbClr val="5E2807"/>
                </a:solidFill>
                <a:latin typeface="AhnbergHand"/>
                <a:cs typeface="AhnbergHand"/>
              </a:rPr>
              <a:t>The Network defines the Service</a:t>
            </a:r>
          </a:p>
        </p:txBody>
      </p:sp>
    </p:spTree>
    <p:extLst>
      <p:ext uri="{BB962C8B-B14F-4D97-AF65-F5344CB8AC3E}">
        <p14:creationId xmlns:p14="http://schemas.microsoft.com/office/powerpoint/2010/main" val="1857062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loud 13">
            <a:extLst>
              <a:ext uri="{FF2B5EF4-FFF2-40B4-BE49-F238E27FC236}">
                <a16:creationId xmlns:a16="http://schemas.microsoft.com/office/drawing/2014/main" id="{D6DE98A0-7AFF-DD49-AA23-B30CFE43992D}"/>
              </a:ext>
            </a:extLst>
          </p:cNvPr>
          <p:cNvSpPr/>
          <p:nvPr/>
        </p:nvSpPr>
        <p:spPr>
          <a:xfrm>
            <a:off x="5982014" y="912803"/>
            <a:ext cx="2626894" cy="1889499"/>
          </a:xfrm>
          <a:prstGeom prst="cloud">
            <a:avLst/>
          </a:prstGeom>
          <a:solidFill>
            <a:srgbClr val="00B0F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a16="http://schemas.microsoft.com/office/drawing/2014/main" id="{C6765135-93DF-8542-BBCC-DE7C64AE6168}"/>
              </a:ext>
            </a:extLst>
          </p:cNvPr>
          <p:cNvPicPr>
            <a:picLocks noChangeAspect="1"/>
          </p:cNvPicPr>
          <p:nvPr/>
        </p:nvPicPr>
        <p:blipFill>
          <a:blip r:embed="rId2"/>
          <a:stretch>
            <a:fillRect/>
          </a:stretch>
        </p:blipFill>
        <p:spPr>
          <a:xfrm rot="162865">
            <a:off x="5643614" y="1782387"/>
            <a:ext cx="1175482" cy="881611"/>
          </a:xfrm>
          <a:prstGeom prst="rect">
            <a:avLst/>
          </a:prstGeom>
        </p:spPr>
      </p:pic>
      <p:sp>
        <p:nvSpPr>
          <p:cNvPr id="2" name="TextBox 1"/>
          <p:cNvSpPr txBox="1"/>
          <p:nvPr/>
        </p:nvSpPr>
        <p:spPr>
          <a:xfrm>
            <a:off x="1955132" y="543290"/>
            <a:ext cx="1752788" cy="300082"/>
          </a:xfrm>
          <a:prstGeom prst="rect">
            <a:avLst/>
          </a:prstGeom>
          <a:solidFill>
            <a:schemeClr val="tx2">
              <a:lumMod val="75000"/>
            </a:schemeClr>
          </a:solidFill>
        </p:spPr>
        <p:txBody>
          <a:bodyPr wrap="none" rtlCol="0">
            <a:spAutoFit/>
          </a:bodyPr>
          <a:lstStyle/>
          <a:p>
            <a:r>
              <a:rPr lang="en-US" sz="1350" dirty="0">
                <a:solidFill>
                  <a:schemeClr val="bg1"/>
                </a:solidFill>
              </a:rPr>
              <a:t>Computer Networking</a:t>
            </a:r>
          </a:p>
        </p:txBody>
      </p:sp>
      <p:sp>
        <p:nvSpPr>
          <p:cNvPr id="5" name="Freeform 4"/>
          <p:cNvSpPr/>
          <p:nvPr/>
        </p:nvSpPr>
        <p:spPr>
          <a:xfrm>
            <a:off x="3619500" y="2356164"/>
            <a:ext cx="935229" cy="270731"/>
          </a:xfrm>
          <a:custGeom>
            <a:avLst/>
            <a:gdLst>
              <a:gd name="connsiteX0" fmla="*/ 0 w 1246972"/>
              <a:gd name="connsiteY0" fmla="*/ 307502 h 360975"/>
              <a:gd name="connsiteX1" fmla="*/ 1216526 w 1246972"/>
              <a:gd name="connsiteY1" fmla="*/ 200554 h 360975"/>
              <a:gd name="connsiteX2" fmla="*/ 909053 w 1246972"/>
              <a:gd name="connsiteY2" fmla="*/ 28 h 360975"/>
              <a:gd name="connsiteX3" fmla="*/ 1243263 w 1246972"/>
              <a:gd name="connsiteY3" fmla="*/ 187186 h 360975"/>
              <a:gd name="connsiteX4" fmla="*/ 1056105 w 1246972"/>
              <a:gd name="connsiteY4" fmla="*/ 360975 h 36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972" h="360975">
                <a:moveTo>
                  <a:pt x="0" y="307502"/>
                </a:moveTo>
                <a:cubicBezTo>
                  <a:pt x="532508" y="279651"/>
                  <a:pt x="1065017" y="251800"/>
                  <a:pt x="1216526" y="200554"/>
                </a:cubicBezTo>
                <a:cubicBezTo>
                  <a:pt x="1368035" y="149308"/>
                  <a:pt x="904597" y="2256"/>
                  <a:pt x="909053" y="28"/>
                </a:cubicBezTo>
                <a:cubicBezTo>
                  <a:pt x="913509" y="-2200"/>
                  <a:pt x="1218754" y="127028"/>
                  <a:pt x="1243263" y="187186"/>
                </a:cubicBezTo>
                <a:cubicBezTo>
                  <a:pt x="1267772" y="247344"/>
                  <a:pt x="1056105" y="360975"/>
                  <a:pt x="1056105" y="36097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pic>
        <p:nvPicPr>
          <p:cNvPr id="8" name="Picture 7"/>
          <p:cNvPicPr>
            <a:picLocks noChangeAspect="1"/>
          </p:cNvPicPr>
          <p:nvPr/>
        </p:nvPicPr>
        <p:blipFill>
          <a:blip r:embed="rId3"/>
          <a:stretch>
            <a:fillRect/>
          </a:stretch>
        </p:blipFill>
        <p:spPr>
          <a:xfrm>
            <a:off x="4486927" y="2608030"/>
            <a:ext cx="1320765" cy="626051"/>
          </a:xfrm>
          <a:prstGeom prst="rect">
            <a:avLst/>
          </a:prstGeom>
        </p:spPr>
      </p:pic>
      <p:sp>
        <p:nvSpPr>
          <p:cNvPr id="10" name="TextBox 9"/>
          <p:cNvSpPr txBox="1"/>
          <p:nvPr/>
        </p:nvSpPr>
        <p:spPr>
          <a:xfrm>
            <a:off x="5684921" y="1494193"/>
            <a:ext cx="1449436" cy="300082"/>
          </a:xfrm>
          <a:prstGeom prst="rect">
            <a:avLst/>
          </a:prstGeom>
          <a:noFill/>
        </p:spPr>
        <p:txBody>
          <a:bodyPr wrap="none" rtlCol="0">
            <a:spAutoFit/>
          </a:bodyPr>
          <a:lstStyle/>
          <a:p>
            <a:r>
              <a:rPr lang="en-US" sz="1350" dirty="0">
                <a:solidFill>
                  <a:srgbClr val="5E2807"/>
                </a:solidFill>
                <a:latin typeface="AhnbergHand"/>
                <a:cs typeface="AhnbergHand"/>
              </a:rPr>
              <a:t>Packet Switch</a:t>
            </a:r>
          </a:p>
        </p:txBody>
      </p:sp>
      <p:sp>
        <p:nvSpPr>
          <p:cNvPr id="11" name="TextBox 10"/>
          <p:cNvSpPr txBox="1"/>
          <p:nvPr/>
        </p:nvSpPr>
        <p:spPr>
          <a:xfrm>
            <a:off x="572685" y="3418825"/>
            <a:ext cx="1915909" cy="300082"/>
          </a:xfrm>
          <a:prstGeom prst="rect">
            <a:avLst/>
          </a:prstGeom>
          <a:noFill/>
        </p:spPr>
        <p:txBody>
          <a:bodyPr wrap="none" rtlCol="0">
            <a:spAutoFit/>
          </a:bodyPr>
          <a:lstStyle/>
          <a:p>
            <a:r>
              <a:rPr lang="en-US" sz="1350" dirty="0">
                <a:solidFill>
                  <a:srgbClr val="5E2807"/>
                </a:solidFill>
                <a:latin typeface="AhnbergHand"/>
                <a:cs typeface="AhnbergHand"/>
              </a:rPr>
              <a:t>Platform Functions</a:t>
            </a:r>
          </a:p>
        </p:txBody>
      </p:sp>
      <p:sp>
        <p:nvSpPr>
          <p:cNvPr id="12" name="TextBox 11"/>
          <p:cNvSpPr txBox="1"/>
          <p:nvPr/>
        </p:nvSpPr>
        <p:spPr>
          <a:xfrm>
            <a:off x="4130042" y="3543574"/>
            <a:ext cx="856325" cy="300082"/>
          </a:xfrm>
          <a:prstGeom prst="rect">
            <a:avLst/>
          </a:prstGeom>
          <a:noFill/>
        </p:spPr>
        <p:txBody>
          <a:bodyPr wrap="none" rtlCol="0">
            <a:spAutoFit/>
          </a:bodyPr>
          <a:lstStyle/>
          <a:p>
            <a:r>
              <a:rPr lang="en-US" sz="1350" dirty="0">
                <a:solidFill>
                  <a:srgbClr val="5E2807"/>
                </a:solidFill>
                <a:latin typeface="AhnbergHand"/>
                <a:cs typeface="AhnbergHand"/>
              </a:rPr>
              <a:t>Packets</a:t>
            </a:r>
          </a:p>
        </p:txBody>
      </p:sp>
      <p:sp>
        <p:nvSpPr>
          <p:cNvPr id="13" name="Freeform 12"/>
          <p:cNvSpPr/>
          <p:nvPr/>
        </p:nvSpPr>
        <p:spPr>
          <a:xfrm>
            <a:off x="1993628" y="2996576"/>
            <a:ext cx="524587" cy="343480"/>
          </a:xfrm>
          <a:custGeom>
            <a:avLst/>
            <a:gdLst>
              <a:gd name="connsiteX0" fmla="*/ 0 w 699449"/>
              <a:gd name="connsiteY0" fmla="*/ 457973 h 457973"/>
              <a:gd name="connsiteX1" fmla="*/ 668421 w 699449"/>
              <a:gd name="connsiteY1" fmla="*/ 16815 h 457973"/>
              <a:gd name="connsiteX2" fmla="*/ 454526 w 699449"/>
              <a:gd name="connsiteY2" fmla="*/ 83657 h 457973"/>
              <a:gd name="connsiteX3" fmla="*/ 695158 w 699449"/>
              <a:gd name="connsiteY3" fmla="*/ 3447 h 457973"/>
              <a:gd name="connsiteX4" fmla="*/ 614947 w 699449"/>
              <a:gd name="connsiteY4" fmla="*/ 177236 h 457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449" h="457973">
                <a:moveTo>
                  <a:pt x="0" y="457973"/>
                </a:moveTo>
                <a:cubicBezTo>
                  <a:pt x="296333" y="268587"/>
                  <a:pt x="592667" y="79201"/>
                  <a:pt x="668421" y="16815"/>
                </a:cubicBezTo>
                <a:cubicBezTo>
                  <a:pt x="744175" y="-45571"/>
                  <a:pt x="450070" y="85885"/>
                  <a:pt x="454526" y="83657"/>
                </a:cubicBezTo>
                <a:cubicBezTo>
                  <a:pt x="458982" y="81429"/>
                  <a:pt x="668421" y="-12150"/>
                  <a:pt x="695158" y="3447"/>
                </a:cubicBezTo>
                <a:cubicBezTo>
                  <a:pt x="721895" y="19043"/>
                  <a:pt x="614947" y="177236"/>
                  <a:pt x="614947" y="17723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16" name="Quad Arrow 15"/>
          <p:cNvSpPr/>
          <p:nvPr/>
        </p:nvSpPr>
        <p:spPr>
          <a:xfrm>
            <a:off x="5945606" y="2024628"/>
            <a:ext cx="571500" cy="542714"/>
          </a:xfrm>
          <a:prstGeom prst="quad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5" name="TextBox 14"/>
          <p:cNvSpPr txBox="1"/>
          <p:nvPr/>
        </p:nvSpPr>
        <p:spPr>
          <a:xfrm>
            <a:off x="1557880" y="4343808"/>
            <a:ext cx="2805576" cy="646331"/>
          </a:xfrm>
          <a:prstGeom prst="rect">
            <a:avLst/>
          </a:prstGeom>
          <a:noFill/>
        </p:spPr>
        <p:txBody>
          <a:bodyPr wrap="none" rtlCol="0">
            <a:spAutoFit/>
          </a:bodyPr>
          <a:lstStyle/>
          <a:p>
            <a:pPr algn="ctr"/>
            <a:r>
              <a:rPr lang="en-US" b="1" dirty="0">
                <a:solidFill>
                  <a:srgbClr val="5E2807"/>
                </a:solidFill>
                <a:latin typeface="AhnbergHand"/>
                <a:cs typeface="AhnbergHand"/>
              </a:rPr>
              <a:t>The Platform defines</a:t>
            </a:r>
          </a:p>
          <a:p>
            <a:pPr algn="ctr"/>
            <a:r>
              <a:rPr lang="en-US" b="1" dirty="0">
                <a:solidFill>
                  <a:srgbClr val="5E2807"/>
                </a:solidFill>
                <a:latin typeface="AhnbergHand"/>
                <a:cs typeface="AhnbergHand"/>
              </a:rPr>
              <a:t>the Services</a:t>
            </a:r>
          </a:p>
        </p:txBody>
      </p:sp>
      <p:pic>
        <p:nvPicPr>
          <p:cNvPr id="4" name="Picture 3">
            <a:extLst>
              <a:ext uri="{FF2B5EF4-FFF2-40B4-BE49-F238E27FC236}">
                <a16:creationId xmlns:a16="http://schemas.microsoft.com/office/drawing/2014/main" id="{3EE6378C-B356-3442-960D-BF44A2D0E5F9}"/>
              </a:ext>
            </a:extLst>
          </p:cNvPr>
          <p:cNvPicPr>
            <a:picLocks noChangeAspect="1"/>
          </p:cNvPicPr>
          <p:nvPr/>
        </p:nvPicPr>
        <p:blipFill rotWithShape="1">
          <a:blip r:embed="rId4"/>
          <a:srcRect l="38056" t="2299" r="591" b="7084"/>
          <a:stretch/>
        </p:blipFill>
        <p:spPr>
          <a:xfrm>
            <a:off x="2097180" y="1906475"/>
            <a:ext cx="1468692" cy="1052628"/>
          </a:xfrm>
          <a:prstGeom prst="rect">
            <a:avLst/>
          </a:prstGeom>
        </p:spPr>
      </p:pic>
      <p:sp>
        <p:nvSpPr>
          <p:cNvPr id="17" name="TextBox 16">
            <a:extLst>
              <a:ext uri="{FF2B5EF4-FFF2-40B4-BE49-F238E27FC236}">
                <a16:creationId xmlns:a16="http://schemas.microsoft.com/office/drawing/2014/main" id="{C12AF12E-9826-DB4A-8F5F-0A4EA7A9B9EC}"/>
              </a:ext>
            </a:extLst>
          </p:cNvPr>
          <p:cNvSpPr txBox="1"/>
          <p:nvPr/>
        </p:nvSpPr>
        <p:spPr>
          <a:xfrm>
            <a:off x="6593578" y="2865771"/>
            <a:ext cx="1233030" cy="400110"/>
          </a:xfrm>
          <a:prstGeom prst="rect">
            <a:avLst/>
          </a:prstGeom>
          <a:noFill/>
        </p:spPr>
        <p:txBody>
          <a:bodyPr wrap="none" rtlCol="0">
            <a:spAutoFit/>
          </a:bodyPr>
          <a:lstStyle/>
          <a:p>
            <a:r>
              <a:rPr lang="en-US" sz="2000" dirty="0">
                <a:solidFill>
                  <a:srgbClr val="5E2807"/>
                </a:solidFill>
                <a:latin typeface="AhnbergHand"/>
                <a:cs typeface="AhnbergHand"/>
              </a:rPr>
              <a:t>network</a:t>
            </a:r>
          </a:p>
        </p:txBody>
      </p:sp>
    </p:spTree>
    <p:extLst>
      <p:ext uri="{BB962C8B-B14F-4D97-AF65-F5344CB8AC3E}">
        <p14:creationId xmlns:p14="http://schemas.microsoft.com/office/powerpoint/2010/main" val="39230909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858451-C664-B646-B9AE-115E3720B851}"/>
              </a:ext>
            </a:extLst>
          </p:cNvPr>
          <p:cNvPicPr>
            <a:picLocks noChangeAspect="1"/>
          </p:cNvPicPr>
          <p:nvPr/>
        </p:nvPicPr>
        <p:blipFill>
          <a:blip r:embed="rId2"/>
          <a:stretch>
            <a:fillRect/>
          </a:stretch>
        </p:blipFill>
        <p:spPr>
          <a:xfrm>
            <a:off x="6047914" y="1450199"/>
            <a:ext cx="2015787" cy="1511840"/>
          </a:xfrm>
          <a:prstGeom prst="rect">
            <a:avLst/>
          </a:prstGeom>
        </p:spPr>
      </p:pic>
      <p:sp>
        <p:nvSpPr>
          <p:cNvPr id="2" name="TextBox 1"/>
          <p:cNvSpPr txBox="1"/>
          <p:nvPr/>
        </p:nvSpPr>
        <p:spPr>
          <a:xfrm>
            <a:off x="1955132" y="543290"/>
            <a:ext cx="1752788" cy="300082"/>
          </a:xfrm>
          <a:prstGeom prst="rect">
            <a:avLst/>
          </a:prstGeom>
          <a:solidFill>
            <a:schemeClr val="tx2">
              <a:lumMod val="75000"/>
            </a:schemeClr>
          </a:solidFill>
        </p:spPr>
        <p:txBody>
          <a:bodyPr wrap="none" rtlCol="0">
            <a:spAutoFit/>
          </a:bodyPr>
          <a:lstStyle/>
          <a:p>
            <a:r>
              <a:rPr lang="en-US" sz="1350" dirty="0">
                <a:solidFill>
                  <a:schemeClr val="bg1"/>
                </a:solidFill>
              </a:rPr>
              <a:t>Computer Networking</a:t>
            </a:r>
          </a:p>
        </p:txBody>
      </p:sp>
      <p:pic>
        <p:nvPicPr>
          <p:cNvPr id="3" name="Picture 2"/>
          <p:cNvPicPr>
            <a:picLocks noChangeAspect="1"/>
          </p:cNvPicPr>
          <p:nvPr/>
        </p:nvPicPr>
        <p:blipFill>
          <a:blip r:embed="rId3"/>
          <a:stretch>
            <a:fillRect/>
          </a:stretch>
        </p:blipFill>
        <p:spPr>
          <a:xfrm>
            <a:off x="1494572" y="1213843"/>
            <a:ext cx="2365559" cy="1984552"/>
          </a:xfrm>
          <a:prstGeom prst="rect">
            <a:avLst/>
          </a:prstGeom>
        </p:spPr>
      </p:pic>
      <p:sp>
        <p:nvSpPr>
          <p:cNvPr id="10" name="TextBox 9"/>
          <p:cNvSpPr txBox="1"/>
          <p:nvPr/>
        </p:nvSpPr>
        <p:spPr>
          <a:xfrm>
            <a:off x="6124301" y="1704696"/>
            <a:ext cx="1863011" cy="300082"/>
          </a:xfrm>
          <a:prstGeom prst="rect">
            <a:avLst/>
          </a:prstGeom>
          <a:noFill/>
        </p:spPr>
        <p:txBody>
          <a:bodyPr wrap="none" rtlCol="0">
            <a:spAutoFit/>
          </a:bodyPr>
          <a:lstStyle/>
          <a:p>
            <a:r>
              <a:rPr lang="en-US" sz="1350" dirty="0">
                <a:solidFill>
                  <a:srgbClr val="5E2807"/>
                </a:solidFill>
                <a:latin typeface="AhnbergHand"/>
                <a:cs typeface="AhnbergHand"/>
              </a:rPr>
              <a:t>Application Servers</a:t>
            </a:r>
          </a:p>
        </p:txBody>
      </p:sp>
      <p:sp>
        <p:nvSpPr>
          <p:cNvPr id="15" name="TextBox 14"/>
          <p:cNvSpPr txBox="1"/>
          <p:nvPr/>
        </p:nvSpPr>
        <p:spPr>
          <a:xfrm>
            <a:off x="1492155" y="4343808"/>
            <a:ext cx="2937022" cy="646331"/>
          </a:xfrm>
          <a:prstGeom prst="rect">
            <a:avLst/>
          </a:prstGeom>
          <a:noFill/>
        </p:spPr>
        <p:txBody>
          <a:bodyPr wrap="none" rtlCol="0">
            <a:spAutoFit/>
          </a:bodyPr>
          <a:lstStyle/>
          <a:p>
            <a:pPr algn="ctr"/>
            <a:r>
              <a:rPr lang="en-US" b="1" dirty="0">
                <a:solidFill>
                  <a:srgbClr val="5E2807"/>
                </a:solidFill>
                <a:latin typeface="AhnbergHand"/>
                <a:cs typeface="AhnbergHand"/>
              </a:rPr>
              <a:t>The Applications define</a:t>
            </a:r>
          </a:p>
          <a:p>
            <a:pPr algn="ctr"/>
            <a:r>
              <a:rPr lang="en-US" b="1" dirty="0">
                <a:solidFill>
                  <a:srgbClr val="5E2807"/>
                </a:solidFill>
                <a:latin typeface="AhnbergHand"/>
                <a:cs typeface="AhnbergHand"/>
              </a:rPr>
              <a:t>the Services</a:t>
            </a:r>
          </a:p>
        </p:txBody>
      </p:sp>
      <p:sp>
        <p:nvSpPr>
          <p:cNvPr id="17" name="TextBox 16">
            <a:extLst>
              <a:ext uri="{FF2B5EF4-FFF2-40B4-BE49-F238E27FC236}">
                <a16:creationId xmlns:a16="http://schemas.microsoft.com/office/drawing/2014/main" id="{4E5713ED-AB98-4E43-8583-E7464F3AE0FA}"/>
              </a:ext>
            </a:extLst>
          </p:cNvPr>
          <p:cNvSpPr txBox="1"/>
          <p:nvPr/>
        </p:nvSpPr>
        <p:spPr>
          <a:xfrm>
            <a:off x="572685" y="3418825"/>
            <a:ext cx="1816523" cy="300082"/>
          </a:xfrm>
          <a:prstGeom prst="rect">
            <a:avLst/>
          </a:prstGeom>
          <a:noFill/>
        </p:spPr>
        <p:txBody>
          <a:bodyPr wrap="none" rtlCol="0">
            <a:spAutoFit/>
          </a:bodyPr>
          <a:lstStyle/>
          <a:p>
            <a:r>
              <a:rPr lang="en-US" sz="1350" dirty="0">
                <a:solidFill>
                  <a:srgbClr val="5E2807"/>
                </a:solidFill>
                <a:latin typeface="AhnbergHand"/>
                <a:cs typeface="AhnbergHand"/>
              </a:rPr>
              <a:t>Application Clients</a:t>
            </a:r>
          </a:p>
        </p:txBody>
      </p:sp>
      <p:sp>
        <p:nvSpPr>
          <p:cNvPr id="18" name="Freeform 17">
            <a:extLst>
              <a:ext uri="{FF2B5EF4-FFF2-40B4-BE49-F238E27FC236}">
                <a16:creationId xmlns:a16="http://schemas.microsoft.com/office/drawing/2014/main" id="{1BFEE623-519E-2642-A401-7138C366F00F}"/>
              </a:ext>
            </a:extLst>
          </p:cNvPr>
          <p:cNvSpPr/>
          <p:nvPr/>
        </p:nvSpPr>
        <p:spPr>
          <a:xfrm>
            <a:off x="1993628" y="2996576"/>
            <a:ext cx="524587" cy="343480"/>
          </a:xfrm>
          <a:custGeom>
            <a:avLst/>
            <a:gdLst>
              <a:gd name="connsiteX0" fmla="*/ 0 w 699449"/>
              <a:gd name="connsiteY0" fmla="*/ 457973 h 457973"/>
              <a:gd name="connsiteX1" fmla="*/ 668421 w 699449"/>
              <a:gd name="connsiteY1" fmla="*/ 16815 h 457973"/>
              <a:gd name="connsiteX2" fmla="*/ 454526 w 699449"/>
              <a:gd name="connsiteY2" fmla="*/ 83657 h 457973"/>
              <a:gd name="connsiteX3" fmla="*/ 695158 w 699449"/>
              <a:gd name="connsiteY3" fmla="*/ 3447 h 457973"/>
              <a:gd name="connsiteX4" fmla="*/ 614947 w 699449"/>
              <a:gd name="connsiteY4" fmla="*/ 177236 h 457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449" h="457973">
                <a:moveTo>
                  <a:pt x="0" y="457973"/>
                </a:moveTo>
                <a:cubicBezTo>
                  <a:pt x="296333" y="268587"/>
                  <a:pt x="592667" y="79201"/>
                  <a:pt x="668421" y="16815"/>
                </a:cubicBezTo>
                <a:cubicBezTo>
                  <a:pt x="744175" y="-45571"/>
                  <a:pt x="450070" y="85885"/>
                  <a:pt x="454526" y="83657"/>
                </a:cubicBezTo>
                <a:cubicBezTo>
                  <a:pt x="458982" y="81429"/>
                  <a:pt x="668421" y="-12150"/>
                  <a:pt x="695158" y="3447"/>
                </a:cubicBezTo>
                <a:cubicBezTo>
                  <a:pt x="721895" y="19043"/>
                  <a:pt x="614947" y="177236"/>
                  <a:pt x="614947" y="17723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6" name="Cloud 5">
            <a:extLst>
              <a:ext uri="{FF2B5EF4-FFF2-40B4-BE49-F238E27FC236}">
                <a16:creationId xmlns:a16="http://schemas.microsoft.com/office/drawing/2014/main" id="{AD58A251-1D13-1E44-9BBF-81A15F498DB3}"/>
              </a:ext>
            </a:extLst>
          </p:cNvPr>
          <p:cNvSpPr/>
          <p:nvPr/>
        </p:nvSpPr>
        <p:spPr>
          <a:xfrm>
            <a:off x="4130224" y="2431608"/>
            <a:ext cx="1515182" cy="746126"/>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9" name="TextBox 18">
            <a:extLst>
              <a:ext uri="{FF2B5EF4-FFF2-40B4-BE49-F238E27FC236}">
                <a16:creationId xmlns:a16="http://schemas.microsoft.com/office/drawing/2014/main" id="{76B2D643-2AA5-8840-A01A-5AF6CAE2C120}"/>
              </a:ext>
            </a:extLst>
          </p:cNvPr>
          <p:cNvSpPr txBox="1"/>
          <p:nvPr/>
        </p:nvSpPr>
        <p:spPr>
          <a:xfrm>
            <a:off x="4830092" y="3281837"/>
            <a:ext cx="761747" cy="261610"/>
          </a:xfrm>
          <a:prstGeom prst="rect">
            <a:avLst/>
          </a:prstGeom>
          <a:noFill/>
        </p:spPr>
        <p:txBody>
          <a:bodyPr wrap="none" rtlCol="0">
            <a:spAutoFit/>
          </a:bodyPr>
          <a:lstStyle/>
          <a:p>
            <a:r>
              <a:rPr lang="en-US" sz="1100" dirty="0">
                <a:solidFill>
                  <a:srgbClr val="5E2807"/>
                </a:solidFill>
                <a:latin typeface="AhnbergHand"/>
                <a:cs typeface="AhnbergHand"/>
              </a:rPr>
              <a:t>network</a:t>
            </a:r>
          </a:p>
        </p:txBody>
      </p:sp>
      <p:sp>
        <p:nvSpPr>
          <p:cNvPr id="7" name="Freeform 6">
            <a:extLst>
              <a:ext uri="{FF2B5EF4-FFF2-40B4-BE49-F238E27FC236}">
                <a16:creationId xmlns:a16="http://schemas.microsoft.com/office/drawing/2014/main" id="{51335C36-0C8C-FD43-9248-B289DFAE9DF9}"/>
              </a:ext>
            </a:extLst>
          </p:cNvPr>
          <p:cNvSpPr/>
          <p:nvPr/>
        </p:nvSpPr>
        <p:spPr>
          <a:xfrm>
            <a:off x="3630842" y="2431607"/>
            <a:ext cx="2515169" cy="369636"/>
          </a:xfrm>
          <a:custGeom>
            <a:avLst/>
            <a:gdLst>
              <a:gd name="connsiteX0" fmla="*/ 26758 w 2515169"/>
              <a:gd name="connsiteY0" fmla="*/ 168558 h 369636"/>
              <a:gd name="connsiteX1" fmla="*/ 82950 w 2515169"/>
              <a:gd name="connsiteY1" fmla="*/ 173667 h 369636"/>
              <a:gd name="connsiteX2" fmla="*/ 1370262 w 2515169"/>
              <a:gd name="connsiteY2" fmla="*/ 367785 h 369636"/>
              <a:gd name="connsiteX3" fmla="*/ 2458347 w 2515169"/>
              <a:gd name="connsiteY3" fmla="*/ 40849 h 369636"/>
              <a:gd name="connsiteX4" fmla="*/ 2274445 w 2515169"/>
              <a:gd name="connsiteY4" fmla="*/ 25524 h 369636"/>
              <a:gd name="connsiteX5" fmla="*/ 2514539 w 2515169"/>
              <a:gd name="connsiteY5" fmla="*/ 10199 h 369636"/>
              <a:gd name="connsiteX6" fmla="*/ 2330637 w 2515169"/>
              <a:gd name="connsiteY6" fmla="*/ 194100 h 36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5169" h="369636">
                <a:moveTo>
                  <a:pt x="26758" y="168558"/>
                </a:moveTo>
                <a:cubicBezTo>
                  <a:pt x="-57105" y="154510"/>
                  <a:pt x="82950" y="173667"/>
                  <a:pt x="82950" y="173667"/>
                </a:cubicBezTo>
                <a:cubicBezTo>
                  <a:pt x="306867" y="206872"/>
                  <a:pt x="974363" y="389921"/>
                  <a:pt x="1370262" y="367785"/>
                </a:cubicBezTo>
                <a:cubicBezTo>
                  <a:pt x="1766161" y="345649"/>
                  <a:pt x="2307650" y="97892"/>
                  <a:pt x="2458347" y="40849"/>
                </a:cubicBezTo>
                <a:cubicBezTo>
                  <a:pt x="2609044" y="-16194"/>
                  <a:pt x="2265080" y="30632"/>
                  <a:pt x="2274445" y="25524"/>
                </a:cubicBezTo>
                <a:cubicBezTo>
                  <a:pt x="2283810" y="20416"/>
                  <a:pt x="2505174" y="-17897"/>
                  <a:pt x="2514539" y="10199"/>
                </a:cubicBezTo>
                <a:cubicBezTo>
                  <a:pt x="2523904" y="38295"/>
                  <a:pt x="2427270" y="116197"/>
                  <a:pt x="2330637" y="194100"/>
                </a:cubicBezTo>
              </a:path>
            </a:pathLst>
          </a:cu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659547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8725" y="15479"/>
            <a:ext cx="6172200" cy="857250"/>
          </a:xfrm>
          <a:solidFill>
            <a:schemeClr val="accent1">
              <a:lumMod val="20000"/>
              <a:lumOff val="80000"/>
            </a:schemeClr>
          </a:solidFill>
        </p:spPr>
        <p:txBody>
          <a:bodyPr>
            <a:noAutofit/>
          </a:bodyPr>
          <a:lstStyle/>
          <a:p>
            <a:r>
              <a:rPr lang="en-US" sz="2400" dirty="0">
                <a:latin typeface="Powderfinger Type" panose="02020709070000000403" pitchFamily="49" charset="77"/>
                <a:cs typeface="Powderfinger Type"/>
              </a:rPr>
              <a:t>The Computing and </a:t>
            </a:r>
            <a:r>
              <a:rPr lang="en-US" sz="2400" dirty="0" err="1">
                <a:latin typeface="Powderfinger Type" panose="02020709070000000403" pitchFamily="49" charset="77"/>
                <a:cs typeface="Powderfinger Type"/>
              </a:rPr>
              <a:t>Comms</a:t>
            </a:r>
            <a:r>
              <a:rPr lang="en-US" sz="2400" dirty="0">
                <a:latin typeface="Powderfinger Type" panose="02020709070000000403" pitchFamily="49" charset="77"/>
                <a:cs typeface="Powderfinger Type"/>
              </a:rPr>
              <a:t> Evolutionary Path</a:t>
            </a:r>
          </a:p>
        </p:txBody>
      </p:sp>
      <p:sp>
        <p:nvSpPr>
          <p:cNvPr id="3" name="TextBox 2"/>
          <p:cNvSpPr txBox="1"/>
          <p:nvPr/>
        </p:nvSpPr>
        <p:spPr>
          <a:xfrm>
            <a:off x="5504448" y="2185737"/>
            <a:ext cx="1766637" cy="369332"/>
          </a:xfrm>
          <a:prstGeom prst="rect">
            <a:avLst/>
          </a:prstGeom>
          <a:solidFill>
            <a:srgbClr val="AB4401"/>
          </a:solidFill>
        </p:spPr>
        <p:txBody>
          <a:bodyPr wrap="none" rtlCol="0">
            <a:spAutoFit/>
          </a:bodyPr>
          <a:lstStyle/>
          <a:p>
            <a:r>
              <a:rPr lang="en-US" dirty="0">
                <a:solidFill>
                  <a:srgbClr val="FFFFFF"/>
                </a:solidFill>
              </a:rPr>
              <a:t>1947</a:t>
            </a:r>
            <a:r>
              <a:rPr lang="en-US" sz="1350" dirty="0">
                <a:solidFill>
                  <a:srgbClr val="FFFFFF"/>
                </a:solidFill>
              </a:rPr>
              <a:t>– The Transistor</a:t>
            </a:r>
          </a:p>
        </p:txBody>
      </p:sp>
      <p:pic>
        <p:nvPicPr>
          <p:cNvPr id="4" name="Picture 3"/>
          <p:cNvPicPr>
            <a:picLocks noChangeAspect="1"/>
          </p:cNvPicPr>
          <p:nvPr/>
        </p:nvPicPr>
        <p:blipFill>
          <a:blip r:embed="rId2"/>
          <a:stretch>
            <a:fillRect/>
          </a:stretch>
        </p:blipFill>
        <p:spPr>
          <a:xfrm>
            <a:off x="1823786" y="1360411"/>
            <a:ext cx="3390900" cy="2343150"/>
          </a:xfrm>
          <a:prstGeom prst="rect">
            <a:avLst/>
          </a:prstGeom>
        </p:spPr>
      </p:pic>
    </p:spTree>
    <p:extLst>
      <p:ext uri="{BB962C8B-B14F-4D97-AF65-F5344CB8AC3E}">
        <p14:creationId xmlns:p14="http://schemas.microsoft.com/office/powerpoint/2010/main" val="28071950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55132" y="543290"/>
            <a:ext cx="1752788" cy="300082"/>
          </a:xfrm>
          <a:prstGeom prst="rect">
            <a:avLst/>
          </a:prstGeom>
          <a:solidFill>
            <a:schemeClr val="tx2">
              <a:lumMod val="75000"/>
            </a:schemeClr>
          </a:solidFill>
        </p:spPr>
        <p:txBody>
          <a:bodyPr wrap="none" rtlCol="0">
            <a:spAutoFit/>
          </a:bodyPr>
          <a:lstStyle/>
          <a:p>
            <a:r>
              <a:rPr lang="en-US" sz="1350" dirty="0">
                <a:solidFill>
                  <a:schemeClr val="bg1"/>
                </a:solidFill>
              </a:rPr>
              <a:t>Computer Networking</a:t>
            </a:r>
          </a:p>
        </p:txBody>
      </p:sp>
      <p:sp>
        <p:nvSpPr>
          <p:cNvPr id="5" name="Freeform 4"/>
          <p:cNvSpPr/>
          <p:nvPr/>
        </p:nvSpPr>
        <p:spPr>
          <a:xfrm>
            <a:off x="3619500" y="2356164"/>
            <a:ext cx="935229" cy="270731"/>
          </a:xfrm>
          <a:custGeom>
            <a:avLst/>
            <a:gdLst>
              <a:gd name="connsiteX0" fmla="*/ 0 w 1246972"/>
              <a:gd name="connsiteY0" fmla="*/ 307502 h 360975"/>
              <a:gd name="connsiteX1" fmla="*/ 1216526 w 1246972"/>
              <a:gd name="connsiteY1" fmla="*/ 200554 h 360975"/>
              <a:gd name="connsiteX2" fmla="*/ 909053 w 1246972"/>
              <a:gd name="connsiteY2" fmla="*/ 28 h 360975"/>
              <a:gd name="connsiteX3" fmla="*/ 1243263 w 1246972"/>
              <a:gd name="connsiteY3" fmla="*/ 187186 h 360975"/>
              <a:gd name="connsiteX4" fmla="*/ 1056105 w 1246972"/>
              <a:gd name="connsiteY4" fmla="*/ 360975 h 36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972" h="360975">
                <a:moveTo>
                  <a:pt x="0" y="307502"/>
                </a:moveTo>
                <a:cubicBezTo>
                  <a:pt x="532508" y="279651"/>
                  <a:pt x="1065017" y="251800"/>
                  <a:pt x="1216526" y="200554"/>
                </a:cubicBezTo>
                <a:cubicBezTo>
                  <a:pt x="1368035" y="149308"/>
                  <a:pt x="904597" y="2256"/>
                  <a:pt x="909053" y="28"/>
                </a:cubicBezTo>
                <a:cubicBezTo>
                  <a:pt x="913509" y="-2200"/>
                  <a:pt x="1218754" y="127028"/>
                  <a:pt x="1243263" y="187186"/>
                </a:cubicBezTo>
                <a:cubicBezTo>
                  <a:pt x="1267772" y="247344"/>
                  <a:pt x="1056105" y="360975"/>
                  <a:pt x="1056105" y="36097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10" name="TextBox 9"/>
          <p:cNvSpPr txBox="1"/>
          <p:nvPr/>
        </p:nvSpPr>
        <p:spPr>
          <a:xfrm>
            <a:off x="4920833" y="3123752"/>
            <a:ext cx="1630575" cy="300082"/>
          </a:xfrm>
          <a:prstGeom prst="rect">
            <a:avLst/>
          </a:prstGeom>
          <a:noFill/>
        </p:spPr>
        <p:txBody>
          <a:bodyPr wrap="none" rtlCol="0">
            <a:spAutoFit/>
          </a:bodyPr>
          <a:lstStyle/>
          <a:p>
            <a:r>
              <a:rPr lang="en-US" sz="1350" dirty="0">
                <a:solidFill>
                  <a:srgbClr val="5E2807"/>
                </a:solidFill>
                <a:latin typeface="AhnbergHand"/>
                <a:cs typeface="AhnbergHand"/>
              </a:rPr>
              <a:t>Content Clouds</a:t>
            </a:r>
          </a:p>
        </p:txBody>
      </p:sp>
      <p:sp>
        <p:nvSpPr>
          <p:cNvPr id="15" name="TextBox 14"/>
          <p:cNvSpPr txBox="1"/>
          <p:nvPr/>
        </p:nvSpPr>
        <p:spPr>
          <a:xfrm>
            <a:off x="1735010" y="4343808"/>
            <a:ext cx="2451312" cy="646331"/>
          </a:xfrm>
          <a:prstGeom prst="rect">
            <a:avLst/>
          </a:prstGeom>
          <a:noFill/>
        </p:spPr>
        <p:txBody>
          <a:bodyPr wrap="none" rtlCol="0">
            <a:spAutoFit/>
          </a:bodyPr>
          <a:lstStyle/>
          <a:p>
            <a:pPr algn="ctr"/>
            <a:r>
              <a:rPr lang="en-US" b="1" dirty="0">
                <a:solidFill>
                  <a:srgbClr val="5E2807"/>
                </a:solidFill>
                <a:latin typeface="AhnbergHand"/>
                <a:cs typeface="AhnbergHand"/>
              </a:rPr>
              <a:t>The Cloud defines</a:t>
            </a:r>
          </a:p>
          <a:p>
            <a:pPr algn="ctr"/>
            <a:r>
              <a:rPr lang="en-US" b="1" dirty="0">
                <a:solidFill>
                  <a:srgbClr val="5E2807"/>
                </a:solidFill>
                <a:latin typeface="AhnbergHand"/>
                <a:cs typeface="AhnbergHand"/>
              </a:rPr>
              <a:t>the Services</a:t>
            </a:r>
          </a:p>
        </p:txBody>
      </p:sp>
      <p:sp>
        <p:nvSpPr>
          <p:cNvPr id="6" name="Cloud 5">
            <a:extLst>
              <a:ext uri="{FF2B5EF4-FFF2-40B4-BE49-F238E27FC236}">
                <a16:creationId xmlns:a16="http://schemas.microsoft.com/office/drawing/2014/main" id="{27622264-087F-4E4C-AA08-81B2B4B5FE20}"/>
              </a:ext>
            </a:extLst>
          </p:cNvPr>
          <p:cNvSpPr/>
          <p:nvPr/>
        </p:nvSpPr>
        <p:spPr>
          <a:xfrm>
            <a:off x="4554729" y="1783098"/>
            <a:ext cx="2778772" cy="1146131"/>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7" name="Picture 6">
            <a:extLst>
              <a:ext uri="{FF2B5EF4-FFF2-40B4-BE49-F238E27FC236}">
                <a16:creationId xmlns:a16="http://schemas.microsoft.com/office/drawing/2014/main" id="{A003FEC1-FABF-E449-9796-DA56B960C692}"/>
              </a:ext>
            </a:extLst>
          </p:cNvPr>
          <p:cNvPicPr>
            <a:picLocks noChangeAspect="1"/>
          </p:cNvPicPr>
          <p:nvPr/>
        </p:nvPicPr>
        <p:blipFill rotWithShape="1">
          <a:blip r:embed="rId2"/>
          <a:srcRect l="29956" r="31101"/>
          <a:stretch/>
        </p:blipFill>
        <p:spPr>
          <a:xfrm>
            <a:off x="2181317" y="2263919"/>
            <a:ext cx="893954" cy="1719665"/>
          </a:xfrm>
          <a:prstGeom prst="rect">
            <a:avLst/>
          </a:prstGeom>
        </p:spPr>
      </p:pic>
      <p:sp>
        <p:nvSpPr>
          <p:cNvPr id="17" name="Cloud 16">
            <a:extLst>
              <a:ext uri="{FF2B5EF4-FFF2-40B4-BE49-F238E27FC236}">
                <a16:creationId xmlns:a16="http://schemas.microsoft.com/office/drawing/2014/main" id="{057F5ED4-74FD-BA44-AC86-5E4470CAB2BB}"/>
              </a:ext>
            </a:extLst>
          </p:cNvPr>
          <p:cNvSpPr/>
          <p:nvPr/>
        </p:nvSpPr>
        <p:spPr>
          <a:xfrm>
            <a:off x="3952207" y="2778779"/>
            <a:ext cx="274535" cy="104877"/>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8" name="TextBox 17">
            <a:extLst>
              <a:ext uri="{FF2B5EF4-FFF2-40B4-BE49-F238E27FC236}">
                <a16:creationId xmlns:a16="http://schemas.microsoft.com/office/drawing/2014/main" id="{FDF434E2-A432-1646-8EEC-1F1E1835AC74}"/>
              </a:ext>
            </a:extLst>
          </p:cNvPr>
          <p:cNvSpPr txBox="1"/>
          <p:nvPr/>
        </p:nvSpPr>
        <p:spPr>
          <a:xfrm>
            <a:off x="3852040" y="2883656"/>
            <a:ext cx="538696" cy="169277"/>
          </a:xfrm>
          <a:prstGeom prst="rect">
            <a:avLst/>
          </a:prstGeom>
          <a:noFill/>
        </p:spPr>
        <p:txBody>
          <a:bodyPr wrap="square" rtlCol="0">
            <a:spAutoFit/>
          </a:bodyPr>
          <a:lstStyle/>
          <a:p>
            <a:r>
              <a:rPr lang="en-US" sz="500" dirty="0">
                <a:solidFill>
                  <a:srgbClr val="5E2807"/>
                </a:solidFill>
                <a:latin typeface="AhnbergHand"/>
                <a:cs typeface="AhnbergHand"/>
              </a:rPr>
              <a:t>network</a:t>
            </a:r>
          </a:p>
        </p:txBody>
      </p:sp>
    </p:spTree>
    <p:extLst>
      <p:ext uri="{BB962C8B-B14F-4D97-AF65-F5344CB8AC3E}">
        <p14:creationId xmlns:p14="http://schemas.microsoft.com/office/powerpoint/2010/main" val="36790646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55132" y="543290"/>
            <a:ext cx="1752788" cy="300082"/>
          </a:xfrm>
          <a:prstGeom prst="rect">
            <a:avLst/>
          </a:prstGeom>
          <a:solidFill>
            <a:schemeClr val="tx2">
              <a:lumMod val="75000"/>
            </a:schemeClr>
          </a:solidFill>
        </p:spPr>
        <p:txBody>
          <a:bodyPr wrap="none" rtlCol="0">
            <a:spAutoFit/>
          </a:bodyPr>
          <a:lstStyle/>
          <a:p>
            <a:r>
              <a:rPr lang="en-US" sz="1350" dirty="0">
                <a:solidFill>
                  <a:schemeClr val="bg1"/>
                </a:solidFill>
              </a:rPr>
              <a:t>Computer Networking</a:t>
            </a:r>
          </a:p>
        </p:txBody>
      </p:sp>
      <p:sp>
        <p:nvSpPr>
          <p:cNvPr id="5" name="Freeform 4"/>
          <p:cNvSpPr/>
          <p:nvPr/>
        </p:nvSpPr>
        <p:spPr>
          <a:xfrm>
            <a:off x="3619500" y="2356164"/>
            <a:ext cx="935229" cy="270731"/>
          </a:xfrm>
          <a:custGeom>
            <a:avLst/>
            <a:gdLst>
              <a:gd name="connsiteX0" fmla="*/ 0 w 1246972"/>
              <a:gd name="connsiteY0" fmla="*/ 307502 h 360975"/>
              <a:gd name="connsiteX1" fmla="*/ 1216526 w 1246972"/>
              <a:gd name="connsiteY1" fmla="*/ 200554 h 360975"/>
              <a:gd name="connsiteX2" fmla="*/ 909053 w 1246972"/>
              <a:gd name="connsiteY2" fmla="*/ 28 h 360975"/>
              <a:gd name="connsiteX3" fmla="*/ 1243263 w 1246972"/>
              <a:gd name="connsiteY3" fmla="*/ 187186 h 360975"/>
              <a:gd name="connsiteX4" fmla="*/ 1056105 w 1246972"/>
              <a:gd name="connsiteY4" fmla="*/ 360975 h 36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972" h="360975">
                <a:moveTo>
                  <a:pt x="0" y="307502"/>
                </a:moveTo>
                <a:cubicBezTo>
                  <a:pt x="532508" y="279651"/>
                  <a:pt x="1065017" y="251800"/>
                  <a:pt x="1216526" y="200554"/>
                </a:cubicBezTo>
                <a:cubicBezTo>
                  <a:pt x="1368035" y="149308"/>
                  <a:pt x="904597" y="2256"/>
                  <a:pt x="909053" y="28"/>
                </a:cubicBezTo>
                <a:cubicBezTo>
                  <a:pt x="913509" y="-2200"/>
                  <a:pt x="1218754" y="127028"/>
                  <a:pt x="1243263" y="187186"/>
                </a:cubicBezTo>
                <a:cubicBezTo>
                  <a:pt x="1267772" y="247344"/>
                  <a:pt x="1056105" y="360975"/>
                  <a:pt x="1056105" y="36097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10" name="TextBox 9"/>
          <p:cNvSpPr txBox="1"/>
          <p:nvPr/>
        </p:nvSpPr>
        <p:spPr>
          <a:xfrm>
            <a:off x="4920833" y="3123752"/>
            <a:ext cx="1630575" cy="300082"/>
          </a:xfrm>
          <a:prstGeom prst="rect">
            <a:avLst/>
          </a:prstGeom>
          <a:noFill/>
        </p:spPr>
        <p:txBody>
          <a:bodyPr wrap="none" rtlCol="0">
            <a:spAutoFit/>
          </a:bodyPr>
          <a:lstStyle/>
          <a:p>
            <a:r>
              <a:rPr lang="en-US" sz="1350" dirty="0">
                <a:solidFill>
                  <a:srgbClr val="5E2807"/>
                </a:solidFill>
                <a:latin typeface="AhnbergHand"/>
                <a:cs typeface="AhnbergHand"/>
              </a:rPr>
              <a:t>Content Clouds</a:t>
            </a:r>
          </a:p>
        </p:txBody>
      </p:sp>
      <p:sp>
        <p:nvSpPr>
          <p:cNvPr id="15" name="TextBox 14"/>
          <p:cNvSpPr txBox="1"/>
          <p:nvPr/>
        </p:nvSpPr>
        <p:spPr>
          <a:xfrm>
            <a:off x="1735010" y="4343808"/>
            <a:ext cx="2451312" cy="646331"/>
          </a:xfrm>
          <a:prstGeom prst="rect">
            <a:avLst/>
          </a:prstGeom>
          <a:noFill/>
        </p:spPr>
        <p:txBody>
          <a:bodyPr wrap="none" rtlCol="0">
            <a:spAutoFit/>
          </a:bodyPr>
          <a:lstStyle/>
          <a:p>
            <a:pPr algn="ctr"/>
            <a:r>
              <a:rPr lang="en-US" b="1" dirty="0">
                <a:solidFill>
                  <a:srgbClr val="5E2807"/>
                </a:solidFill>
                <a:latin typeface="AhnbergHand"/>
                <a:cs typeface="AhnbergHand"/>
              </a:rPr>
              <a:t>The Cloud defines</a:t>
            </a:r>
          </a:p>
          <a:p>
            <a:pPr algn="ctr"/>
            <a:r>
              <a:rPr lang="en-US" b="1" dirty="0">
                <a:solidFill>
                  <a:srgbClr val="5E2807"/>
                </a:solidFill>
                <a:latin typeface="AhnbergHand"/>
                <a:cs typeface="AhnbergHand"/>
              </a:rPr>
              <a:t>the Services</a:t>
            </a:r>
          </a:p>
        </p:txBody>
      </p:sp>
      <p:sp>
        <p:nvSpPr>
          <p:cNvPr id="6" name="Cloud 5">
            <a:extLst>
              <a:ext uri="{FF2B5EF4-FFF2-40B4-BE49-F238E27FC236}">
                <a16:creationId xmlns:a16="http://schemas.microsoft.com/office/drawing/2014/main" id="{27622264-087F-4E4C-AA08-81B2B4B5FE20}"/>
              </a:ext>
            </a:extLst>
          </p:cNvPr>
          <p:cNvSpPr/>
          <p:nvPr/>
        </p:nvSpPr>
        <p:spPr>
          <a:xfrm>
            <a:off x="4554729" y="1783098"/>
            <a:ext cx="2778772" cy="1146131"/>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7" name="Picture 6">
            <a:extLst>
              <a:ext uri="{FF2B5EF4-FFF2-40B4-BE49-F238E27FC236}">
                <a16:creationId xmlns:a16="http://schemas.microsoft.com/office/drawing/2014/main" id="{A003FEC1-FABF-E449-9796-DA56B960C692}"/>
              </a:ext>
            </a:extLst>
          </p:cNvPr>
          <p:cNvPicPr>
            <a:picLocks noChangeAspect="1"/>
          </p:cNvPicPr>
          <p:nvPr/>
        </p:nvPicPr>
        <p:blipFill rotWithShape="1">
          <a:blip r:embed="rId2"/>
          <a:srcRect l="29956" r="31101"/>
          <a:stretch/>
        </p:blipFill>
        <p:spPr>
          <a:xfrm>
            <a:off x="2181317" y="2263919"/>
            <a:ext cx="893954" cy="1719665"/>
          </a:xfrm>
          <a:prstGeom prst="rect">
            <a:avLst/>
          </a:prstGeom>
        </p:spPr>
      </p:pic>
      <p:sp>
        <p:nvSpPr>
          <p:cNvPr id="17" name="Cloud 16">
            <a:extLst>
              <a:ext uri="{FF2B5EF4-FFF2-40B4-BE49-F238E27FC236}">
                <a16:creationId xmlns:a16="http://schemas.microsoft.com/office/drawing/2014/main" id="{057F5ED4-74FD-BA44-AC86-5E4470CAB2BB}"/>
              </a:ext>
            </a:extLst>
          </p:cNvPr>
          <p:cNvSpPr/>
          <p:nvPr/>
        </p:nvSpPr>
        <p:spPr>
          <a:xfrm>
            <a:off x="3952207" y="2778779"/>
            <a:ext cx="274535" cy="104877"/>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8" name="TextBox 17">
            <a:extLst>
              <a:ext uri="{FF2B5EF4-FFF2-40B4-BE49-F238E27FC236}">
                <a16:creationId xmlns:a16="http://schemas.microsoft.com/office/drawing/2014/main" id="{FDF434E2-A432-1646-8EEC-1F1E1835AC74}"/>
              </a:ext>
            </a:extLst>
          </p:cNvPr>
          <p:cNvSpPr txBox="1"/>
          <p:nvPr/>
        </p:nvSpPr>
        <p:spPr>
          <a:xfrm>
            <a:off x="3852040" y="2883656"/>
            <a:ext cx="538696" cy="169277"/>
          </a:xfrm>
          <a:prstGeom prst="rect">
            <a:avLst/>
          </a:prstGeom>
          <a:noFill/>
        </p:spPr>
        <p:txBody>
          <a:bodyPr wrap="square" rtlCol="0">
            <a:spAutoFit/>
          </a:bodyPr>
          <a:lstStyle/>
          <a:p>
            <a:r>
              <a:rPr lang="en-US" sz="500" dirty="0">
                <a:solidFill>
                  <a:srgbClr val="5E2807"/>
                </a:solidFill>
                <a:latin typeface="AhnbergHand"/>
                <a:cs typeface="AhnbergHand"/>
              </a:rPr>
              <a:t>network</a:t>
            </a:r>
          </a:p>
        </p:txBody>
      </p:sp>
      <p:sp>
        <p:nvSpPr>
          <p:cNvPr id="3" name="TextBox 2">
            <a:extLst>
              <a:ext uri="{FF2B5EF4-FFF2-40B4-BE49-F238E27FC236}">
                <a16:creationId xmlns:a16="http://schemas.microsoft.com/office/drawing/2014/main" id="{F4A07222-EC5C-8149-89ED-C9B932DF7330}"/>
              </a:ext>
            </a:extLst>
          </p:cNvPr>
          <p:cNvSpPr txBox="1"/>
          <p:nvPr/>
        </p:nvSpPr>
        <p:spPr>
          <a:xfrm rot="20994871">
            <a:off x="1097593" y="1685648"/>
            <a:ext cx="6258297" cy="1815882"/>
          </a:xfrm>
          <a:prstGeom prst="rect">
            <a:avLst/>
          </a:prstGeom>
          <a:solidFill>
            <a:srgbClr val="FFFFFF">
              <a:alpha val="86275"/>
            </a:srgbClr>
          </a:solidFill>
        </p:spPr>
        <p:txBody>
          <a:bodyPr wrap="square" rtlCol="0">
            <a:spAutoFit/>
          </a:bodyPr>
          <a:lstStyle/>
          <a:p>
            <a:pPr algn="ctr"/>
            <a:r>
              <a:rPr lang="en-AU" sz="2800" b="1" dirty="0">
                <a:solidFill>
                  <a:srgbClr val="FF0000"/>
                </a:solidFill>
                <a:latin typeface="AhnbergHand" pitchFamily="2" charset="0"/>
              </a:rPr>
              <a:t>The Internet is no longer a network – its just a last mile aggregator for content and service distribution platforms!</a:t>
            </a:r>
          </a:p>
        </p:txBody>
      </p:sp>
    </p:spTree>
    <p:extLst>
      <p:ext uri="{BB962C8B-B14F-4D97-AF65-F5344CB8AC3E}">
        <p14:creationId xmlns:p14="http://schemas.microsoft.com/office/powerpoint/2010/main" val="38320047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3685" y="543290"/>
            <a:ext cx="2977097" cy="300082"/>
          </a:xfrm>
          <a:prstGeom prst="rect">
            <a:avLst/>
          </a:prstGeom>
          <a:noFill/>
        </p:spPr>
        <p:txBody>
          <a:bodyPr wrap="none" rtlCol="0">
            <a:spAutoFit/>
          </a:bodyPr>
          <a:lstStyle/>
          <a:p>
            <a:r>
              <a:rPr lang="en-US" sz="1350" b="1" dirty="0">
                <a:latin typeface="AhnbergHand"/>
                <a:cs typeface="AhnbergHand"/>
              </a:rPr>
              <a:t>Why has IP been so effective?</a:t>
            </a:r>
          </a:p>
        </p:txBody>
      </p:sp>
      <p:sp>
        <p:nvSpPr>
          <p:cNvPr id="3" name="TextBox 2"/>
          <p:cNvSpPr txBox="1"/>
          <p:nvPr/>
        </p:nvSpPr>
        <p:spPr>
          <a:xfrm>
            <a:off x="1403685" y="1287379"/>
            <a:ext cx="1899879" cy="300082"/>
          </a:xfrm>
          <a:prstGeom prst="rect">
            <a:avLst/>
          </a:prstGeom>
          <a:noFill/>
        </p:spPr>
        <p:txBody>
          <a:bodyPr wrap="none" rtlCol="0">
            <a:spAutoFit/>
          </a:bodyPr>
          <a:lstStyle/>
          <a:p>
            <a:r>
              <a:rPr lang="en-US" sz="1350" b="1" dirty="0">
                <a:latin typeface="AhnbergHand"/>
                <a:cs typeface="AhnbergHand"/>
              </a:rPr>
              <a:t>Because it’s cheap!</a:t>
            </a:r>
          </a:p>
        </p:txBody>
      </p:sp>
      <p:sp>
        <p:nvSpPr>
          <p:cNvPr id="4" name="TextBox 3"/>
          <p:cNvSpPr txBox="1"/>
          <p:nvPr/>
        </p:nvSpPr>
        <p:spPr>
          <a:xfrm>
            <a:off x="3874170" y="1425879"/>
            <a:ext cx="1745991" cy="300082"/>
          </a:xfrm>
          <a:prstGeom prst="rect">
            <a:avLst/>
          </a:prstGeom>
          <a:noFill/>
        </p:spPr>
        <p:txBody>
          <a:bodyPr wrap="none" rtlCol="0">
            <a:spAutoFit/>
          </a:bodyPr>
          <a:lstStyle/>
          <a:p>
            <a:r>
              <a:rPr lang="en-US" sz="1350" b="1" dirty="0">
                <a:latin typeface="AhnbergHand"/>
                <a:cs typeface="AhnbergHand"/>
              </a:rPr>
              <a:t>Why is IP cheap?</a:t>
            </a:r>
          </a:p>
        </p:txBody>
      </p:sp>
      <p:sp>
        <p:nvSpPr>
          <p:cNvPr id="5" name="TextBox 4"/>
          <p:cNvSpPr txBox="1"/>
          <p:nvPr/>
        </p:nvSpPr>
        <p:spPr>
          <a:xfrm>
            <a:off x="1904682" y="2091627"/>
            <a:ext cx="2023311" cy="507831"/>
          </a:xfrm>
          <a:prstGeom prst="rect">
            <a:avLst/>
          </a:prstGeom>
          <a:noFill/>
        </p:spPr>
        <p:txBody>
          <a:bodyPr wrap="none" rtlCol="0">
            <a:spAutoFit/>
          </a:bodyPr>
          <a:lstStyle/>
          <a:p>
            <a:r>
              <a:rPr lang="en-US" sz="1350" b="1" dirty="0">
                <a:latin typeface="AhnbergHand"/>
                <a:cs typeface="AhnbergHand"/>
              </a:rPr>
              <a:t>Because its minimal</a:t>
            </a:r>
          </a:p>
          <a:p>
            <a:r>
              <a:rPr lang="en-US" sz="1350" b="1" dirty="0">
                <a:latin typeface="AhnbergHand"/>
                <a:cs typeface="AhnbergHand"/>
              </a:rPr>
              <a:t> in what it does!</a:t>
            </a:r>
          </a:p>
        </p:txBody>
      </p:sp>
      <p:sp>
        <p:nvSpPr>
          <p:cNvPr id="9" name="Freeform 8"/>
          <p:cNvSpPr/>
          <p:nvPr/>
        </p:nvSpPr>
        <p:spPr>
          <a:xfrm>
            <a:off x="1905001" y="812132"/>
            <a:ext cx="842210" cy="534622"/>
          </a:xfrm>
          <a:custGeom>
            <a:avLst/>
            <a:gdLst>
              <a:gd name="connsiteX0" fmla="*/ 1122947 w 1122947"/>
              <a:gd name="connsiteY0" fmla="*/ 0 h 712829"/>
              <a:gd name="connsiteX1" fmla="*/ 441158 w 1122947"/>
              <a:gd name="connsiteY1" fmla="*/ 320842 h 712829"/>
              <a:gd name="connsiteX2" fmla="*/ 80211 w 1122947"/>
              <a:gd name="connsiteY2" fmla="*/ 695158 h 712829"/>
              <a:gd name="connsiteX3" fmla="*/ 227263 w 1122947"/>
              <a:gd name="connsiteY3" fmla="*/ 655053 h 712829"/>
              <a:gd name="connsiteX4" fmla="*/ 93579 w 1122947"/>
              <a:gd name="connsiteY4" fmla="*/ 681790 h 712829"/>
              <a:gd name="connsiteX5" fmla="*/ 0 w 1122947"/>
              <a:gd name="connsiteY5" fmla="*/ 548105 h 71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2947" h="712829">
                <a:moveTo>
                  <a:pt x="1122947" y="0"/>
                </a:moveTo>
                <a:cubicBezTo>
                  <a:pt x="868947" y="102491"/>
                  <a:pt x="614947" y="204982"/>
                  <a:pt x="441158" y="320842"/>
                </a:cubicBezTo>
                <a:cubicBezTo>
                  <a:pt x="267369" y="436702"/>
                  <a:pt x="115860" y="639456"/>
                  <a:pt x="80211" y="695158"/>
                </a:cubicBezTo>
                <a:cubicBezTo>
                  <a:pt x="44562" y="750860"/>
                  <a:pt x="225035" y="657281"/>
                  <a:pt x="227263" y="655053"/>
                </a:cubicBezTo>
                <a:cubicBezTo>
                  <a:pt x="229491" y="652825"/>
                  <a:pt x="131456" y="699615"/>
                  <a:pt x="93579" y="681790"/>
                </a:cubicBezTo>
                <a:cubicBezTo>
                  <a:pt x="55702" y="663965"/>
                  <a:pt x="0" y="548105"/>
                  <a:pt x="0" y="548105"/>
                </a:cubicBezTo>
              </a:path>
            </a:pathLst>
          </a:custGeom>
          <a:ln>
            <a:solidFill>
              <a:srgbClr val="95373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11" name="Freeform 10"/>
          <p:cNvSpPr/>
          <p:nvPr/>
        </p:nvSpPr>
        <p:spPr>
          <a:xfrm>
            <a:off x="3368842" y="1463842"/>
            <a:ext cx="541902" cy="250658"/>
          </a:xfrm>
          <a:custGeom>
            <a:avLst/>
            <a:gdLst>
              <a:gd name="connsiteX0" fmla="*/ 0 w 722536"/>
              <a:gd name="connsiteY0" fmla="*/ 0 h 334211"/>
              <a:gd name="connsiteX1" fmla="*/ 414422 w 722536"/>
              <a:gd name="connsiteY1" fmla="*/ 80211 h 334211"/>
              <a:gd name="connsiteX2" fmla="*/ 708527 w 722536"/>
              <a:gd name="connsiteY2" fmla="*/ 187158 h 334211"/>
              <a:gd name="connsiteX3" fmla="*/ 641685 w 722536"/>
              <a:gd name="connsiteY3" fmla="*/ 80211 h 334211"/>
              <a:gd name="connsiteX4" fmla="*/ 721895 w 722536"/>
              <a:gd name="connsiteY4" fmla="*/ 254000 h 334211"/>
              <a:gd name="connsiteX5" fmla="*/ 588211 w 722536"/>
              <a:gd name="connsiteY5" fmla="*/ 334211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2536" h="334211">
                <a:moveTo>
                  <a:pt x="0" y="0"/>
                </a:moveTo>
                <a:cubicBezTo>
                  <a:pt x="148167" y="24509"/>
                  <a:pt x="296334" y="49018"/>
                  <a:pt x="414422" y="80211"/>
                </a:cubicBezTo>
                <a:cubicBezTo>
                  <a:pt x="532510" y="111404"/>
                  <a:pt x="670650" y="187158"/>
                  <a:pt x="708527" y="187158"/>
                </a:cubicBezTo>
                <a:cubicBezTo>
                  <a:pt x="746404" y="187158"/>
                  <a:pt x="639457" y="69071"/>
                  <a:pt x="641685" y="80211"/>
                </a:cubicBezTo>
                <a:cubicBezTo>
                  <a:pt x="643913" y="91351"/>
                  <a:pt x="730807" y="211667"/>
                  <a:pt x="721895" y="254000"/>
                </a:cubicBezTo>
                <a:cubicBezTo>
                  <a:pt x="712983" y="296333"/>
                  <a:pt x="588211" y="334211"/>
                  <a:pt x="588211" y="334211"/>
                </a:cubicBezTo>
              </a:path>
            </a:pathLst>
          </a:custGeom>
          <a:ln>
            <a:solidFill>
              <a:srgbClr val="95373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12" name="Freeform 11"/>
          <p:cNvSpPr/>
          <p:nvPr/>
        </p:nvSpPr>
        <p:spPr>
          <a:xfrm>
            <a:off x="2582397" y="1840743"/>
            <a:ext cx="1979578" cy="270562"/>
          </a:xfrm>
          <a:custGeom>
            <a:avLst/>
            <a:gdLst>
              <a:gd name="connsiteX0" fmla="*/ 2639437 w 2639437"/>
              <a:gd name="connsiteY0" fmla="*/ 5465 h 360749"/>
              <a:gd name="connsiteX1" fmla="*/ 794594 w 2639437"/>
              <a:gd name="connsiteY1" fmla="*/ 45571 h 360749"/>
              <a:gd name="connsiteX2" fmla="*/ 59331 w 2639437"/>
              <a:gd name="connsiteY2" fmla="*/ 339676 h 360749"/>
              <a:gd name="connsiteX3" fmla="*/ 326700 w 2639437"/>
              <a:gd name="connsiteY3" fmla="*/ 326308 h 360749"/>
              <a:gd name="connsiteX4" fmla="*/ 32594 w 2639437"/>
              <a:gd name="connsiteY4" fmla="*/ 353044 h 360749"/>
              <a:gd name="connsiteX5" fmla="*/ 5858 w 2639437"/>
              <a:gd name="connsiteY5" fmla="*/ 165887 h 36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9437" h="360749">
                <a:moveTo>
                  <a:pt x="2639437" y="5465"/>
                </a:moveTo>
                <a:cubicBezTo>
                  <a:pt x="1932024" y="-2333"/>
                  <a:pt x="1224612" y="-10131"/>
                  <a:pt x="794594" y="45571"/>
                </a:cubicBezTo>
                <a:cubicBezTo>
                  <a:pt x="364576" y="101273"/>
                  <a:pt x="137313" y="292887"/>
                  <a:pt x="59331" y="339676"/>
                </a:cubicBezTo>
                <a:cubicBezTo>
                  <a:pt x="-18651" y="386465"/>
                  <a:pt x="331156" y="324080"/>
                  <a:pt x="326700" y="326308"/>
                </a:cubicBezTo>
                <a:cubicBezTo>
                  <a:pt x="322244" y="328536"/>
                  <a:pt x="86068" y="379781"/>
                  <a:pt x="32594" y="353044"/>
                </a:cubicBezTo>
                <a:cubicBezTo>
                  <a:pt x="-20880" y="326307"/>
                  <a:pt x="8086" y="197080"/>
                  <a:pt x="5858" y="165887"/>
                </a:cubicBezTo>
              </a:path>
            </a:pathLst>
          </a:custGeom>
          <a:ln>
            <a:solidFill>
              <a:srgbClr val="95373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15" name="TextBox 14"/>
          <p:cNvSpPr txBox="1"/>
          <p:nvPr/>
        </p:nvSpPr>
        <p:spPr>
          <a:xfrm>
            <a:off x="3769887" y="156005"/>
            <a:ext cx="4491789" cy="369332"/>
          </a:xfrm>
          <a:prstGeom prst="rect">
            <a:avLst/>
          </a:prstGeom>
          <a:solidFill>
            <a:srgbClr val="FF0000"/>
          </a:solidFill>
        </p:spPr>
        <p:txBody>
          <a:bodyPr wrap="square" rtlCol="0">
            <a:spAutoFit/>
          </a:bodyPr>
          <a:lstStyle/>
          <a:p>
            <a:r>
              <a:rPr lang="en-US" b="1" dirty="0">
                <a:solidFill>
                  <a:srgbClr val="FFFFFF"/>
                </a:solidFill>
              </a:rPr>
              <a:t>IP: Occam’s Razor applied to Networking</a:t>
            </a:r>
          </a:p>
        </p:txBody>
      </p:sp>
      <p:grpSp>
        <p:nvGrpSpPr>
          <p:cNvPr id="16" name="Group 262"/>
          <p:cNvGrpSpPr>
            <a:grpSpLocks/>
          </p:cNvGrpSpPr>
          <p:nvPr/>
        </p:nvGrpSpPr>
        <p:grpSpPr bwMode="auto">
          <a:xfrm>
            <a:off x="3813125" y="2440895"/>
            <a:ext cx="4042172" cy="1481138"/>
            <a:chOff x="955" y="831"/>
            <a:chExt cx="3395" cy="1244"/>
          </a:xfrm>
        </p:grpSpPr>
        <p:sp>
          <p:nvSpPr>
            <p:cNvPr id="17" name="Rectangle 142"/>
            <p:cNvSpPr>
              <a:spLocks noChangeArrowheads="1"/>
            </p:cNvSpPr>
            <p:nvPr/>
          </p:nvSpPr>
          <p:spPr bwMode="auto">
            <a:xfrm>
              <a:off x="988" y="968"/>
              <a:ext cx="3327" cy="1080"/>
            </a:xfrm>
            <a:prstGeom prst="rect">
              <a:avLst/>
            </a:prstGeom>
            <a:solidFill>
              <a:srgbClr val="EBEBEB"/>
            </a:solidFill>
            <a:ln w="9525">
              <a:solidFill>
                <a:schemeClr val="tx1"/>
              </a:solidFill>
              <a:miter lim="800000"/>
              <a:headEnd/>
              <a:tailEnd/>
            </a:ln>
            <a:effectLst>
              <a:outerShdw blurRad="63500" dist="107763" dir="2700000" algn="ctr" rotWithShape="0">
                <a:schemeClr val="tx2">
                  <a:alpha val="74998"/>
                </a:schemeClr>
              </a:outerShdw>
            </a:effectLst>
          </p:spPr>
          <p:txBody>
            <a:bodyPr wrap="none" anchor="ctr"/>
            <a:lstStyle/>
            <a:p>
              <a:endParaRPr lang="en-US" sz="900"/>
            </a:p>
          </p:txBody>
        </p:sp>
        <p:sp>
          <p:nvSpPr>
            <p:cNvPr id="18" name="Line 144"/>
            <p:cNvSpPr>
              <a:spLocks noChangeShapeType="1"/>
            </p:cNvSpPr>
            <p:nvPr/>
          </p:nvSpPr>
          <p:spPr bwMode="auto">
            <a:xfrm>
              <a:off x="988" y="1328"/>
              <a:ext cx="3327"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19" name="Line 145"/>
            <p:cNvSpPr>
              <a:spLocks noChangeShapeType="1"/>
            </p:cNvSpPr>
            <p:nvPr/>
          </p:nvSpPr>
          <p:spPr bwMode="auto">
            <a:xfrm>
              <a:off x="988" y="1688"/>
              <a:ext cx="3331"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2">
                        <a:alpha val="74998"/>
                      </a:schemeClr>
                    </a:outerShdw>
                  </a:effectLst>
                </a14:hiddenEffects>
              </a:ext>
            </a:extLst>
          </p:spPr>
          <p:txBody>
            <a:bodyPr wrap="none" anchor="ctr"/>
            <a:lstStyle/>
            <a:p>
              <a:endParaRPr lang="en-US" sz="900"/>
            </a:p>
          </p:txBody>
        </p:sp>
        <p:sp>
          <p:nvSpPr>
            <p:cNvPr id="20" name="Line 146"/>
            <p:cNvSpPr>
              <a:spLocks noChangeShapeType="1"/>
            </p:cNvSpPr>
            <p:nvPr/>
          </p:nvSpPr>
          <p:spPr bwMode="auto">
            <a:xfrm>
              <a:off x="2651" y="968"/>
              <a:ext cx="0" cy="54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21" name="Line 147"/>
            <p:cNvSpPr>
              <a:spLocks noChangeShapeType="1"/>
            </p:cNvSpPr>
            <p:nvPr/>
          </p:nvSpPr>
          <p:spPr bwMode="auto">
            <a:xfrm>
              <a:off x="3483" y="1868"/>
              <a:ext cx="0" cy="18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22" name="Line 148"/>
            <p:cNvSpPr>
              <a:spLocks noChangeShapeType="1"/>
            </p:cNvSpPr>
            <p:nvPr/>
          </p:nvSpPr>
          <p:spPr bwMode="auto">
            <a:xfrm>
              <a:off x="2963" y="1152"/>
              <a:ext cx="0" cy="18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23" name="Line 149"/>
            <p:cNvSpPr>
              <a:spLocks noChangeShapeType="1"/>
            </p:cNvSpPr>
            <p:nvPr/>
          </p:nvSpPr>
          <p:spPr bwMode="auto">
            <a:xfrm>
              <a:off x="1404" y="964"/>
              <a:ext cx="0" cy="184"/>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24" name="Line 150"/>
            <p:cNvSpPr>
              <a:spLocks noChangeShapeType="1"/>
            </p:cNvSpPr>
            <p:nvPr/>
          </p:nvSpPr>
          <p:spPr bwMode="auto">
            <a:xfrm>
              <a:off x="1819" y="968"/>
              <a:ext cx="0" cy="18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25" name="Text Box 151"/>
            <p:cNvSpPr txBox="1">
              <a:spLocks noChangeArrowheads="1"/>
            </p:cNvSpPr>
            <p:nvPr/>
          </p:nvSpPr>
          <p:spPr bwMode="auto">
            <a:xfrm>
              <a:off x="955" y="961"/>
              <a:ext cx="484"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900">
                  <a:latin typeface="Arial" charset="0"/>
                </a:rPr>
                <a:t>Version</a:t>
              </a:r>
            </a:p>
          </p:txBody>
        </p:sp>
        <p:sp>
          <p:nvSpPr>
            <p:cNvPr id="26" name="Text Box 152"/>
            <p:cNvSpPr txBox="1">
              <a:spLocks noChangeArrowheads="1"/>
            </p:cNvSpPr>
            <p:nvPr/>
          </p:nvSpPr>
          <p:spPr bwMode="auto">
            <a:xfrm>
              <a:off x="1427" y="961"/>
              <a:ext cx="306"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900">
                  <a:latin typeface="Arial" charset="0"/>
                </a:rPr>
                <a:t>IHL</a:t>
              </a:r>
            </a:p>
          </p:txBody>
        </p:sp>
        <p:sp>
          <p:nvSpPr>
            <p:cNvPr id="27" name="Text Box 154"/>
            <p:cNvSpPr txBox="1">
              <a:spLocks noChangeArrowheads="1"/>
            </p:cNvSpPr>
            <p:nvPr/>
          </p:nvSpPr>
          <p:spPr bwMode="auto">
            <a:xfrm>
              <a:off x="2805" y="961"/>
              <a:ext cx="694"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900">
                  <a:latin typeface="Arial" charset="0"/>
                </a:rPr>
                <a:t>Total Length</a:t>
              </a:r>
            </a:p>
          </p:txBody>
        </p:sp>
        <p:sp>
          <p:nvSpPr>
            <p:cNvPr id="28" name="Text Box 155"/>
            <p:cNvSpPr txBox="1">
              <a:spLocks noChangeArrowheads="1"/>
            </p:cNvSpPr>
            <p:nvPr/>
          </p:nvSpPr>
          <p:spPr bwMode="auto">
            <a:xfrm>
              <a:off x="2623" y="1157"/>
              <a:ext cx="392"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900">
                  <a:latin typeface="Arial" charset="0"/>
                </a:rPr>
                <a:t>Flags</a:t>
              </a:r>
            </a:p>
          </p:txBody>
        </p:sp>
        <p:sp>
          <p:nvSpPr>
            <p:cNvPr id="29" name="Text Box 156"/>
            <p:cNvSpPr txBox="1">
              <a:spLocks noChangeArrowheads="1"/>
            </p:cNvSpPr>
            <p:nvPr/>
          </p:nvSpPr>
          <p:spPr bwMode="auto">
            <a:xfrm>
              <a:off x="1497" y="1157"/>
              <a:ext cx="699"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900">
                  <a:latin typeface="Arial" charset="0"/>
                </a:rPr>
                <a:t>Identification</a:t>
              </a:r>
            </a:p>
          </p:txBody>
        </p:sp>
        <p:sp>
          <p:nvSpPr>
            <p:cNvPr id="30" name="Text Box 157"/>
            <p:cNvSpPr txBox="1">
              <a:spLocks noChangeArrowheads="1"/>
            </p:cNvSpPr>
            <p:nvPr/>
          </p:nvSpPr>
          <p:spPr bwMode="auto">
            <a:xfrm>
              <a:off x="3156" y="1157"/>
              <a:ext cx="855"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900">
                  <a:latin typeface="Arial" charset="0"/>
                </a:rPr>
                <a:t>Fragment Offset</a:t>
              </a:r>
            </a:p>
          </p:txBody>
        </p:sp>
        <p:sp>
          <p:nvSpPr>
            <p:cNvPr id="31" name="Text Box 158"/>
            <p:cNvSpPr txBox="1">
              <a:spLocks noChangeArrowheads="1"/>
            </p:cNvSpPr>
            <p:nvPr/>
          </p:nvSpPr>
          <p:spPr bwMode="auto">
            <a:xfrm>
              <a:off x="1042" y="1341"/>
              <a:ext cx="715"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900">
                  <a:latin typeface="Arial" charset="0"/>
                </a:rPr>
                <a:t>Time To Live</a:t>
              </a:r>
            </a:p>
          </p:txBody>
        </p:sp>
        <p:sp>
          <p:nvSpPr>
            <p:cNvPr id="32" name="Text Box 159"/>
            <p:cNvSpPr txBox="1">
              <a:spLocks noChangeArrowheads="1"/>
            </p:cNvSpPr>
            <p:nvPr/>
          </p:nvSpPr>
          <p:spPr bwMode="auto">
            <a:xfrm>
              <a:off x="2324" y="1517"/>
              <a:ext cx="844"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900">
                  <a:latin typeface="Arial" charset="0"/>
                </a:rPr>
                <a:t>Source Address</a:t>
              </a:r>
            </a:p>
          </p:txBody>
        </p:sp>
        <p:sp>
          <p:nvSpPr>
            <p:cNvPr id="33" name="Text Box 160"/>
            <p:cNvSpPr txBox="1">
              <a:spLocks noChangeArrowheads="1"/>
            </p:cNvSpPr>
            <p:nvPr/>
          </p:nvSpPr>
          <p:spPr bwMode="auto">
            <a:xfrm>
              <a:off x="2298" y="1689"/>
              <a:ext cx="1022"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900">
                  <a:latin typeface="Arial" charset="0"/>
                </a:rPr>
                <a:t>Destination Address</a:t>
              </a:r>
            </a:p>
          </p:txBody>
        </p:sp>
        <p:sp>
          <p:nvSpPr>
            <p:cNvPr id="34" name="Text Box 161"/>
            <p:cNvSpPr txBox="1">
              <a:spLocks noChangeArrowheads="1"/>
            </p:cNvSpPr>
            <p:nvPr/>
          </p:nvSpPr>
          <p:spPr bwMode="auto">
            <a:xfrm>
              <a:off x="1978" y="1881"/>
              <a:ext cx="489"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900">
                  <a:latin typeface="Arial" charset="0"/>
                </a:rPr>
                <a:t>Options</a:t>
              </a:r>
            </a:p>
          </p:txBody>
        </p:sp>
        <p:sp>
          <p:nvSpPr>
            <p:cNvPr id="35" name="Text Box 162"/>
            <p:cNvSpPr txBox="1">
              <a:spLocks noChangeArrowheads="1"/>
            </p:cNvSpPr>
            <p:nvPr/>
          </p:nvSpPr>
          <p:spPr bwMode="auto">
            <a:xfrm>
              <a:off x="3563" y="1881"/>
              <a:ext cx="511"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900">
                  <a:latin typeface="Arial" charset="0"/>
                </a:rPr>
                <a:t>Padding</a:t>
              </a:r>
            </a:p>
          </p:txBody>
        </p:sp>
        <p:sp>
          <p:nvSpPr>
            <p:cNvPr id="36" name="Line 163"/>
            <p:cNvSpPr>
              <a:spLocks noChangeShapeType="1"/>
            </p:cNvSpPr>
            <p:nvPr/>
          </p:nvSpPr>
          <p:spPr bwMode="auto">
            <a:xfrm>
              <a:off x="1819" y="1332"/>
              <a:ext cx="0" cy="179"/>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37" name="Text Box 164"/>
            <p:cNvSpPr txBox="1">
              <a:spLocks noChangeArrowheads="1"/>
            </p:cNvSpPr>
            <p:nvPr/>
          </p:nvSpPr>
          <p:spPr bwMode="auto">
            <a:xfrm>
              <a:off x="1947" y="1341"/>
              <a:ext cx="511"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900">
                  <a:latin typeface="Arial" charset="0"/>
                </a:rPr>
                <a:t>Protocol</a:t>
              </a:r>
            </a:p>
          </p:txBody>
        </p:sp>
        <p:sp>
          <p:nvSpPr>
            <p:cNvPr id="38" name="Text Box 165"/>
            <p:cNvSpPr txBox="1">
              <a:spLocks noChangeArrowheads="1"/>
            </p:cNvSpPr>
            <p:nvPr/>
          </p:nvSpPr>
          <p:spPr bwMode="auto">
            <a:xfrm>
              <a:off x="2853" y="1341"/>
              <a:ext cx="958"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900">
                  <a:latin typeface="Arial" charset="0"/>
                </a:rPr>
                <a:t>Header Checksum</a:t>
              </a:r>
            </a:p>
          </p:txBody>
        </p:sp>
        <p:sp>
          <p:nvSpPr>
            <p:cNvPr id="39" name="Rectangle 203"/>
            <p:cNvSpPr>
              <a:spLocks noChangeArrowheads="1"/>
            </p:cNvSpPr>
            <p:nvPr/>
          </p:nvSpPr>
          <p:spPr bwMode="auto">
            <a:xfrm rot="2537342">
              <a:off x="4230" y="1899"/>
              <a:ext cx="92" cy="90"/>
            </a:xfrm>
            <a:prstGeom prst="rect">
              <a:avLst/>
            </a:prstGeom>
            <a:solidFill>
              <a:srgbClr val="EBEBEB"/>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40" name="Rectangle 204"/>
            <p:cNvSpPr>
              <a:spLocks noChangeArrowheads="1"/>
            </p:cNvSpPr>
            <p:nvPr/>
          </p:nvSpPr>
          <p:spPr bwMode="auto">
            <a:xfrm>
              <a:off x="4185" y="1878"/>
              <a:ext cx="126" cy="143"/>
            </a:xfrm>
            <a:prstGeom prst="rect">
              <a:avLst/>
            </a:prstGeom>
            <a:solidFill>
              <a:srgbClr val="EBEBE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41" name="Rectangle 205"/>
            <p:cNvSpPr>
              <a:spLocks noChangeArrowheads="1"/>
            </p:cNvSpPr>
            <p:nvPr/>
          </p:nvSpPr>
          <p:spPr bwMode="auto">
            <a:xfrm rot="-2126182">
              <a:off x="4298" y="1961"/>
              <a:ext cx="52" cy="47"/>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42" name="Line 206"/>
            <p:cNvSpPr>
              <a:spLocks noChangeShapeType="1"/>
            </p:cNvSpPr>
            <p:nvPr/>
          </p:nvSpPr>
          <p:spPr bwMode="auto">
            <a:xfrm flipH="1">
              <a:off x="4291" y="1944"/>
              <a:ext cx="52" cy="4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43" name="Line 207"/>
            <p:cNvSpPr>
              <a:spLocks noChangeShapeType="1"/>
            </p:cNvSpPr>
            <p:nvPr/>
          </p:nvSpPr>
          <p:spPr bwMode="auto">
            <a:xfrm flipH="1" flipV="1">
              <a:off x="4293" y="1986"/>
              <a:ext cx="24" cy="3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44" name="Rectangle 209"/>
            <p:cNvSpPr>
              <a:spLocks noChangeArrowheads="1"/>
            </p:cNvSpPr>
            <p:nvPr/>
          </p:nvSpPr>
          <p:spPr bwMode="auto">
            <a:xfrm rot="-2126182">
              <a:off x="971" y="1969"/>
              <a:ext cx="52" cy="47"/>
            </a:xfrm>
            <a:prstGeom prst="rect">
              <a:avLst/>
            </a:prstGeom>
            <a:solidFill>
              <a:srgbClr val="EBEBE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45" name="Line 211"/>
            <p:cNvSpPr>
              <a:spLocks noChangeShapeType="1"/>
            </p:cNvSpPr>
            <p:nvPr/>
          </p:nvSpPr>
          <p:spPr bwMode="auto">
            <a:xfrm flipH="1" flipV="1">
              <a:off x="966" y="1994"/>
              <a:ext cx="24" cy="3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46" name="Line 213"/>
            <p:cNvSpPr>
              <a:spLocks noChangeShapeType="1"/>
            </p:cNvSpPr>
            <p:nvPr/>
          </p:nvSpPr>
          <p:spPr bwMode="auto">
            <a:xfrm>
              <a:off x="988" y="1870"/>
              <a:ext cx="3331"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47" name="Line 214"/>
            <p:cNvSpPr>
              <a:spLocks noChangeShapeType="1"/>
            </p:cNvSpPr>
            <p:nvPr/>
          </p:nvSpPr>
          <p:spPr bwMode="auto">
            <a:xfrm>
              <a:off x="988" y="1501"/>
              <a:ext cx="3331"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48" name="Line 215"/>
            <p:cNvSpPr>
              <a:spLocks noChangeShapeType="1"/>
            </p:cNvSpPr>
            <p:nvPr/>
          </p:nvSpPr>
          <p:spPr bwMode="auto">
            <a:xfrm>
              <a:off x="988" y="1141"/>
              <a:ext cx="3331"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grpSp>
          <p:nvGrpSpPr>
            <p:cNvPr id="49" name="Group 256"/>
            <p:cNvGrpSpPr>
              <a:grpSpLocks/>
            </p:cNvGrpSpPr>
            <p:nvPr/>
          </p:nvGrpSpPr>
          <p:grpSpPr bwMode="auto">
            <a:xfrm>
              <a:off x="980" y="831"/>
              <a:ext cx="3334" cy="113"/>
              <a:chOff x="980" y="639"/>
              <a:chExt cx="3334" cy="113"/>
            </a:xfrm>
          </p:grpSpPr>
          <p:sp>
            <p:nvSpPr>
              <p:cNvPr id="55" name="Line 218"/>
              <p:cNvSpPr>
                <a:spLocks noChangeShapeType="1"/>
              </p:cNvSpPr>
              <p:nvPr/>
            </p:nvSpPr>
            <p:spPr bwMode="auto">
              <a:xfrm>
                <a:off x="983" y="752"/>
                <a:ext cx="333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56" name="Line 219"/>
              <p:cNvSpPr>
                <a:spLocks noChangeShapeType="1"/>
              </p:cNvSpPr>
              <p:nvPr/>
            </p:nvSpPr>
            <p:spPr bwMode="auto">
              <a:xfrm flipV="1">
                <a:off x="980" y="639"/>
                <a:ext cx="0" cy="113"/>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57" name="Line 220"/>
              <p:cNvSpPr>
                <a:spLocks noChangeShapeType="1"/>
              </p:cNvSpPr>
              <p:nvPr/>
            </p:nvSpPr>
            <p:spPr bwMode="auto">
              <a:xfrm flipV="1">
                <a:off x="1813" y="639"/>
                <a:ext cx="0" cy="113"/>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58" name="Line 221"/>
              <p:cNvSpPr>
                <a:spLocks noChangeShapeType="1"/>
              </p:cNvSpPr>
              <p:nvPr/>
            </p:nvSpPr>
            <p:spPr bwMode="auto">
              <a:xfrm flipV="1">
                <a:off x="4314" y="639"/>
                <a:ext cx="0" cy="113"/>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59" name="Line 222"/>
              <p:cNvSpPr>
                <a:spLocks noChangeShapeType="1"/>
              </p:cNvSpPr>
              <p:nvPr/>
            </p:nvSpPr>
            <p:spPr bwMode="auto">
              <a:xfrm flipV="1">
                <a:off x="2647" y="639"/>
                <a:ext cx="0" cy="113"/>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60" name="Line 223"/>
              <p:cNvSpPr>
                <a:spLocks noChangeShapeType="1"/>
              </p:cNvSpPr>
              <p:nvPr/>
            </p:nvSpPr>
            <p:spPr bwMode="auto">
              <a:xfrm flipV="1">
                <a:off x="3480" y="639"/>
                <a:ext cx="0" cy="113"/>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grpSp>
            <p:nvGrpSpPr>
              <p:cNvPr id="61" name="Group 231"/>
              <p:cNvGrpSpPr>
                <a:grpSpLocks/>
              </p:cNvGrpSpPr>
              <p:nvPr/>
            </p:nvGrpSpPr>
            <p:grpSpPr bwMode="auto">
              <a:xfrm>
                <a:off x="1094" y="692"/>
                <a:ext cx="620" cy="60"/>
                <a:chOff x="1094" y="688"/>
                <a:chExt cx="620" cy="60"/>
              </a:xfrm>
            </p:grpSpPr>
            <p:sp>
              <p:nvSpPr>
                <p:cNvPr id="86" name="Line 224"/>
                <p:cNvSpPr>
                  <a:spLocks noChangeShapeType="1"/>
                </p:cNvSpPr>
                <p:nvPr/>
              </p:nvSpPr>
              <p:spPr bwMode="auto">
                <a:xfrm flipV="1">
                  <a:off x="1094"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87" name="Line 225"/>
                <p:cNvSpPr>
                  <a:spLocks noChangeShapeType="1"/>
                </p:cNvSpPr>
                <p:nvPr/>
              </p:nvSpPr>
              <p:spPr bwMode="auto">
                <a:xfrm flipV="1">
                  <a:off x="1714"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88" name="Line 226"/>
                <p:cNvSpPr>
                  <a:spLocks noChangeShapeType="1"/>
                </p:cNvSpPr>
                <p:nvPr/>
              </p:nvSpPr>
              <p:spPr bwMode="auto">
                <a:xfrm flipV="1">
                  <a:off x="1507"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89" name="Line 227"/>
                <p:cNvSpPr>
                  <a:spLocks noChangeShapeType="1"/>
                </p:cNvSpPr>
                <p:nvPr/>
              </p:nvSpPr>
              <p:spPr bwMode="auto">
                <a:xfrm flipV="1">
                  <a:off x="1404"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90" name="Line 228"/>
                <p:cNvSpPr>
                  <a:spLocks noChangeShapeType="1"/>
                </p:cNvSpPr>
                <p:nvPr/>
              </p:nvSpPr>
              <p:spPr bwMode="auto">
                <a:xfrm flipV="1">
                  <a:off x="1197"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91" name="Line 229"/>
                <p:cNvSpPr>
                  <a:spLocks noChangeShapeType="1"/>
                </p:cNvSpPr>
                <p:nvPr/>
              </p:nvSpPr>
              <p:spPr bwMode="auto">
                <a:xfrm flipV="1">
                  <a:off x="1300"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92" name="Line 230"/>
                <p:cNvSpPr>
                  <a:spLocks noChangeShapeType="1"/>
                </p:cNvSpPr>
                <p:nvPr/>
              </p:nvSpPr>
              <p:spPr bwMode="auto">
                <a:xfrm flipV="1">
                  <a:off x="1610"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grpSp>
          <p:grpSp>
            <p:nvGrpSpPr>
              <p:cNvPr id="62" name="Group 232"/>
              <p:cNvGrpSpPr>
                <a:grpSpLocks/>
              </p:cNvGrpSpPr>
              <p:nvPr/>
            </p:nvGrpSpPr>
            <p:grpSpPr bwMode="auto">
              <a:xfrm>
                <a:off x="3578" y="692"/>
                <a:ext cx="620" cy="60"/>
                <a:chOff x="1094" y="688"/>
                <a:chExt cx="620" cy="60"/>
              </a:xfrm>
            </p:grpSpPr>
            <p:sp>
              <p:nvSpPr>
                <p:cNvPr id="79" name="Line 233"/>
                <p:cNvSpPr>
                  <a:spLocks noChangeShapeType="1"/>
                </p:cNvSpPr>
                <p:nvPr/>
              </p:nvSpPr>
              <p:spPr bwMode="auto">
                <a:xfrm flipV="1">
                  <a:off x="1094"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80" name="Line 234"/>
                <p:cNvSpPr>
                  <a:spLocks noChangeShapeType="1"/>
                </p:cNvSpPr>
                <p:nvPr/>
              </p:nvSpPr>
              <p:spPr bwMode="auto">
                <a:xfrm flipV="1">
                  <a:off x="1714"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81" name="Line 235"/>
                <p:cNvSpPr>
                  <a:spLocks noChangeShapeType="1"/>
                </p:cNvSpPr>
                <p:nvPr/>
              </p:nvSpPr>
              <p:spPr bwMode="auto">
                <a:xfrm flipV="1">
                  <a:off x="1507"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82" name="Line 236"/>
                <p:cNvSpPr>
                  <a:spLocks noChangeShapeType="1"/>
                </p:cNvSpPr>
                <p:nvPr/>
              </p:nvSpPr>
              <p:spPr bwMode="auto">
                <a:xfrm flipV="1">
                  <a:off x="1404"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83" name="Line 237"/>
                <p:cNvSpPr>
                  <a:spLocks noChangeShapeType="1"/>
                </p:cNvSpPr>
                <p:nvPr/>
              </p:nvSpPr>
              <p:spPr bwMode="auto">
                <a:xfrm flipV="1">
                  <a:off x="1197"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84" name="Line 238"/>
                <p:cNvSpPr>
                  <a:spLocks noChangeShapeType="1"/>
                </p:cNvSpPr>
                <p:nvPr/>
              </p:nvSpPr>
              <p:spPr bwMode="auto">
                <a:xfrm flipV="1">
                  <a:off x="1300"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85" name="Line 239"/>
                <p:cNvSpPr>
                  <a:spLocks noChangeShapeType="1"/>
                </p:cNvSpPr>
                <p:nvPr/>
              </p:nvSpPr>
              <p:spPr bwMode="auto">
                <a:xfrm flipV="1">
                  <a:off x="1610"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grpSp>
          <p:grpSp>
            <p:nvGrpSpPr>
              <p:cNvPr id="63" name="Group 240"/>
              <p:cNvGrpSpPr>
                <a:grpSpLocks/>
              </p:cNvGrpSpPr>
              <p:nvPr/>
            </p:nvGrpSpPr>
            <p:grpSpPr bwMode="auto">
              <a:xfrm>
                <a:off x="2754" y="692"/>
                <a:ext cx="620" cy="60"/>
                <a:chOff x="1094" y="688"/>
                <a:chExt cx="620" cy="60"/>
              </a:xfrm>
            </p:grpSpPr>
            <p:sp>
              <p:nvSpPr>
                <p:cNvPr id="72" name="Line 241"/>
                <p:cNvSpPr>
                  <a:spLocks noChangeShapeType="1"/>
                </p:cNvSpPr>
                <p:nvPr/>
              </p:nvSpPr>
              <p:spPr bwMode="auto">
                <a:xfrm flipV="1">
                  <a:off x="1094"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73" name="Line 242"/>
                <p:cNvSpPr>
                  <a:spLocks noChangeShapeType="1"/>
                </p:cNvSpPr>
                <p:nvPr/>
              </p:nvSpPr>
              <p:spPr bwMode="auto">
                <a:xfrm flipV="1">
                  <a:off x="1714"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74" name="Line 243"/>
                <p:cNvSpPr>
                  <a:spLocks noChangeShapeType="1"/>
                </p:cNvSpPr>
                <p:nvPr/>
              </p:nvSpPr>
              <p:spPr bwMode="auto">
                <a:xfrm flipV="1">
                  <a:off x="1507"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75" name="Line 244"/>
                <p:cNvSpPr>
                  <a:spLocks noChangeShapeType="1"/>
                </p:cNvSpPr>
                <p:nvPr/>
              </p:nvSpPr>
              <p:spPr bwMode="auto">
                <a:xfrm flipV="1">
                  <a:off x="1404"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76" name="Line 245"/>
                <p:cNvSpPr>
                  <a:spLocks noChangeShapeType="1"/>
                </p:cNvSpPr>
                <p:nvPr/>
              </p:nvSpPr>
              <p:spPr bwMode="auto">
                <a:xfrm flipV="1">
                  <a:off x="1197"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77" name="Line 246"/>
                <p:cNvSpPr>
                  <a:spLocks noChangeShapeType="1"/>
                </p:cNvSpPr>
                <p:nvPr/>
              </p:nvSpPr>
              <p:spPr bwMode="auto">
                <a:xfrm flipV="1">
                  <a:off x="1300"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78" name="Line 247"/>
                <p:cNvSpPr>
                  <a:spLocks noChangeShapeType="1"/>
                </p:cNvSpPr>
                <p:nvPr/>
              </p:nvSpPr>
              <p:spPr bwMode="auto">
                <a:xfrm flipV="1">
                  <a:off x="1610"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grpSp>
          <p:grpSp>
            <p:nvGrpSpPr>
              <p:cNvPr id="64" name="Group 248"/>
              <p:cNvGrpSpPr>
                <a:grpSpLocks/>
              </p:cNvGrpSpPr>
              <p:nvPr/>
            </p:nvGrpSpPr>
            <p:grpSpPr bwMode="auto">
              <a:xfrm>
                <a:off x="1925" y="692"/>
                <a:ext cx="620" cy="60"/>
                <a:chOff x="1094" y="688"/>
                <a:chExt cx="620" cy="60"/>
              </a:xfrm>
            </p:grpSpPr>
            <p:sp>
              <p:nvSpPr>
                <p:cNvPr id="65" name="Line 249"/>
                <p:cNvSpPr>
                  <a:spLocks noChangeShapeType="1"/>
                </p:cNvSpPr>
                <p:nvPr/>
              </p:nvSpPr>
              <p:spPr bwMode="auto">
                <a:xfrm flipV="1">
                  <a:off x="1094"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66" name="Line 250"/>
                <p:cNvSpPr>
                  <a:spLocks noChangeShapeType="1"/>
                </p:cNvSpPr>
                <p:nvPr/>
              </p:nvSpPr>
              <p:spPr bwMode="auto">
                <a:xfrm flipV="1">
                  <a:off x="1714"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67" name="Line 251"/>
                <p:cNvSpPr>
                  <a:spLocks noChangeShapeType="1"/>
                </p:cNvSpPr>
                <p:nvPr/>
              </p:nvSpPr>
              <p:spPr bwMode="auto">
                <a:xfrm flipV="1">
                  <a:off x="1507"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68" name="Line 252"/>
                <p:cNvSpPr>
                  <a:spLocks noChangeShapeType="1"/>
                </p:cNvSpPr>
                <p:nvPr/>
              </p:nvSpPr>
              <p:spPr bwMode="auto">
                <a:xfrm flipV="1">
                  <a:off x="1404"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69" name="Line 253"/>
                <p:cNvSpPr>
                  <a:spLocks noChangeShapeType="1"/>
                </p:cNvSpPr>
                <p:nvPr/>
              </p:nvSpPr>
              <p:spPr bwMode="auto">
                <a:xfrm flipV="1">
                  <a:off x="1197"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70" name="Line 254"/>
                <p:cNvSpPr>
                  <a:spLocks noChangeShapeType="1"/>
                </p:cNvSpPr>
                <p:nvPr/>
              </p:nvSpPr>
              <p:spPr bwMode="auto">
                <a:xfrm flipV="1">
                  <a:off x="1300"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71" name="Line 255"/>
                <p:cNvSpPr>
                  <a:spLocks noChangeShapeType="1"/>
                </p:cNvSpPr>
                <p:nvPr/>
              </p:nvSpPr>
              <p:spPr bwMode="auto">
                <a:xfrm flipV="1">
                  <a:off x="1610" y="688"/>
                  <a:ext cx="0" cy="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grpSp>
        </p:grpSp>
        <p:sp>
          <p:nvSpPr>
            <p:cNvPr id="50" name="AutoShape 260"/>
            <p:cNvSpPr>
              <a:spLocks noChangeArrowheads="1"/>
            </p:cNvSpPr>
            <p:nvPr/>
          </p:nvSpPr>
          <p:spPr bwMode="auto">
            <a:xfrm rot="13500000">
              <a:off x="969" y="1933"/>
              <a:ext cx="40" cy="40"/>
            </a:xfrm>
            <a:prstGeom prst="rtTriangle">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51" name="Line 259"/>
            <p:cNvSpPr>
              <a:spLocks noChangeShapeType="1"/>
            </p:cNvSpPr>
            <p:nvPr/>
          </p:nvSpPr>
          <p:spPr bwMode="auto">
            <a:xfrm>
              <a:off x="989" y="1933"/>
              <a:ext cx="0" cy="39"/>
            </a:xfrm>
            <a:prstGeom prst="line">
              <a:avLst/>
            </a:prstGeom>
            <a:noFill/>
            <a:ln w="952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52" name="Line 210"/>
            <p:cNvSpPr>
              <a:spLocks noChangeShapeType="1"/>
            </p:cNvSpPr>
            <p:nvPr/>
          </p:nvSpPr>
          <p:spPr bwMode="auto">
            <a:xfrm flipH="1">
              <a:off x="964" y="1954"/>
              <a:ext cx="52" cy="4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53" name="Line 212"/>
            <p:cNvSpPr>
              <a:spLocks noChangeShapeType="1"/>
            </p:cNvSpPr>
            <p:nvPr/>
          </p:nvSpPr>
          <p:spPr bwMode="auto">
            <a:xfrm>
              <a:off x="988" y="1926"/>
              <a:ext cx="34" cy="28"/>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54" name="Text Box 153"/>
            <p:cNvSpPr txBox="1">
              <a:spLocks noChangeArrowheads="1"/>
            </p:cNvSpPr>
            <p:nvPr/>
          </p:nvSpPr>
          <p:spPr bwMode="auto">
            <a:xfrm>
              <a:off x="1860" y="968"/>
              <a:ext cx="828"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900">
                  <a:latin typeface="Arial" charset="0"/>
                </a:rPr>
                <a:t>Type of Service</a:t>
              </a:r>
            </a:p>
          </p:txBody>
        </p:sp>
      </p:grpSp>
      <p:sp>
        <p:nvSpPr>
          <p:cNvPr id="94" name="TextBox 93">
            <a:extLst>
              <a:ext uri="{FF2B5EF4-FFF2-40B4-BE49-F238E27FC236}">
                <a16:creationId xmlns:a16="http://schemas.microsoft.com/office/drawing/2014/main" id="{197378F0-2F02-004C-B269-A3C40C137B62}"/>
              </a:ext>
            </a:extLst>
          </p:cNvPr>
          <p:cNvSpPr txBox="1"/>
          <p:nvPr/>
        </p:nvSpPr>
        <p:spPr>
          <a:xfrm>
            <a:off x="305012" y="2618613"/>
            <a:ext cx="3276793" cy="1477328"/>
          </a:xfrm>
          <a:prstGeom prst="rect">
            <a:avLst/>
          </a:prstGeom>
          <a:noFill/>
        </p:spPr>
        <p:txBody>
          <a:bodyPr wrap="square" rtlCol="0">
            <a:spAutoFit/>
          </a:bodyPr>
          <a:lstStyle/>
          <a:p>
            <a:r>
              <a:rPr lang="en-US" b="1" dirty="0">
                <a:latin typeface="Max's Handwritin"/>
                <a:cs typeface="Max's Handwritin"/>
              </a:rPr>
              <a:t>Hop-by-Hop stateless forwarding </a:t>
            </a:r>
          </a:p>
          <a:p>
            <a:r>
              <a:rPr lang="en-US" b="1" dirty="0">
                <a:latin typeface="Max's Handwritin"/>
                <a:cs typeface="Max's Handwritin"/>
              </a:rPr>
              <a:t>Datagram transmission</a:t>
            </a:r>
          </a:p>
          <a:p>
            <a:r>
              <a:rPr lang="en-US" b="1" dirty="0">
                <a:latin typeface="Max's Handwritin"/>
                <a:cs typeface="Max's Handwritin"/>
              </a:rPr>
              <a:t>End-To-End data integrity</a:t>
            </a:r>
          </a:p>
          <a:p>
            <a:r>
              <a:rPr lang="en-US" b="1" dirty="0">
                <a:latin typeface="Max's Handwritin"/>
                <a:cs typeface="Max's Handwritin"/>
              </a:rPr>
              <a:t>Decoupled resource management, topology management</a:t>
            </a:r>
          </a:p>
        </p:txBody>
      </p:sp>
      <p:sp>
        <p:nvSpPr>
          <p:cNvPr id="6" name="Freeform 5">
            <a:extLst>
              <a:ext uri="{FF2B5EF4-FFF2-40B4-BE49-F238E27FC236}">
                <a16:creationId xmlns:a16="http://schemas.microsoft.com/office/drawing/2014/main" id="{ADA15322-FDF7-F744-AB5A-92C4ADF035F4}"/>
              </a:ext>
            </a:extLst>
          </p:cNvPr>
          <p:cNvSpPr/>
          <p:nvPr/>
        </p:nvSpPr>
        <p:spPr>
          <a:xfrm>
            <a:off x="1655515" y="2511560"/>
            <a:ext cx="618610" cy="215473"/>
          </a:xfrm>
          <a:custGeom>
            <a:avLst/>
            <a:gdLst>
              <a:gd name="connsiteX0" fmla="*/ 618610 w 618610"/>
              <a:gd name="connsiteY0" fmla="*/ 17884 h 215473"/>
              <a:gd name="connsiteX1" fmla="*/ 36719 w 618610"/>
              <a:gd name="connsiteY1" fmla="*/ 160388 h 215473"/>
              <a:gd name="connsiteX2" fmla="*/ 54532 w 618610"/>
              <a:gd name="connsiteY2" fmla="*/ 71 h 215473"/>
              <a:gd name="connsiteX3" fmla="*/ 7030 w 618610"/>
              <a:gd name="connsiteY3" fmla="*/ 184139 h 215473"/>
              <a:gd name="connsiteX4" fmla="*/ 149534 w 618610"/>
              <a:gd name="connsiteY4" fmla="*/ 213827 h 215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610" h="215473">
                <a:moveTo>
                  <a:pt x="618610" y="17884"/>
                </a:moveTo>
                <a:cubicBezTo>
                  <a:pt x="374671" y="90620"/>
                  <a:pt x="130732" y="163357"/>
                  <a:pt x="36719" y="160388"/>
                </a:cubicBezTo>
                <a:cubicBezTo>
                  <a:pt x="-57294" y="157419"/>
                  <a:pt x="59480" y="-3887"/>
                  <a:pt x="54532" y="71"/>
                </a:cubicBezTo>
                <a:cubicBezTo>
                  <a:pt x="49584" y="4029"/>
                  <a:pt x="-8804" y="148513"/>
                  <a:pt x="7030" y="184139"/>
                </a:cubicBezTo>
                <a:cubicBezTo>
                  <a:pt x="22864" y="219765"/>
                  <a:pt x="86199" y="216796"/>
                  <a:pt x="149534" y="213827"/>
                </a:cubicBezTo>
              </a:path>
            </a:pathLst>
          </a:custGeom>
          <a:no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7" name="Freeform 6">
            <a:extLst>
              <a:ext uri="{FF2B5EF4-FFF2-40B4-BE49-F238E27FC236}">
                <a16:creationId xmlns:a16="http://schemas.microsoft.com/office/drawing/2014/main" id="{50EDA421-3B6D-E244-9AD9-5F794E641827}"/>
              </a:ext>
            </a:extLst>
          </p:cNvPr>
          <p:cNvSpPr/>
          <p:nvPr/>
        </p:nvSpPr>
        <p:spPr>
          <a:xfrm>
            <a:off x="3230088" y="2565070"/>
            <a:ext cx="540615" cy="249382"/>
          </a:xfrm>
          <a:custGeom>
            <a:avLst/>
            <a:gdLst>
              <a:gd name="connsiteX0" fmla="*/ 0 w 540615"/>
              <a:gd name="connsiteY0" fmla="*/ 0 h 249382"/>
              <a:gd name="connsiteX1" fmla="*/ 136567 w 540615"/>
              <a:gd name="connsiteY1" fmla="*/ 71252 h 249382"/>
              <a:gd name="connsiteX2" fmla="*/ 480951 w 540615"/>
              <a:gd name="connsiteY2" fmla="*/ 195943 h 249382"/>
              <a:gd name="connsiteX3" fmla="*/ 534390 w 540615"/>
              <a:gd name="connsiteY3" fmla="*/ 172192 h 249382"/>
              <a:gd name="connsiteX4" fmla="*/ 457200 w 540615"/>
              <a:gd name="connsiteY4" fmla="*/ 89065 h 249382"/>
              <a:gd name="connsiteX5" fmla="*/ 540328 w 540615"/>
              <a:gd name="connsiteY5" fmla="*/ 195943 h 249382"/>
              <a:gd name="connsiteX6" fmla="*/ 421574 w 540615"/>
              <a:gd name="connsiteY6" fmla="*/ 249382 h 24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0615" h="249382">
                <a:moveTo>
                  <a:pt x="0" y="0"/>
                </a:moveTo>
                <a:cubicBezTo>
                  <a:pt x="28204" y="19297"/>
                  <a:pt x="56409" y="38595"/>
                  <a:pt x="136567" y="71252"/>
                </a:cubicBezTo>
                <a:cubicBezTo>
                  <a:pt x="216725" y="103909"/>
                  <a:pt x="414647" y="179120"/>
                  <a:pt x="480951" y="195943"/>
                </a:cubicBezTo>
                <a:cubicBezTo>
                  <a:pt x="547255" y="212766"/>
                  <a:pt x="538348" y="190005"/>
                  <a:pt x="534390" y="172192"/>
                </a:cubicBezTo>
                <a:cubicBezTo>
                  <a:pt x="530432" y="154379"/>
                  <a:pt x="456210" y="85106"/>
                  <a:pt x="457200" y="89065"/>
                </a:cubicBezTo>
                <a:cubicBezTo>
                  <a:pt x="458190" y="93024"/>
                  <a:pt x="546266" y="169224"/>
                  <a:pt x="540328" y="195943"/>
                </a:cubicBezTo>
                <a:cubicBezTo>
                  <a:pt x="534390" y="222662"/>
                  <a:pt x="477982" y="236022"/>
                  <a:pt x="421574" y="249382"/>
                </a:cubicBezTo>
              </a:path>
            </a:pathLst>
          </a:custGeom>
          <a:no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93" name="TextBox 92">
            <a:extLst>
              <a:ext uri="{FF2B5EF4-FFF2-40B4-BE49-F238E27FC236}">
                <a16:creationId xmlns:a16="http://schemas.microsoft.com/office/drawing/2014/main" id="{C1BC4FF7-298D-2243-B348-449EC1BABAE3}"/>
              </a:ext>
            </a:extLst>
          </p:cNvPr>
          <p:cNvSpPr txBox="1"/>
          <p:nvPr/>
        </p:nvSpPr>
        <p:spPr>
          <a:xfrm>
            <a:off x="1603996" y="4124494"/>
            <a:ext cx="4411785" cy="300082"/>
          </a:xfrm>
          <a:prstGeom prst="rect">
            <a:avLst/>
          </a:prstGeom>
          <a:noFill/>
        </p:spPr>
        <p:txBody>
          <a:bodyPr wrap="none" rtlCol="0">
            <a:spAutoFit/>
          </a:bodyPr>
          <a:lstStyle/>
          <a:p>
            <a:r>
              <a:rPr lang="en-US" sz="1350" b="1" dirty="0">
                <a:latin typeface="AhnbergHand"/>
                <a:cs typeface="AhnbergHand"/>
              </a:rPr>
              <a:t>What about all the other “network” functions?</a:t>
            </a:r>
          </a:p>
        </p:txBody>
      </p:sp>
      <p:sp>
        <p:nvSpPr>
          <p:cNvPr id="8" name="Freeform 7">
            <a:extLst>
              <a:ext uri="{FF2B5EF4-FFF2-40B4-BE49-F238E27FC236}">
                <a16:creationId xmlns:a16="http://schemas.microsoft.com/office/drawing/2014/main" id="{F0A6A176-4370-5B46-9F7B-634919F47A60}"/>
              </a:ext>
            </a:extLst>
          </p:cNvPr>
          <p:cNvSpPr/>
          <p:nvPr/>
        </p:nvSpPr>
        <p:spPr>
          <a:xfrm>
            <a:off x="2743200" y="2547257"/>
            <a:ext cx="849131" cy="1556048"/>
          </a:xfrm>
          <a:custGeom>
            <a:avLst/>
            <a:gdLst>
              <a:gd name="connsiteX0" fmla="*/ 0 w 849131"/>
              <a:gd name="connsiteY0" fmla="*/ 0 h 1556048"/>
              <a:gd name="connsiteX1" fmla="*/ 700644 w 849131"/>
              <a:gd name="connsiteY1" fmla="*/ 783772 h 1556048"/>
              <a:gd name="connsiteX2" fmla="*/ 682831 w 849131"/>
              <a:gd name="connsiteY2" fmla="*/ 1525979 h 1556048"/>
              <a:gd name="connsiteX3" fmla="*/ 849086 w 849131"/>
              <a:gd name="connsiteY3" fmla="*/ 1425039 h 1556048"/>
              <a:gd name="connsiteX4" fmla="*/ 665018 w 849131"/>
              <a:gd name="connsiteY4" fmla="*/ 1555668 h 1556048"/>
              <a:gd name="connsiteX5" fmla="*/ 534390 w 849131"/>
              <a:gd name="connsiteY5" fmla="*/ 1419101 h 155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131" h="1556048">
                <a:moveTo>
                  <a:pt x="0" y="0"/>
                </a:moveTo>
                <a:cubicBezTo>
                  <a:pt x="293419" y="264721"/>
                  <a:pt x="586839" y="529442"/>
                  <a:pt x="700644" y="783772"/>
                </a:cubicBezTo>
                <a:cubicBezTo>
                  <a:pt x="814449" y="1038102"/>
                  <a:pt x="658091" y="1419101"/>
                  <a:pt x="682831" y="1525979"/>
                </a:cubicBezTo>
                <a:cubicBezTo>
                  <a:pt x="707571" y="1632857"/>
                  <a:pt x="852055" y="1420091"/>
                  <a:pt x="849086" y="1425039"/>
                </a:cubicBezTo>
                <a:cubicBezTo>
                  <a:pt x="846117" y="1429987"/>
                  <a:pt x="717467" y="1556658"/>
                  <a:pt x="665018" y="1555668"/>
                </a:cubicBezTo>
                <a:cubicBezTo>
                  <a:pt x="612569" y="1554678"/>
                  <a:pt x="573479" y="1486889"/>
                  <a:pt x="534390" y="1419101"/>
                </a:cubicBezTo>
              </a:path>
            </a:pathLst>
          </a:custGeom>
          <a:noFill/>
          <a:ln w="3810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95" name="TextBox 94">
            <a:extLst>
              <a:ext uri="{FF2B5EF4-FFF2-40B4-BE49-F238E27FC236}">
                <a16:creationId xmlns:a16="http://schemas.microsoft.com/office/drawing/2014/main" id="{F7BAA428-FA0B-A848-B037-FF06245F2DB7}"/>
              </a:ext>
            </a:extLst>
          </p:cNvPr>
          <p:cNvSpPr txBox="1"/>
          <p:nvPr/>
        </p:nvSpPr>
        <p:spPr>
          <a:xfrm>
            <a:off x="1133008" y="4742610"/>
            <a:ext cx="7383753" cy="300082"/>
          </a:xfrm>
          <a:prstGeom prst="rect">
            <a:avLst/>
          </a:prstGeom>
          <a:noFill/>
        </p:spPr>
        <p:txBody>
          <a:bodyPr wrap="none" rtlCol="0">
            <a:spAutoFit/>
          </a:bodyPr>
          <a:lstStyle/>
          <a:p>
            <a:r>
              <a:rPr lang="en-US" sz="1350" b="1" dirty="0">
                <a:solidFill>
                  <a:srgbClr val="FF0000"/>
                </a:solidFill>
                <a:latin typeface="AhnbergHand"/>
                <a:cs typeface="AhnbergHand"/>
              </a:rPr>
              <a:t>They are now part of the upper levels in applications, not part of the network!</a:t>
            </a:r>
          </a:p>
        </p:txBody>
      </p:sp>
      <p:sp>
        <p:nvSpPr>
          <p:cNvPr id="10" name="Rectangle 9">
            <a:extLst>
              <a:ext uri="{FF2B5EF4-FFF2-40B4-BE49-F238E27FC236}">
                <a16:creationId xmlns:a16="http://schemas.microsoft.com/office/drawing/2014/main" id="{B6246745-C85D-6C4E-9FA6-7C8B85542AA1}"/>
              </a:ext>
            </a:extLst>
          </p:cNvPr>
          <p:cNvSpPr/>
          <p:nvPr/>
        </p:nvSpPr>
        <p:spPr>
          <a:xfrm>
            <a:off x="142504" y="546271"/>
            <a:ext cx="8490857" cy="3948051"/>
          </a:xfrm>
          <a:prstGeom prst="rect">
            <a:avLst/>
          </a:prstGeom>
          <a:solidFill>
            <a:srgbClr val="FFFFFF">
              <a:alpha val="7451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96" name="Freeform 95">
            <a:extLst>
              <a:ext uri="{FF2B5EF4-FFF2-40B4-BE49-F238E27FC236}">
                <a16:creationId xmlns:a16="http://schemas.microsoft.com/office/drawing/2014/main" id="{43C84D97-B114-DC41-94EA-6185385C3F27}"/>
              </a:ext>
            </a:extLst>
          </p:cNvPr>
          <p:cNvSpPr/>
          <p:nvPr/>
        </p:nvSpPr>
        <p:spPr>
          <a:xfrm>
            <a:off x="2887579" y="4381500"/>
            <a:ext cx="999041" cy="341060"/>
          </a:xfrm>
          <a:custGeom>
            <a:avLst/>
            <a:gdLst>
              <a:gd name="connsiteX0" fmla="*/ 0 w 1332055"/>
              <a:gd name="connsiteY0" fmla="*/ 0 h 454746"/>
              <a:gd name="connsiteX1" fmla="*/ 788737 w 1332055"/>
              <a:gd name="connsiteY1" fmla="*/ 213895 h 454746"/>
              <a:gd name="connsiteX2" fmla="*/ 1310106 w 1332055"/>
              <a:gd name="connsiteY2" fmla="*/ 387684 h 454746"/>
              <a:gd name="connsiteX3" fmla="*/ 1243263 w 1332055"/>
              <a:gd name="connsiteY3" fmla="*/ 267368 h 454746"/>
              <a:gd name="connsiteX4" fmla="*/ 1323474 w 1332055"/>
              <a:gd name="connsiteY4" fmla="*/ 427789 h 454746"/>
              <a:gd name="connsiteX5" fmla="*/ 1109579 w 1332055"/>
              <a:gd name="connsiteY5" fmla="*/ 454526 h 4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2055" h="454746">
                <a:moveTo>
                  <a:pt x="0" y="0"/>
                </a:moveTo>
                <a:lnTo>
                  <a:pt x="788737" y="213895"/>
                </a:lnTo>
                <a:cubicBezTo>
                  <a:pt x="1007088" y="278509"/>
                  <a:pt x="1234352" y="378772"/>
                  <a:pt x="1310106" y="387684"/>
                </a:cubicBezTo>
                <a:cubicBezTo>
                  <a:pt x="1385860" y="396596"/>
                  <a:pt x="1241035" y="260684"/>
                  <a:pt x="1243263" y="267368"/>
                </a:cubicBezTo>
                <a:cubicBezTo>
                  <a:pt x="1245491" y="274052"/>
                  <a:pt x="1345755" y="396596"/>
                  <a:pt x="1323474" y="427789"/>
                </a:cubicBezTo>
                <a:cubicBezTo>
                  <a:pt x="1301193" y="458982"/>
                  <a:pt x="1109579" y="454526"/>
                  <a:pt x="1109579" y="454526"/>
                </a:cubicBezTo>
              </a:path>
            </a:pathLst>
          </a:custGeom>
          <a:ln>
            <a:solidFill>
              <a:srgbClr val="95373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Tree>
    <p:extLst>
      <p:ext uri="{BB962C8B-B14F-4D97-AF65-F5344CB8AC3E}">
        <p14:creationId xmlns:p14="http://schemas.microsoft.com/office/powerpoint/2010/main" val="42303262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39913F-1451-874A-AF45-EB5B40B38348}"/>
              </a:ext>
            </a:extLst>
          </p:cNvPr>
          <p:cNvSpPr txBox="1"/>
          <p:nvPr/>
        </p:nvSpPr>
        <p:spPr>
          <a:xfrm>
            <a:off x="1374588" y="1374588"/>
            <a:ext cx="5715026" cy="461665"/>
          </a:xfrm>
          <a:prstGeom prst="rect">
            <a:avLst/>
          </a:prstGeom>
          <a:noFill/>
        </p:spPr>
        <p:txBody>
          <a:bodyPr wrap="none" rtlCol="0">
            <a:spAutoFit/>
          </a:bodyPr>
          <a:lstStyle/>
          <a:p>
            <a:r>
              <a:rPr lang="en-AU" sz="2400" dirty="0">
                <a:latin typeface="Powderfinger Type" panose="02020709070000000403" pitchFamily="49" charset="77"/>
              </a:rPr>
              <a:t>Application-centric networking</a:t>
            </a:r>
          </a:p>
        </p:txBody>
      </p:sp>
      <p:sp>
        <p:nvSpPr>
          <p:cNvPr id="3" name="TextBox 2">
            <a:extLst>
              <a:ext uri="{FF2B5EF4-FFF2-40B4-BE49-F238E27FC236}">
                <a16:creationId xmlns:a16="http://schemas.microsoft.com/office/drawing/2014/main" id="{52722964-83FF-384A-A6A9-C9E9DE9D3B5A}"/>
              </a:ext>
            </a:extLst>
          </p:cNvPr>
          <p:cNvSpPr txBox="1"/>
          <p:nvPr/>
        </p:nvSpPr>
        <p:spPr>
          <a:xfrm>
            <a:off x="1828799" y="2169459"/>
            <a:ext cx="6317130" cy="646331"/>
          </a:xfrm>
          <a:prstGeom prst="rect">
            <a:avLst/>
          </a:prstGeom>
          <a:noFill/>
        </p:spPr>
        <p:txBody>
          <a:bodyPr wrap="square" rtlCol="0">
            <a:spAutoFit/>
          </a:bodyPr>
          <a:lstStyle/>
          <a:p>
            <a:r>
              <a:rPr lang="en-AU" dirty="0">
                <a:solidFill>
                  <a:schemeClr val="accent6">
                    <a:lumMod val="50000"/>
                  </a:schemeClr>
                </a:solidFill>
                <a:latin typeface="AhnbergHand" pitchFamily="2" charset="0"/>
              </a:rPr>
              <a:t>Pushing functionality into user space within the application and bypassing  common infrastructure</a:t>
            </a:r>
          </a:p>
        </p:txBody>
      </p:sp>
      <p:sp>
        <p:nvSpPr>
          <p:cNvPr id="4" name="TextBox 3">
            <a:extLst>
              <a:ext uri="{FF2B5EF4-FFF2-40B4-BE49-F238E27FC236}">
                <a16:creationId xmlns:a16="http://schemas.microsoft.com/office/drawing/2014/main" id="{4F7A9470-1B74-EE4B-901A-1966FC9160B7}"/>
              </a:ext>
            </a:extLst>
          </p:cNvPr>
          <p:cNvSpPr txBox="1"/>
          <p:nvPr/>
        </p:nvSpPr>
        <p:spPr>
          <a:xfrm>
            <a:off x="2480235" y="3149600"/>
            <a:ext cx="4890954" cy="923330"/>
          </a:xfrm>
          <a:prstGeom prst="rect">
            <a:avLst/>
          </a:prstGeom>
          <a:noFill/>
        </p:spPr>
        <p:txBody>
          <a:bodyPr wrap="none" rtlCol="0">
            <a:spAutoFit/>
          </a:bodyPr>
          <a:lstStyle/>
          <a:p>
            <a:r>
              <a:rPr lang="en-AU" dirty="0"/>
              <a:t>QUIC – a user level transport and security solution</a:t>
            </a:r>
          </a:p>
          <a:p>
            <a:endParaRPr lang="en-AU" dirty="0"/>
          </a:p>
          <a:p>
            <a:r>
              <a:rPr lang="en-AU" dirty="0" err="1"/>
              <a:t>DoH</a:t>
            </a:r>
            <a:r>
              <a:rPr lang="en-AU" dirty="0"/>
              <a:t> - a user level DNS name resolution approach </a:t>
            </a:r>
          </a:p>
        </p:txBody>
      </p:sp>
    </p:spTree>
    <p:extLst>
      <p:ext uri="{BB962C8B-B14F-4D97-AF65-F5344CB8AC3E}">
        <p14:creationId xmlns:p14="http://schemas.microsoft.com/office/powerpoint/2010/main" val="16996817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485900" y="2022078"/>
            <a:ext cx="6172200" cy="857250"/>
          </a:xfrm>
        </p:spPr>
        <p:txBody>
          <a:bodyPr/>
          <a:lstStyle/>
          <a:p>
            <a:pPr algn="l"/>
            <a:r>
              <a:rPr lang="en-US" dirty="0">
                <a:latin typeface="AhnbergHand"/>
                <a:cs typeface="AhnbergHand"/>
              </a:rPr>
              <a:t>Where to from here?</a:t>
            </a:r>
          </a:p>
        </p:txBody>
      </p:sp>
    </p:spTree>
    <p:extLst>
      <p:ext uri="{BB962C8B-B14F-4D97-AF65-F5344CB8AC3E}">
        <p14:creationId xmlns:p14="http://schemas.microsoft.com/office/powerpoint/2010/main" val="29434727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065103"/>
            <a:ext cx="6172200" cy="857250"/>
          </a:xfrm>
        </p:spPr>
        <p:txBody>
          <a:bodyPr>
            <a:normAutofit fontScale="90000"/>
          </a:bodyPr>
          <a:lstStyle/>
          <a:p>
            <a:r>
              <a:rPr lang="en-US" dirty="0">
                <a:latin typeface="AhnbergHand"/>
                <a:cs typeface="AhnbergHand"/>
              </a:rPr>
              <a:t>The Internet is not planned, not </a:t>
            </a:r>
            <a:r>
              <a:rPr lang="en-US" dirty="0" err="1">
                <a:latin typeface="AhnbergHand"/>
                <a:cs typeface="AhnbergHand"/>
              </a:rPr>
              <a:t>organised</a:t>
            </a:r>
            <a:r>
              <a:rPr lang="en-US" dirty="0">
                <a:latin typeface="AhnbergHand"/>
                <a:cs typeface="AhnbergHand"/>
              </a:rPr>
              <a:t>, not orchestrated</a:t>
            </a:r>
          </a:p>
        </p:txBody>
      </p:sp>
    </p:spTree>
    <p:extLst>
      <p:ext uri="{BB962C8B-B14F-4D97-AF65-F5344CB8AC3E}">
        <p14:creationId xmlns:p14="http://schemas.microsoft.com/office/powerpoint/2010/main" val="10423822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065103"/>
            <a:ext cx="6172200" cy="857250"/>
          </a:xfrm>
        </p:spPr>
        <p:txBody>
          <a:bodyPr>
            <a:normAutofit fontScale="90000"/>
          </a:bodyPr>
          <a:lstStyle/>
          <a:p>
            <a:r>
              <a:rPr lang="en-US" dirty="0">
                <a:solidFill>
                  <a:schemeClr val="bg1">
                    <a:lumMod val="65000"/>
                  </a:schemeClr>
                </a:solidFill>
                <a:latin typeface="AhnbergHand"/>
                <a:cs typeface="AhnbergHand"/>
              </a:rPr>
              <a:t>The Internet is not planned, not </a:t>
            </a:r>
            <a:r>
              <a:rPr lang="en-US" dirty="0" err="1">
                <a:solidFill>
                  <a:schemeClr val="bg1">
                    <a:lumMod val="65000"/>
                  </a:schemeClr>
                </a:solidFill>
                <a:latin typeface="AhnbergHand"/>
                <a:cs typeface="AhnbergHand"/>
              </a:rPr>
              <a:t>organised</a:t>
            </a:r>
            <a:r>
              <a:rPr lang="en-US" dirty="0">
                <a:solidFill>
                  <a:schemeClr val="bg1">
                    <a:lumMod val="65000"/>
                  </a:schemeClr>
                </a:solidFill>
                <a:latin typeface="AhnbergHand"/>
                <a:cs typeface="AhnbergHand"/>
              </a:rPr>
              <a:t>, not orchestrated</a:t>
            </a:r>
          </a:p>
        </p:txBody>
      </p:sp>
      <p:sp>
        <p:nvSpPr>
          <p:cNvPr id="3" name="TextBox 2">
            <a:extLst>
              <a:ext uri="{FF2B5EF4-FFF2-40B4-BE49-F238E27FC236}">
                <a16:creationId xmlns:a16="http://schemas.microsoft.com/office/drawing/2014/main" id="{C1A11B88-9E08-9540-8E72-1ADC5946952C}"/>
              </a:ext>
            </a:extLst>
          </p:cNvPr>
          <p:cNvSpPr txBox="1"/>
          <p:nvPr/>
        </p:nvSpPr>
        <p:spPr>
          <a:xfrm rot="21350088">
            <a:off x="1777108" y="2177838"/>
            <a:ext cx="5362365" cy="553998"/>
          </a:xfrm>
          <a:prstGeom prst="rect">
            <a:avLst/>
          </a:prstGeom>
          <a:solidFill>
            <a:schemeClr val="bg1"/>
          </a:solidFill>
        </p:spPr>
        <p:txBody>
          <a:bodyPr wrap="none" rtlCol="0">
            <a:spAutoFit/>
          </a:bodyPr>
          <a:lstStyle/>
          <a:p>
            <a:r>
              <a:rPr lang="en-US" sz="3000" dirty="0">
                <a:solidFill>
                  <a:srgbClr val="FF0000"/>
                </a:solidFill>
                <a:latin typeface="AhnbergHand"/>
                <a:cs typeface="AhnbergHand"/>
              </a:rPr>
              <a:t>Users propel the Internet!</a:t>
            </a:r>
          </a:p>
        </p:txBody>
      </p:sp>
    </p:spTree>
    <p:extLst>
      <p:ext uri="{BB962C8B-B14F-4D97-AF65-F5344CB8AC3E}">
        <p14:creationId xmlns:p14="http://schemas.microsoft.com/office/powerpoint/2010/main" val="21769293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Powderfinger Type"/>
                <a:cs typeface="Powderfinger Type"/>
              </a:rPr>
              <a:t>What’s shaping our future?</a:t>
            </a:r>
          </a:p>
        </p:txBody>
      </p:sp>
      <p:sp>
        <p:nvSpPr>
          <p:cNvPr id="4" name="TextBox 3"/>
          <p:cNvSpPr txBox="1"/>
          <p:nvPr/>
        </p:nvSpPr>
        <p:spPr>
          <a:xfrm>
            <a:off x="1211645" y="1232845"/>
            <a:ext cx="6692824" cy="3416320"/>
          </a:xfrm>
          <a:prstGeom prst="rect">
            <a:avLst/>
          </a:prstGeom>
          <a:noFill/>
        </p:spPr>
        <p:txBody>
          <a:bodyPr wrap="square" rtlCol="0">
            <a:spAutoFit/>
          </a:bodyPr>
          <a:lstStyle/>
          <a:p>
            <a:r>
              <a:rPr lang="en-US" sz="2700" b="1" dirty="0">
                <a:solidFill>
                  <a:srgbClr val="800000"/>
                </a:solidFill>
                <a:latin typeface="Max's Handwritin"/>
                <a:cs typeface="Max's Handwritin"/>
              </a:rPr>
              <a:t>We need to think about world where computation, storage and communications are all abundant commodities. It’s innovative services and applications that will shape much of the Internet’s future. And the most effective innovative force in such an environment is open technologies, and open software in particular. This allows innovators to assume the entirety of the current state of the art and build from there. This is truly a powerful model!</a:t>
            </a:r>
          </a:p>
        </p:txBody>
      </p:sp>
    </p:spTree>
    <p:extLst>
      <p:ext uri="{BB962C8B-B14F-4D97-AF65-F5344CB8AC3E}">
        <p14:creationId xmlns:p14="http://schemas.microsoft.com/office/powerpoint/2010/main" val="10469342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25334" y="2222500"/>
            <a:ext cx="5585167" cy="553998"/>
          </a:xfrm>
          <a:prstGeom prst="rect">
            <a:avLst/>
          </a:prstGeom>
          <a:noFill/>
        </p:spPr>
        <p:txBody>
          <a:bodyPr wrap="square" rtlCol="0">
            <a:spAutoFit/>
          </a:bodyPr>
          <a:lstStyle/>
          <a:p>
            <a:r>
              <a:rPr lang="en-US" sz="3000" b="1" dirty="0">
                <a:solidFill>
                  <a:schemeClr val="accent2">
                    <a:lumMod val="50000"/>
                  </a:schemeClr>
                </a:solidFill>
                <a:latin typeface="Max's Handwritin"/>
                <a:cs typeface="Max's Handwritin"/>
              </a:rPr>
              <a:t>In thinking about a future Internet</a:t>
            </a:r>
          </a:p>
        </p:txBody>
      </p:sp>
    </p:spTree>
    <p:extLst>
      <p:ext uri="{BB962C8B-B14F-4D97-AF65-F5344CB8AC3E}">
        <p14:creationId xmlns:p14="http://schemas.microsoft.com/office/powerpoint/2010/main" val="600044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16100" y="396102"/>
            <a:ext cx="3674404" cy="507831"/>
          </a:xfrm>
          <a:prstGeom prst="rect">
            <a:avLst/>
          </a:prstGeom>
          <a:noFill/>
        </p:spPr>
        <p:txBody>
          <a:bodyPr wrap="none" rtlCol="0">
            <a:spAutoFit/>
          </a:bodyPr>
          <a:lstStyle/>
          <a:p>
            <a:r>
              <a:rPr lang="en-US" sz="2700" b="1" dirty="0">
                <a:latin typeface="Max's Handwritin"/>
                <a:cs typeface="Max's Handwritin"/>
              </a:rPr>
              <a:t>There’s no need to clean the slate</a:t>
            </a:r>
          </a:p>
        </p:txBody>
      </p:sp>
    </p:spTree>
    <p:extLst>
      <p:ext uri="{BB962C8B-B14F-4D97-AF65-F5344CB8AC3E}">
        <p14:creationId xmlns:p14="http://schemas.microsoft.com/office/powerpoint/2010/main" val="2136469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564106" y="4321342"/>
            <a:ext cx="2786468" cy="369332"/>
          </a:xfrm>
          <a:prstGeom prst="rect">
            <a:avLst/>
          </a:prstGeom>
          <a:solidFill>
            <a:srgbClr val="AB4401"/>
          </a:solidFill>
        </p:spPr>
        <p:txBody>
          <a:bodyPr wrap="none" rtlCol="0">
            <a:spAutoFit/>
          </a:bodyPr>
          <a:lstStyle/>
          <a:p>
            <a:r>
              <a:rPr lang="en-US" dirty="0">
                <a:solidFill>
                  <a:srgbClr val="FFFFFF"/>
                </a:solidFill>
              </a:rPr>
              <a:t>1946</a:t>
            </a:r>
            <a:r>
              <a:rPr lang="en-US" sz="1350" dirty="0">
                <a:solidFill>
                  <a:srgbClr val="FFFFFF"/>
                </a:solidFill>
              </a:rPr>
              <a:t> – </a:t>
            </a:r>
            <a:r>
              <a:rPr lang="en-US" sz="1350" dirty="0" err="1">
                <a:solidFill>
                  <a:srgbClr val="FFFFFF"/>
                </a:solidFill>
              </a:rPr>
              <a:t>Eniac</a:t>
            </a:r>
            <a:r>
              <a:rPr lang="en-US" sz="1350" dirty="0">
                <a:solidFill>
                  <a:srgbClr val="FFFFFF"/>
                </a:solidFill>
              </a:rPr>
              <a:t> – a numeric calculator</a:t>
            </a:r>
          </a:p>
        </p:txBody>
      </p:sp>
      <p:pic>
        <p:nvPicPr>
          <p:cNvPr id="4" name="Content Placeholder 3"/>
          <p:cNvPicPr>
            <a:picLocks noGrp="1" noChangeAspect="1"/>
          </p:cNvPicPr>
          <p:nvPr>
            <p:ph idx="1"/>
          </p:nvPr>
        </p:nvPicPr>
        <p:blipFill rotWithShape="1">
          <a:blip r:embed="rId2"/>
          <a:srcRect l="2469" t="8413" r="2623" b="8413"/>
          <a:stretch/>
        </p:blipFill>
        <p:spPr>
          <a:xfrm>
            <a:off x="485287" y="-93253"/>
            <a:ext cx="9244748" cy="5357069"/>
          </a:xfrm>
          <a:effectLst>
            <a:outerShdw blurRad="50800" dist="38100" dir="2700000" algn="tl" rotWithShape="0">
              <a:srgbClr val="000000">
                <a:alpha val="43000"/>
              </a:srgbClr>
            </a:outerShdw>
          </a:effectLst>
        </p:spPr>
      </p:pic>
      <p:sp>
        <p:nvSpPr>
          <p:cNvPr id="11" name="Title 1"/>
          <p:cNvSpPr>
            <a:spLocks noGrp="1"/>
          </p:cNvSpPr>
          <p:nvPr>
            <p:ph type="title"/>
          </p:nvPr>
        </p:nvSpPr>
        <p:spPr>
          <a:xfrm>
            <a:off x="1343025" y="129779"/>
            <a:ext cx="6172200" cy="857250"/>
          </a:xfrm>
          <a:solidFill>
            <a:schemeClr val="accent1">
              <a:lumMod val="20000"/>
              <a:lumOff val="80000"/>
            </a:schemeClr>
          </a:solidFill>
        </p:spPr>
        <p:txBody>
          <a:bodyPr>
            <a:noAutofit/>
          </a:bodyPr>
          <a:lstStyle/>
          <a:p>
            <a:r>
              <a:rPr lang="en-US" sz="2400" dirty="0">
                <a:latin typeface="Powderfinger Type" panose="02020709070000000403" pitchFamily="49" charset="77"/>
                <a:cs typeface="Powderfinger Type"/>
              </a:rPr>
              <a:t>The Computing and </a:t>
            </a:r>
            <a:r>
              <a:rPr lang="en-US" sz="2400" dirty="0" err="1">
                <a:latin typeface="Powderfinger Type" panose="02020709070000000403" pitchFamily="49" charset="77"/>
                <a:cs typeface="Powderfinger Type"/>
              </a:rPr>
              <a:t>Comms</a:t>
            </a:r>
            <a:r>
              <a:rPr lang="en-US" sz="2400" dirty="0">
                <a:latin typeface="Powderfinger Type" panose="02020709070000000403" pitchFamily="49" charset="77"/>
                <a:cs typeface="Powderfinger Type"/>
              </a:rPr>
              <a:t> Evolutionary Path</a:t>
            </a:r>
          </a:p>
        </p:txBody>
      </p:sp>
      <p:sp>
        <p:nvSpPr>
          <p:cNvPr id="12" name="TextBox 11"/>
          <p:cNvSpPr txBox="1"/>
          <p:nvPr/>
        </p:nvSpPr>
        <p:spPr>
          <a:xfrm>
            <a:off x="1678405" y="4435642"/>
            <a:ext cx="3152466" cy="369332"/>
          </a:xfrm>
          <a:prstGeom prst="rect">
            <a:avLst/>
          </a:prstGeom>
          <a:solidFill>
            <a:srgbClr val="6356C2"/>
          </a:solidFill>
        </p:spPr>
        <p:txBody>
          <a:bodyPr wrap="none" rtlCol="0">
            <a:spAutoFit/>
          </a:bodyPr>
          <a:lstStyle/>
          <a:p>
            <a:r>
              <a:rPr lang="en-US" dirty="0">
                <a:solidFill>
                  <a:srgbClr val="FFFFFF"/>
                </a:solidFill>
              </a:rPr>
              <a:t>1954</a:t>
            </a:r>
            <a:r>
              <a:rPr lang="en-US" sz="1350" dirty="0">
                <a:solidFill>
                  <a:srgbClr val="FFFFFF"/>
                </a:solidFill>
              </a:rPr>
              <a:t>  SAGE – a programmable computer</a:t>
            </a:r>
          </a:p>
        </p:txBody>
      </p:sp>
    </p:spTree>
    <p:extLst>
      <p:ext uri="{BB962C8B-B14F-4D97-AF65-F5344CB8AC3E}">
        <p14:creationId xmlns:p14="http://schemas.microsoft.com/office/powerpoint/2010/main" val="12502628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16100" y="396102"/>
            <a:ext cx="3674404" cy="507831"/>
          </a:xfrm>
          <a:prstGeom prst="rect">
            <a:avLst/>
          </a:prstGeom>
          <a:noFill/>
        </p:spPr>
        <p:txBody>
          <a:bodyPr wrap="none" rtlCol="0">
            <a:spAutoFit/>
          </a:bodyPr>
          <a:lstStyle/>
          <a:p>
            <a:r>
              <a:rPr lang="en-US" sz="2700" b="1" dirty="0">
                <a:latin typeface="Max's Handwritin"/>
                <a:cs typeface="Max's Handwritin"/>
              </a:rPr>
              <a:t>There’s no need to clean the slate</a:t>
            </a:r>
          </a:p>
        </p:txBody>
      </p:sp>
      <p:sp>
        <p:nvSpPr>
          <p:cNvPr id="5" name="TextBox 4"/>
          <p:cNvSpPr txBox="1"/>
          <p:nvPr/>
        </p:nvSpPr>
        <p:spPr>
          <a:xfrm>
            <a:off x="2590800" y="1087700"/>
            <a:ext cx="4876047" cy="923330"/>
          </a:xfrm>
          <a:prstGeom prst="rect">
            <a:avLst/>
          </a:prstGeom>
          <a:noFill/>
        </p:spPr>
        <p:txBody>
          <a:bodyPr wrap="square" rtlCol="0">
            <a:spAutoFit/>
          </a:bodyPr>
          <a:lstStyle/>
          <a:p>
            <a:r>
              <a:rPr lang="en-US" sz="2700" b="1" dirty="0">
                <a:latin typeface="Max's Handwritin"/>
                <a:cs typeface="Max's Handwritin"/>
              </a:rPr>
              <a:t>Nor to forget everything we’ve learned about packet networks so far</a:t>
            </a:r>
          </a:p>
        </p:txBody>
      </p:sp>
    </p:spTree>
    <p:extLst>
      <p:ext uri="{BB962C8B-B14F-4D97-AF65-F5344CB8AC3E}">
        <p14:creationId xmlns:p14="http://schemas.microsoft.com/office/powerpoint/2010/main" val="20716042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16100" y="396102"/>
            <a:ext cx="3674404" cy="507831"/>
          </a:xfrm>
          <a:prstGeom prst="rect">
            <a:avLst/>
          </a:prstGeom>
          <a:noFill/>
        </p:spPr>
        <p:txBody>
          <a:bodyPr wrap="none" rtlCol="0">
            <a:spAutoFit/>
          </a:bodyPr>
          <a:lstStyle/>
          <a:p>
            <a:r>
              <a:rPr lang="en-US" sz="2700" b="1" dirty="0">
                <a:latin typeface="Max's Handwritin"/>
                <a:cs typeface="Max's Handwritin"/>
              </a:rPr>
              <a:t>There’s no need to clean the slate</a:t>
            </a:r>
          </a:p>
        </p:txBody>
      </p:sp>
      <p:sp>
        <p:nvSpPr>
          <p:cNvPr id="5" name="TextBox 4"/>
          <p:cNvSpPr txBox="1"/>
          <p:nvPr/>
        </p:nvSpPr>
        <p:spPr>
          <a:xfrm>
            <a:off x="2590800" y="1087700"/>
            <a:ext cx="4876047" cy="923330"/>
          </a:xfrm>
          <a:prstGeom prst="rect">
            <a:avLst/>
          </a:prstGeom>
          <a:noFill/>
        </p:spPr>
        <p:txBody>
          <a:bodyPr wrap="square" rtlCol="0">
            <a:spAutoFit/>
          </a:bodyPr>
          <a:lstStyle/>
          <a:p>
            <a:r>
              <a:rPr lang="en-US" sz="2700" b="1" dirty="0">
                <a:latin typeface="Max's Handwritin"/>
                <a:cs typeface="Max's Handwritin"/>
              </a:rPr>
              <a:t>Nor to forget everything we’ve learned about packet networks so far</a:t>
            </a:r>
          </a:p>
        </p:txBody>
      </p:sp>
      <p:sp>
        <p:nvSpPr>
          <p:cNvPr id="7" name="TextBox 6"/>
          <p:cNvSpPr txBox="1"/>
          <p:nvPr/>
        </p:nvSpPr>
        <p:spPr>
          <a:xfrm>
            <a:off x="1640161" y="2211704"/>
            <a:ext cx="5826686" cy="923330"/>
          </a:xfrm>
          <a:prstGeom prst="rect">
            <a:avLst/>
          </a:prstGeom>
          <a:noFill/>
        </p:spPr>
        <p:txBody>
          <a:bodyPr wrap="square" rtlCol="0">
            <a:spAutoFit/>
          </a:bodyPr>
          <a:lstStyle/>
          <a:p>
            <a:r>
              <a:rPr lang="en-US" sz="2700" b="1" dirty="0">
                <a:solidFill>
                  <a:schemeClr val="accent6">
                    <a:lumMod val="50000"/>
                  </a:schemeClr>
                </a:solidFill>
                <a:latin typeface="Max's Handwritin"/>
                <a:cs typeface="Max's Handwritin"/>
              </a:rPr>
              <a:t>But we need to think about a future that is way beyond today’s Internet</a:t>
            </a:r>
          </a:p>
        </p:txBody>
      </p:sp>
    </p:spTree>
    <p:extLst>
      <p:ext uri="{BB962C8B-B14F-4D97-AF65-F5344CB8AC3E}">
        <p14:creationId xmlns:p14="http://schemas.microsoft.com/office/powerpoint/2010/main" val="28889973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60501" y="1633645"/>
            <a:ext cx="6362700" cy="1754326"/>
          </a:xfrm>
          <a:prstGeom prst="rect">
            <a:avLst/>
          </a:prstGeom>
          <a:noFill/>
        </p:spPr>
        <p:txBody>
          <a:bodyPr wrap="square" rtlCol="0">
            <a:spAutoFit/>
          </a:bodyPr>
          <a:lstStyle/>
          <a:p>
            <a:r>
              <a:rPr lang="en-US" sz="3600" b="1" dirty="0">
                <a:latin typeface="Max's Handwritin"/>
                <a:cs typeface="Max's Handwritin"/>
              </a:rPr>
              <a:t>And as we look at the evolution of this digital platform there are probably two important design principles to bear in mind</a:t>
            </a:r>
          </a:p>
        </p:txBody>
      </p:sp>
    </p:spTree>
    <p:extLst>
      <p:ext uri="{BB962C8B-B14F-4D97-AF65-F5344CB8AC3E}">
        <p14:creationId xmlns:p14="http://schemas.microsoft.com/office/powerpoint/2010/main" val="29634074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91790" y="2273300"/>
            <a:ext cx="807785" cy="415498"/>
          </a:xfrm>
          <a:prstGeom prst="rect">
            <a:avLst/>
          </a:prstGeom>
          <a:noFill/>
        </p:spPr>
        <p:txBody>
          <a:bodyPr wrap="none" rtlCol="0">
            <a:spAutoFit/>
          </a:bodyPr>
          <a:lstStyle/>
          <a:p>
            <a:r>
              <a:rPr lang="en-US" sz="2100" dirty="0"/>
              <a:t>Focus</a:t>
            </a:r>
          </a:p>
        </p:txBody>
      </p:sp>
    </p:spTree>
    <p:extLst>
      <p:ext uri="{BB962C8B-B14F-4D97-AF65-F5344CB8AC3E}">
        <p14:creationId xmlns:p14="http://schemas.microsoft.com/office/powerpoint/2010/main" val="21439175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87796" y="2232799"/>
            <a:ext cx="1239442" cy="415498"/>
          </a:xfrm>
          <a:prstGeom prst="rect">
            <a:avLst/>
          </a:prstGeom>
          <a:noFill/>
        </p:spPr>
        <p:txBody>
          <a:bodyPr wrap="none" rtlCol="0">
            <a:spAutoFit/>
          </a:bodyPr>
          <a:lstStyle/>
          <a:p>
            <a:r>
              <a:rPr lang="en-US" sz="2100" dirty="0"/>
              <a:t>Simplicity</a:t>
            </a:r>
          </a:p>
        </p:txBody>
      </p:sp>
    </p:spTree>
    <p:extLst>
      <p:ext uri="{BB962C8B-B14F-4D97-AF65-F5344CB8AC3E}">
        <p14:creationId xmlns:p14="http://schemas.microsoft.com/office/powerpoint/2010/main" val="28330772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0837055">
            <a:off x="2323789" y="2143124"/>
            <a:ext cx="4339390" cy="857250"/>
          </a:xfrm>
        </p:spPr>
        <p:txBody>
          <a:bodyPr>
            <a:normAutofit/>
          </a:bodyPr>
          <a:lstStyle/>
          <a:p>
            <a:r>
              <a:rPr lang="en-US" sz="4950" b="1" dirty="0">
                <a:latin typeface="AhnbergHand" pitchFamily="2" charset="0"/>
                <a:cs typeface="Vadim's Writing"/>
              </a:rPr>
              <a:t>Thank  You!</a:t>
            </a:r>
          </a:p>
        </p:txBody>
      </p:sp>
    </p:spTree>
    <p:extLst>
      <p:ext uri="{BB962C8B-B14F-4D97-AF65-F5344CB8AC3E}">
        <p14:creationId xmlns:p14="http://schemas.microsoft.com/office/powerpoint/2010/main" val="3580365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54916" y="4733122"/>
            <a:ext cx="1210588" cy="300082"/>
          </a:xfrm>
          <a:prstGeom prst="rect">
            <a:avLst/>
          </a:prstGeom>
          <a:noFill/>
        </p:spPr>
        <p:txBody>
          <a:bodyPr wrap="none" rtlCol="0">
            <a:spAutoFit/>
          </a:bodyPr>
          <a:lstStyle/>
          <a:p>
            <a:r>
              <a:rPr lang="en-US" sz="1350" dirty="0"/>
              <a:t>1964: IBM 360</a:t>
            </a:r>
          </a:p>
        </p:txBody>
      </p:sp>
      <p:pic>
        <p:nvPicPr>
          <p:cNvPr id="6" name="Content Placeholder 5"/>
          <p:cNvPicPr>
            <a:picLocks noGrp="1" noChangeAspect="1"/>
          </p:cNvPicPr>
          <p:nvPr>
            <p:ph idx="1"/>
          </p:nvPr>
        </p:nvPicPr>
        <p:blipFill>
          <a:blip r:embed="rId2"/>
          <a:srcRect t="8413" b="8413"/>
          <a:stretch>
            <a:fillRect/>
          </a:stretch>
        </p:blipFill>
        <p:spPr>
          <a:xfrm>
            <a:off x="-445632" y="1"/>
            <a:ext cx="9662399" cy="5313947"/>
          </a:xfrm>
          <a:effectLst>
            <a:outerShdw blurRad="50800" dist="38100" dir="2700000" algn="tl" rotWithShape="0">
              <a:srgbClr val="000000">
                <a:alpha val="43000"/>
              </a:srgbClr>
            </a:outerShdw>
          </a:effectLst>
        </p:spPr>
      </p:pic>
      <p:sp>
        <p:nvSpPr>
          <p:cNvPr id="8" name="Title 1"/>
          <p:cNvSpPr>
            <a:spLocks noGrp="1"/>
          </p:cNvSpPr>
          <p:nvPr>
            <p:ph type="title"/>
          </p:nvPr>
        </p:nvSpPr>
        <p:spPr>
          <a:xfrm>
            <a:off x="1343025" y="129779"/>
            <a:ext cx="6172200" cy="857250"/>
          </a:xfrm>
          <a:solidFill>
            <a:schemeClr val="accent1">
              <a:lumMod val="20000"/>
              <a:lumOff val="80000"/>
            </a:schemeClr>
          </a:solidFill>
        </p:spPr>
        <p:txBody>
          <a:bodyPr>
            <a:noAutofit/>
          </a:bodyPr>
          <a:lstStyle/>
          <a:p>
            <a:r>
              <a:rPr lang="en-US" sz="2400" dirty="0">
                <a:latin typeface="Powderfinger Type" panose="02020709070000000403" pitchFamily="49" charset="77"/>
                <a:cs typeface="Powderfinger Type"/>
              </a:rPr>
              <a:t>The Computing and </a:t>
            </a:r>
            <a:r>
              <a:rPr lang="en-US" sz="2400" dirty="0" err="1">
                <a:latin typeface="Powderfinger Type" panose="02020709070000000403" pitchFamily="49" charset="77"/>
                <a:cs typeface="Powderfinger Type"/>
              </a:rPr>
              <a:t>Comms</a:t>
            </a:r>
            <a:r>
              <a:rPr lang="en-US" sz="2400" dirty="0">
                <a:latin typeface="Powderfinger Type" panose="02020709070000000403" pitchFamily="49" charset="77"/>
                <a:cs typeface="Powderfinger Type"/>
              </a:rPr>
              <a:t> Evolutionary Path</a:t>
            </a:r>
          </a:p>
        </p:txBody>
      </p:sp>
      <p:sp>
        <p:nvSpPr>
          <p:cNvPr id="10" name="TextBox 9"/>
          <p:cNvSpPr txBox="1"/>
          <p:nvPr/>
        </p:nvSpPr>
        <p:spPr>
          <a:xfrm>
            <a:off x="4731785" y="4386873"/>
            <a:ext cx="3096745" cy="369332"/>
          </a:xfrm>
          <a:prstGeom prst="rect">
            <a:avLst/>
          </a:prstGeom>
          <a:solidFill>
            <a:srgbClr val="C23429"/>
          </a:solidFill>
        </p:spPr>
        <p:txBody>
          <a:bodyPr wrap="none" rtlCol="0">
            <a:spAutoFit/>
          </a:bodyPr>
          <a:lstStyle/>
          <a:p>
            <a:r>
              <a:rPr lang="en-US" dirty="0">
                <a:solidFill>
                  <a:srgbClr val="FFFFFF"/>
                </a:solidFill>
              </a:rPr>
              <a:t>1964</a:t>
            </a:r>
            <a:r>
              <a:rPr lang="en-US" sz="1350" dirty="0">
                <a:solidFill>
                  <a:srgbClr val="FFFFFF"/>
                </a:solidFill>
              </a:rPr>
              <a:t>  IBM 360 – commercial computing</a:t>
            </a:r>
          </a:p>
        </p:txBody>
      </p:sp>
    </p:spTree>
    <p:extLst>
      <p:ext uri="{BB962C8B-B14F-4D97-AF65-F5344CB8AC3E}">
        <p14:creationId xmlns:p14="http://schemas.microsoft.com/office/powerpoint/2010/main" val="3805621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43000" y="0"/>
            <a:ext cx="6858000" cy="5143500"/>
          </a:xfrm>
          <a:prstGeom prst="rect">
            <a:avLst/>
          </a:prstGeom>
        </p:spPr>
      </p:pic>
      <p:sp>
        <p:nvSpPr>
          <p:cNvPr id="8" name="Title 1"/>
          <p:cNvSpPr>
            <a:spLocks noGrp="1"/>
          </p:cNvSpPr>
          <p:nvPr>
            <p:ph type="title"/>
          </p:nvPr>
        </p:nvSpPr>
        <p:spPr>
          <a:xfrm>
            <a:off x="1343025" y="129779"/>
            <a:ext cx="6172200" cy="857250"/>
          </a:xfrm>
          <a:solidFill>
            <a:schemeClr val="accent1">
              <a:lumMod val="20000"/>
              <a:lumOff val="80000"/>
            </a:schemeClr>
          </a:solidFill>
        </p:spPr>
        <p:txBody>
          <a:bodyPr>
            <a:noAutofit/>
          </a:bodyPr>
          <a:lstStyle/>
          <a:p>
            <a:r>
              <a:rPr lang="en-US" sz="2400" dirty="0">
                <a:latin typeface="Powderfinger Type" panose="02020709070000000403" pitchFamily="49" charset="77"/>
                <a:cs typeface="Powderfinger Type"/>
              </a:rPr>
              <a:t>The Computing and </a:t>
            </a:r>
            <a:r>
              <a:rPr lang="en-US" sz="2400" dirty="0" err="1">
                <a:latin typeface="Powderfinger Type" panose="02020709070000000403" pitchFamily="49" charset="77"/>
                <a:cs typeface="Powderfinger Type"/>
              </a:rPr>
              <a:t>Comms</a:t>
            </a:r>
            <a:r>
              <a:rPr lang="en-US" sz="2400" dirty="0">
                <a:latin typeface="Powderfinger Type" panose="02020709070000000403" pitchFamily="49" charset="77"/>
                <a:cs typeface="Powderfinger Type"/>
              </a:rPr>
              <a:t> Evolutionary Path</a:t>
            </a:r>
          </a:p>
        </p:txBody>
      </p:sp>
      <p:sp>
        <p:nvSpPr>
          <p:cNvPr id="10" name="TextBox 9"/>
          <p:cNvSpPr txBox="1"/>
          <p:nvPr/>
        </p:nvSpPr>
        <p:spPr>
          <a:xfrm>
            <a:off x="4731785" y="4386873"/>
            <a:ext cx="1343829" cy="369332"/>
          </a:xfrm>
          <a:prstGeom prst="rect">
            <a:avLst/>
          </a:prstGeom>
          <a:solidFill>
            <a:srgbClr val="C23429"/>
          </a:solidFill>
        </p:spPr>
        <p:txBody>
          <a:bodyPr wrap="none" rtlCol="0">
            <a:spAutoFit/>
          </a:bodyPr>
          <a:lstStyle/>
          <a:p>
            <a:r>
              <a:rPr lang="en-US" dirty="0">
                <a:solidFill>
                  <a:srgbClr val="FFFFFF"/>
                </a:solidFill>
              </a:rPr>
              <a:t>1976</a:t>
            </a:r>
            <a:r>
              <a:rPr lang="en-US" sz="1350" dirty="0">
                <a:solidFill>
                  <a:srgbClr val="FFFFFF"/>
                </a:solidFill>
              </a:rPr>
              <a:t>  Ethernet</a:t>
            </a:r>
          </a:p>
        </p:txBody>
      </p:sp>
    </p:spTree>
    <p:extLst>
      <p:ext uri="{BB962C8B-B14F-4D97-AF65-F5344CB8AC3E}">
        <p14:creationId xmlns:p14="http://schemas.microsoft.com/office/powerpoint/2010/main" val="20828925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1100" y="15479"/>
            <a:ext cx="6172200" cy="857250"/>
          </a:xfrm>
        </p:spPr>
        <p:txBody>
          <a:bodyPr>
            <a:noAutofit/>
          </a:bodyPr>
          <a:lstStyle/>
          <a:p>
            <a:r>
              <a:rPr lang="en-US" sz="2400" dirty="0">
                <a:latin typeface="Powderfinger Type"/>
                <a:cs typeface="Powderfinger Type"/>
              </a:rPr>
              <a:t>The Computing Evolutionary Path</a:t>
            </a:r>
          </a:p>
        </p:txBody>
      </p:sp>
      <p:pic>
        <p:nvPicPr>
          <p:cNvPr id="4" name="Content Placeholder 3"/>
          <p:cNvPicPr>
            <a:picLocks noGrp="1" noChangeAspect="1"/>
          </p:cNvPicPr>
          <p:nvPr>
            <p:ph idx="1"/>
          </p:nvPr>
        </p:nvPicPr>
        <p:blipFill>
          <a:blip r:embed="rId2"/>
          <a:srcRect t="8413" b="8413"/>
          <a:stretch>
            <a:fillRect/>
          </a:stretch>
        </p:blipFill>
        <p:spPr>
          <a:xfrm>
            <a:off x="-854173" y="-20052"/>
            <a:ext cx="9352473" cy="5143500"/>
          </a:xfrm>
          <a:effectLst>
            <a:outerShdw blurRad="50800" dist="38100" dir="2700000" algn="tl" rotWithShape="0">
              <a:srgbClr val="000000">
                <a:alpha val="43000"/>
              </a:srgbClr>
            </a:outerShdw>
          </a:effectLst>
        </p:spPr>
      </p:pic>
      <p:cxnSp>
        <p:nvCxnSpPr>
          <p:cNvPr id="6" name="Straight Arrow Connector 5"/>
          <p:cNvCxnSpPr/>
          <p:nvPr/>
        </p:nvCxnSpPr>
        <p:spPr>
          <a:xfrm>
            <a:off x="1409700" y="771525"/>
            <a:ext cx="3476625" cy="0"/>
          </a:xfrm>
          <a:prstGeom prst="straightConnector1">
            <a:avLst/>
          </a:prstGeom>
          <a:ln>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1343025" y="129779"/>
            <a:ext cx="6172200" cy="857250"/>
          </a:xfrm>
          <a:prstGeom prst="rect">
            <a:avLst/>
          </a:prstGeom>
          <a:solidFill>
            <a:schemeClr val="accent1">
              <a:lumMod val="20000"/>
              <a:lumOff val="80000"/>
            </a:schemeClr>
          </a:solidFill>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latin typeface="Powderfinger Type" panose="02020709070000000403" pitchFamily="49" charset="77"/>
                <a:cs typeface="Powderfinger Type"/>
              </a:rPr>
              <a:t>The Computing and </a:t>
            </a:r>
            <a:r>
              <a:rPr lang="en-US" sz="2400" dirty="0" err="1">
                <a:latin typeface="Powderfinger Type" panose="02020709070000000403" pitchFamily="49" charset="77"/>
                <a:cs typeface="Powderfinger Type"/>
              </a:rPr>
              <a:t>Comms</a:t>
            </a:r>
            <a:r>
              <a:rPr lang="en-US" sz="2400" dirty="0">
                <a:latin typeface="Powderfinger Type" panose="02020709070000000403" pitchFamily="49" charset="77"/>
                <a:cs typeface="Powderfinger Type"/>
              </a:rPr>
              <a:t> Evolutionary Path</a:t>
            </a:r>
          </a:p>
        </p:txBody>
      </p:sp>
      <p:sp>
        <p:nvSpPr>
          <p:cNvPr id="9" name="TextBox 8"/>
          <p:cNvSpPr txBox="1"/>
          <p:nvPr/>
        </p:nvSpPr>
        <p:spPr>
          <a:xfrm>
            <a:off x="4731785" y="4386873"/>
            <a:ext cx="2722797" cy="369332"/>
          </a:xfrm>
          <a:prstGeom prst="rect">
            <a:avLst/>
          </a:prstGeom>
          <a:solidFill>
            <a:schemeClr val="accent1">
              <a:lumMod val="60000"/>
              <a:lumOff val="40000"/>
            </a:schemeClr>
          </a:solidFill>
        </p:spPr>
        <p:txBody>
          <a:bodyPr wrap="none" rtlCol="0">
            <a:spAutoFit/>
          </a:bodyPr>
          <a:lstStyle/>
          <a:p>
            <a:r>
              <a:rPr lang="en-US" dirty="0">
                <a:solidFill>
                  <a:srgbClr val="FFFFFF"/>
                </a:solidFill>
              </a:rPr>
              <a:t>1976</a:t>
            </a:r>
            <a:r>
              <a:rPr lang="en-US" sz="1350" dirty="0">
                <a:solidFill>
                  <a:srgbClr val="FFFFFF"/>
                </a:solidFill>
              </a:rPr>
              <a:t>  CRAY-1 – “super” computing</a:t>
            </a:r>
          </a:p>
        </p:txBody>
      </p:sp>
    </p:spTree>
    <p:extLst>
      <p:ext uri="{BB962C8B-B14F-4D97-AF65-F5344CB8AC3E}">
        <p14:creationId xmlns:p14="http://schemas.microsoft.com/office/powerpoint/2010/main" val="2000375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7240"/>
            <a:ext cx="6172200" cy="708471"/>
          </a:xfrm>
        </p:spPr>
        <p:txBody>
          <a:bodyPr>
            <a:noAutofit/>
          </a:bodyPr>
          <a:lstStyle/>
          <a:p>
            <a:r>
              <a:rPr lang="en-US" sz="2400" dirty="0">
                <a:latin typeface="Powderfinger Type"/>
                <a:cs typeface="Powderfinger Type"/>
              </a:rPr>
              <a:t>The Computing Evolutionary Path</a:t>
            </a:r>
          </a:p>
        </p:txBody>
      </p:sp>
      <p:sp>
        <p:nvSpPr>
          <p:cNvPr id="5" name="TextBox 4"/>
          <p:cNvSpPr txBox="1"/>
          <p:nvPr/>
        </p:nvSpPr>
        <p:spPr>
          <a:xfrm>
            <a:off x="4254916" y="4733122"/>
            <a:ext cx="1112805" cy="300082"/>
          </a:xfrm>
          <a:prstGeom prst="rect">
            <a:avLst/>
          </a:prstGeom>
          <a:noFill/>
        </p:spPr>
        <p:txBody>
          <a:bodyPr wrap="none" rtlCol="0">
            <a:spAutoFit/>
          </a:bodyPr>
          <a:lstStyle/>
          <a:p>
            <a:r>
              <a:rPr lang="en-US" sz="1350" dirty="0"/>
              <a:t>1976: Apple I</a:t>
            </a:r>
          </a:p>
        </p:txBody>
      </p:sp>
      <p:pic>
        <p:nvPicPr>
          <p:cNvPr id="6" name="Content Placeholder 5"/>
          <p:cNvPicPr>
            <a:picLocks noGrp="1" noChangeAspect="1"/>
          </p:cNvPicPr>
          <p:nvPr>
            <p:ph idx="1"/>
          </p:nvPr>
        </p:nvPicPr>
        <p:blipFill rotWithShape="1">
          <a:blip r:embed="rId2"/>
          <a:srcRect l="10333" t="8413" r="10525" b="8413"/>
          <a:stretch/>
        </p:blipFill>
        <p:spPr>
          <a:xfrm>
            <a:off x="-43179" y="-33233"/>
            <a:ext cx="8455253" cy="5875642"/>
          </a:xfrm>
        </p:spPr>
      </p:pic>
      <p:cxnSp>
        <p:nvCxnSpPr>
          <p:cNvPr id="7" name="Straight Arrow Connector 6"/>
          <p:cNvCxnSpPr/>
          <p:nvPr/>
        </p:nvCxnSpPr>
        <p:spPr>
          <a:xfrm>
            <a:off x="1409700" y="771525"/>
            <a:ext cx="3476625" cy="0"/>
          </a:xfrm>
          <a:prstGeom prst="straightConnector1">
            <a:avLst/>
          </a:prstGeom>
          <a:ln>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p:nvCxnSpPr>
        <p:spPr>
          <a:xfrm>
            <a:off x="4305300" y="771525"/>
            <a:ext cx="171450" cy="171450"/>
          </a:xfrm>
          <a:prstGeom prst="line">
            <a:avLst/>
          </a:prstGeom>
          <a:ln>
            <a:solidFill>
              <a:srgbClr val="953735"/>
            </a:solidFill>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4476750" y="942975"/>
            <a:ext cx="409575" cy="0"/>
          </a:xfrm>
          <a:prstGeom prst="straightConnector1">
            <a:avLst/>
          </a:prstGeom>
          <a:ln>
            <a:solidFill>
              <a:srgbClr val="953735"/>
            </a:solidFill>
            <a:tailEnd type="arrow"/>
          </a:ln>
        </p:spPr>
        <p:style>
          <a:lnRef idx="2">
            <a:schemeClr val="accent1"/>
          </a:lnRef>
          <a:fillRef idx="0">
            <a:schemeClr val="accent1"/>
          </a:fillRef>
          <a:effectRef idx="1">
            <a:schemeClr val="accent1"/>
          </a:effectRef>
          <a:fontRef idx="minor">
            <a:schemeClr val="tx1"/>
          </a:fontRef>
        </p:style>
      </p:cxnSp>
      <p:sp>
        <p:nvSpPr>
          <p:cNvPr id="9" name="Title 1"/>
          <p:cNvSpPr txBox="1">
            <a:spLocks/>
          </p:cNvSpPr>
          <p:nvPr/>
        </p:nvSpPr>
        <p:spPr>
          <a:xfrm>
            <a:off x="1343025" y="129779"/>
            <a:ext cx="6172200" cy="857250"/>
          </a:xfrm>
          <a:prstGeom prst="rect">
            <a:avLst/>
          </a:prstGeom>
          <a:solidFill>
            <a:schemeClr val="accent1">
              <a:lumMod val="20000"/>
              <a:lumOff val="80000"/>
            </a:schemeClr>
          </a:solidFill>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latin typeface="Powderfinger Type" panose="02020709070000000403" pitchFamily="49" charset="77"/>
                <a:cs typeface="Powderfinger Type"/>
              </a:rPr>
              <a:t>The Computing and </a:t>
            </a:r>
            <a:r>
              <a:rPr lang="en-US" sz="2400" dirty="0" err="1">
                <a:latin typeface="Powderfinger Type" panose="02020709070000000403" pitchFamily="49" charset="77"/>
                <a:cs typeface="Powderfinger Type"/>
              </a:rPr>
              <a:t>Comms</a:t>
            </a:r>
            <a:r>
              <a:rPr lang="en-US" sz="2400" dirty="0">
                <a:latin typeface="Powderfinger Type" panose="02020709070000000403" pitchFamily="49" charset="77"/>
                <a:cs typeface="Powderfinger Type"/>
              </a:rPr>
              <a:t> Evolutionary Path</a:t>
            </a:r>
          </a:p>
        </p:txBody>
      </p:sp>
      <p:sp>
        <p:nvSpPr>
          <p:cNvPr id="11" name="TextBox 10"/>
          <p:cNvSpPr txBox="1"/>
          <p:nvPr/>
        </p:nvSpPr>
        <p:spPr>
          <a:xfrm>
            <a:off x="3493203" y="3906418"/>
            <a:ext cx="1606530" cy="369332"/>
          </a:xfrm>
          <a:prstGeom prst="rect">
            <a:avLst/>
          </a:prstGeom>
          <a:solidFill>
            <a:schemeClr val="accent1">
              <a:lumMod val="60000"/>
              <a:lumOff val="40000"/>
            </a:schemeClr>
          </a:solidFill>
        </p:spPr>
        <p:txBody>
          <a:bodyPr wrap="none" rtlCol="0">
            <a:spAutoFit/>
          </a:bodyPr>
          <a:lstStyle/>
          <a:p>
            <a:r>
              <a:rPr lang="en-US" dirty="0">
                <a:solidFill>
                  <a:srgbClr val="FFFFFF"/>
                </a:solidFill>
              </a:rPr>
              <a:t>1976 – Apple-1</a:t>
            </a:r>
            <a:endParaRPr lang="en-US" sz="1350" dirty="0">
              <a:solidFill>
                <a:srgbClr val="FFFFFF"/>
              </a:solidFill>
            </a:endParaRPr>
          </a:p>
        </p:txBody>
      </p:sp>
    </p:spTree>
    <p:extLst>
      <p:ext uri="{BB962C8B-B14F-4D97-AF65-F5344CB8AC3E}">
        <p14:creationId xmlns:p14="http://schemas.microsoft.com/office/powerpoint/2010/main" val="26661648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9755</TotalTime>
  <Words>1044</Words>
  <Application>Microsoft Macintosh PowerPoint</Application>
  <PresentationFormat>On-screen Show (16:9)</PresentationFormat>
  <Paragraphs>256</Paragraphs>
  <Slides>55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AhnbergHand</vt:lpstr>
      <vt:lpstr>Arial</vt:lpstr>
      <vt:lpstr>Bradley Hand ITC TT-Bold</vt:lpstr>
      <vt:lpstr>Calibri</vt:lpstr>
      <vt:lpstr>Max's Handwritin</vt:lpstr>
      <vt:lpstr>Powderfinger Type</vt:lpstr>
      <vt:lpstr>Office Theme</vt:lpstr>
      <vt:lpstr>The Future Internet </vt:lpstr>
      <vt:lpstr>The past is a foreign land – we did things differently then</vt:lpstr>
      <vt:lpstr>The Computing and Comms Evolutionary Path</vt:lpstr>
      <vt:lpstr>The Computing and Comms Evolutionary Path</vt:lpstr>
      <vt:lpstr>The Computing and Comms Evolutionary Path</vt:lpstr>
      <vt:lpstr>The Computing and Comms Evolutionary Path</vt:lpstr>
      <vt:lpstr>The Computing and Comms Evolutionary Path</vt:lpstr>
      <vt:lpstr>The Computing Evolutionary Path</vt:lpstr>
      <vt:lpstr>The Computing Evolutionary Path</vt:lpstr>
      <vt:lpstr>PowerPoint Presentation</vt:lpstr>
      <vt:lpstr>PowerPoint Presentation</vt:lpstr>
      <vt:lpstr>PowerPoint Presentation</vt:lpstr>
      <vt:lpstr>PowerPoint Presentation</vt:lpstr>
      <vt:lpstr>PowerPoint Presentation</vt:lpstr>
      <vt:lpstr>Counting Users...</vt:lpstr>
      <vt:lpstr>Counting Things...</vt:lpstr>
      <vt:lpstr>PowerPoint Presentation</vt:lpstr>
      <vt:lpstr>PowerPoint Presentation</vt:lpstr>
      <vt:lpstr>PowerPoint Presentation</vt:lpstr>
      <vt:lpstr>PowerPoint Presentation</vt:lpstr>
      <vt:lpstr>PowerPoint Presentation</vt:lpstr>
      <vt:lpstr>PowerPoint Presentation</vt:lpstr>
      <vt:lpstr>We added:</vt:lpstr>
      <vt:lpstr>What’s not working…</vt:lpstr>
      <vt:lpstr>What really needs to work…</vt:lpstr>
      <vt:lpstr>What  might happen?</vt:lpstr>
      <vt:lpstr>What  might happen?</vt:lpstr>
      <vt:lpstr>People: It’s a mobile world!</vt:lpstr>
      <vt:lpstr>People: It’s a mobile world!</vt:lpstr>
      <vt:lpstr>Things</vt:lpstr>
      <vt:lpstr>Cheap, Plentiful, Toxic, Demented Things</vt:lpstr>
      <vt:lpstr>Physics</vt:lpstr>
      <vt:lpstr>Physics</vt:lpstr>
      <vt:lpstr>What  might happen?</vt:lpstr>
      <vt:lpstr>If the Internet can’t keep scaling, then let’s change 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to from here?</vt:lpstr>
      <vt:lpstr>The Internet is not planned, not organised, not orchestrated</vt:lpstr>
      <vt:lpstr>The Internet is not planned, not organised, not orchestrated</vt:lpstr>
      <vt:lpstr>What’s shaping our future?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APNIC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It’s all about mobility</dc:title>
  <dc:creator>Geoff Huston</dc:creator>
  <cp:lastModifiedBy>Geoff Huston</cp:lastModifiedBy>
  <cp:revision>145</cp:revision>
  <dcterms:created xsi:type="dcterms:W3CDTF">2011-07-15T07:04:35Z</dcterms:created>
  <dcterms:modified xsi:type="dcterms:W3CDTF">2019-11-11T00:55:38Z</dcterms:modified>
</cp:coreProperties>
</file>