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13" r:id="rId2"/>
    <p:sldId id="273" r:id="rId3"/>
    <p:sldId id="314" r:id="rId4"/>
    <p:sldId id="329" r:id="rId5"/>
    <p:sldId id="356" r:id="rId6"/>
    <p:sldId id="333" r:id="rId7"/>
    <p:sldId id="334" r:id="rId8"/>
    <p:sldId id="335" r:id="rId9"/>
    <p:sldId id="336" r:id="rId10"/>
    <p:sldId id="337" r:id="rId11"/>
    <p:sldId id="338" r:id="rId12"/>
    <p:sldId id="339" r:id="rId13"/>
    <p:sldId id="340" r:id="rId14"/>
    <p:sldId id="341" r:id="rId15"/>
    <p:sldId id="288" r:id="rId16"/>
    <p:sldId id="357" r:id="rId17"/>
    <p:sldId id="290" r:id="rId18"/>
    <p:sldId id="291" r:id="rId19"/>
    <p:sldId id="292" r:id="rId20"/>
    <p:sldId id="293" r:id="rId21"/>
    <p:sldId id="294" r:id="rId22"/>
    <p:sldId id="295" r:id="rId23"/>
    <p:sldId id="343" r:id="rId24"/>
    <p:sldId id="297" r:id="rId25"/>
    <p:sldId id="298" r:id="rId26"/>
    <p:sldId id="299" r:id="rId27"/>
    <p:sldId id="344" r:id="rId28"/>
    <p:sldId id="301" r:id="rId29"/>
    <p:sldId id="306" r:id="rId30"/>
    <p:sldId id="345" r:id="rId31"/>
    <p:sldId id="330" r:id="rId32"/>
    <p:sldId id="346" r:id="rId33"/>
    <p:sldId id="347" r:id="rId34"/>
    <p:sldId id="348" r:id="rId35"/>
    <p:sldId id="349" r:id="rId36"/>
    <p:sldId id="350" r:id="rId37"/>
    <p:sldId id="351" r:id="rId38"/>
    <p:sldId id="352" r:id="rId39"/>
    <p:sldId id="355" r:id="rId40"/>
    <p:sldId id="353" r:id="rId41"/>
    <p:sldId id="331" r:id="rId42"/>
    <p:sldId id="35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08D"/>
    <a:srgbClr val="878BD3"/>
    <a:srgbClr val="0433FF"/>
    <a:srgbClr val="00F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94686"/>
  </p:normalViewPr>
  <p:slideViewPr>
    <p:cSldViewPr snapToGrid="0" snapToObjects="1">
      <p:cViewPr varScale="1">
        <p:scale>
          <a:sx n="174" d="100"/>
          <a:sy n="174"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2B3ED-9B57-434D-A778-2D4E58DBB4CB}" type="datetimeFigureOut">
              <a:rPr lang="en-AU" smtClean="0"/>
              <a:t>2/6/20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85EC8-2806-5E49-9973-FCB568CA8494}" type="slidenum">
              <a:rPr lang="en-AU" smtClean="0"/>
              <a:t>‹#›</a:t>
            </a:fld>
            <a:endParaRPr lang="en-AU"/>
          </a:p>
        </p:txBody>
      </p:sp>
    </p:spTree>
    <p:extLst>
      <p:ext uri="{BB962C8B-B14F-4D97-AF65-F5344CB8AC3E}">
        <p14:creationId xmlns:p14="http://schemas.microsoft.com/office/powerpoint/2010/main" val="160080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5C38-E833-2D42-AADB-4EC4255084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3734CA2E-DA2F-474E-A65A-C7319FF8E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2A2E98F9-41AF-E24E-8F97-E1F1A6906C02}"/>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36D23F36-D1D5-FA4F-8923-70B94B315B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6B4883-25AB-DE4A-95B8-2474A5BB724C}"/>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417992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219B-003B-684E-A7BE-C93206D52625}"/>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1D87F567-2433-184D-87EF-44F56722C4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45A2C6D-E2CB-9647-8031-88F67CE8BB15}"/>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8B282A08-715E-9244-B1DA-5E970FBA98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50B4C-93BE-0C4B-8106-22D9AE784458}"/>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404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E03DF-2F5F-AD44-9CA5-C24F15393F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45F373C-DF7F-5D41-850C-28AB6A65B2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370B589-FCEE-5A4B-9775-E0B8C99C60BA}"/>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1DCF915A-C259-EE41-A76F-C0CD08990C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E1EB8B-429E-0746-835F-28070EB31806}"/>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182656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E0D5-DE78-C84C-A5CA-5A26A9DEFA2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E078F573-E11B-CC48-A376-F3B9E51BCC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E52B5DB-7ED2-CD4C-9FD9-67DCE56F89B3}"/>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EA874A2B-04B3-C749-B6E3-5242DF6497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A124BF-3325-8F4F-9E21-958EA790CBD4}"/>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39327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6180-5318-E04B-89E7-6C644A758A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84BFA13-0475-6040-89F2-42A375851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B71D6A-827E-0042-8844-DBCF4F7D959E}"/>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0D9D9BF8-2380-3C4B-9C99-F95B5CEDC6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AD1AED-EE6A-B740-83C6-570C04C6EB11}"/>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11963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2250-C633-8948-8145-13B1F73F7BE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E4185DCF-0777-6948-BA48-1298236FC95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9FC7555-C935-2A4C-AE5E-3DA241DF77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EE420361-02FE-7B40-BBFC-C3C74A66095B}"/>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6" name="Footer Placeholder 5">
            <a:extLst>
              <a:ext uri="{FF2B5EF4-FFF2-40B4-BE49-F238E27FC236}">
                <a16:creationId xmlns:a16="http://schemas.microsoft.com/office/drawing/2014/main" id="{54E11231-F90C-C14C-9F5B-6507EF1A6D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06CA05-C8A2-3641-831D-81C79CEDE722}"/>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251745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36CA-5ED1-184C-BC9B-EE4622BEAFD5}"/>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B126D39-6E65-1A4B-8C22-204EDD8A9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86ED40-1051-3B4D-ADFA-52D67543D8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FED2DE7-B168-8B43-8EC7-7E12D3E4D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D248E4-5599-214D-84DD-6C4507020E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11B70E3B-F9D2-9745-9659-8C4212DA5D97}"/>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8" name="Footer Placeholder 7">
            <a:extLst>
              <a:ext uri="{FF2B5EF4-FFF2-40B4-BE49-F238E27FC236}">
                <a16:creationId xmlns:a16="http://schemas.microsoft.com/office/drawing/2014/main" id="{D4E40F4C-8A52-2540-A708-F915C79F3FA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1048D61-EBEB-E04C-A33C-8CE2E33B377D}"/>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49909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947B-BCBF-D149-A64B-FAD394082737}"/>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86FB62F0-E269-7949-ABE4-3493DA2B47BD}"/>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4" name="Footer Placeholder 3">
            <a:extLst>
              <a:ext uri="{FF2B5EF4-FFF2-40B4-BE49-F238E27FC236}">
                <a16:creationId xmlns:a16="http://schemas.microsoft.com/office/drawing/2014/main" id="{6399CF65-F3BE-654C-AE64-C396C6EFF9E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A9DBE8A-4EBE-2045-BE47-CA9E07992377}"/>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57357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E5EE3A-31C6-6440-96D5-2585838BF137}"/>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3" name="Footer Placeholder 2">
            <a:extLst>
              <a:ext uri="{FF2B5EF4-FFF2-40B4-BE49-F238E27FC236}">
                <a16:creationId xmlns:a16="http://schemas.microsoft.com/office/drawing/2014/main" id="{546543ED-21E6-FC41-BFDE-198BBF987F1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99D1C83-52F5-5545-9E01-D615059D0A91}"/>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3947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78D0-5770-4D4E-9E26-AE91D6266F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E9B63843-F9CF-4E44-9FBA-9D5EF257F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5AB99E2-A4E1-4B4A-92A8-496E34201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88D8E3-65A8-6647-BA0F-0CCEA47E27F6}"/>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6" name="Footer Placeholder 5">
            <a:extLst>
              <a:ext uri="{FF2B5EF4-FFF2-40B4-BE49-F238E27FC236}">
                <a16:creationId xmlns:a16="http://schemas.microsoft.com/office/drawing/2014/main" id="{94BF199A-F977-574A-AAC0-49762F3308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0C6CAE-07F4-6F49-BD52-30A462457275}"/>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204948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08FA-2410-7448-AC76-7F6A5771EA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AF16F208-1707-2747-A50B-D21C39D3D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167EA28-9260-724D-9219-15CFAC8FB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C7DBB2-39B3-7B45-8B14-F7A833688809}"/>
              </a:ext>
            </a:extLst>
          </p:cNvPr>
          <p:cNvSpPr>
            <a:spLocks noGrp="1"/>
          </p:cNvSpPr>
          <p:nvPr>
            <p:ph type="dt" sz="half" idx="10"/>
          </p:nvPr>
        </p:nvSpPr>
        <p:spPr/>
        <p:txBody>
          <a:bodyPr/>
          <a:lstStyle/>
          <a:p>
            <a:fld id="{588A7CA6-4D90-174F-8A6F-41B115602020}" type="datetimeFigureOut">
              <a:rPr lang="en-AU" smtClean="0"/>
              <a:t>2/6/20</a:t>
            </a:fld>
            <a:endParaRPr lang="en-AU"/>
          </a:p>
        </p:txBody>
      </p:sp>
      <p:sp>
        <p:nvSpPr>
          <p:cNvPr id="6" name="Footer Placeholder 5">
            <a:extLst>
              <a:ext uri="{FF2B5EF4-FFF2-40B4-BE49-F238E27FC236}">
                <a16:creationId xmlns:a16="http://schemas.microsoft.com/office/drawing/2014/main" id="{1AEF300C-2D86-3D47-8309-F2EBE183A2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B90BB7-F22B-BA44-B042-EED56C344A3D}"/>
              </a:ext>
            </a:extLst>
          </p:cNvPr>
          <p:cNvSpPr>
            <a:spLocks noGrp="1"/>
          </p:cNvSpPr>
          <p:nvPr>
            <p:ph type="sldNum" sz="quarter" idx="12"/>
          </p:nvPr>
        </p:nvSpPr>
        <p:spPr/>
        <p:txBody>
          <a:bodyPr/>
          <a:lstStyle/>
          <a:p>
            <a:fld id="{4A655426-7EC1-FA44-8246-CBA25FE887B9}" type="slidenum">
              <a:rPr lang="en-AU" smtClean="0"/>
              <a:t>‹#›</a:t>
            </a:fld>
            <a:endParaRPr lang="en-AU"/>
          </a:p>
        </p:txBody>
      </p:sp>
    </p:spTree>
    <p:extLst>
      <p:ext uri="{BB962C8B-B14F-4D97-AF65-F5344CB8AC3E}">
        <p14:creationId xmlns:p14="http://schemas.microsoft.com/office/powerpoint/2010/main" val="393398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7F2AF-BEDB-AF4F-AFF3-79451D4C9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4FB5913B-DE6F-0A41-9F8E-9D9CA463F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D6D8A75-CBA8-2D47-91CD-DBD8CE84B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A7CA6-4D90-174F-8A6F-41B115602020}" type="datetimeFigureOut">
              <a:rPr lang="en-AU" smtClean="0"/>
              <a:t>2/6/20</a:t>
            </a:fld>
            <a:endParaRPr lang="en-AU"/>
          </a:p>
        </p:txBody>
      </p:sp>
      <p:sp>
        <p:nvSpPr>
          <p:cNvPr id="5" name="Footer Placeholder 4">
            <a:extLst>
              <a:ext uri="{FF2B5EF4-FFF2-40B4-BE49-F238E27FC236}">
                <a16:creationId xmlns:a16="http://schemas.microsoft.com/office/drawing/2014/main" id="{AE49509C-2B9A-B14B-8722-D424E7EF1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4C9DDF0-B20C-A440-BCC5-A95E00610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55426-7EC1-FA44-8246-CBA25FE887B9}" type="slidenum">
              <a:rPr lang="en-AU" smtClean="0"/>
              <a:t>‹#›</a:t>
            </a:fld>
            <a:endParaRPr lang="en-AU"/>
          </a:p>
        </p:txBody>
      </p:sp>
    </p:spTree>
    <p:extLst>
      <p:ext uri="{BB962C8B-B14F-4D97-AF65-F5344CB8AC3E}">
        <p14:creationId xmlns:p14="http://schemas.microsoft.com/office/powerpoint/2010/main" val="305966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434" y="2130428"/>
            <a:ext cx="11004332" cy="1470025"/>
          </a:xfrm>
        </p:spPr>
        <p:txBody>
          <a:bodyPr>
            <a:noAutofit/>
          </a:bodyPr>
          <a:lstStyle/>
          <a:p>
            <a:r>
              <a:rPr lang="en-US" sz="5867" dirty="0">
                <a:solidFill>
                  <a:schemeClr val="accent4">
                    <a:lumMod val="50000"/>
                  </a:schemeClr>
                </a:solidFill>
                <a:latin typeface="Powderfinger Type" panose="02020709070000000403" pitchFamily="49" charset="77"/>
              </a:rPr>
              <a:t>Another year of BGP!</a:t>
            </a:r>
            <a:endParaRPr lang="en-US" sz="5867" dirty="0">
              <a:solidFill>
                <a:schemeClr val="accent4">
                  <a:lumMod val="50000"/>
                </a:schemeClr>
              </a:solidFill>
              <a:latin typeface="Powderfinger Type" panose="02020709070000000403" pitchFamily="49" charset="77"/>
              <a:cs typeface="Powderfinger Type"/>
            </a:endParaRPr>
          </a:p>
        </p:txBody>
      </p:sp>
      <p:sp>
        <p:nvSpPr>
          <p:cNvPr id="3" name="Subtitle 2"/>
          <p:cNvSpPr>
            <a:spLocks noGrp="1"/>
          </p:cNvSpPr>
          <p:nvPr>
            <p:ph type="subTitle" idx="1"/>
          </p:nvPr>
        </p:nvSpPr>
        <p:spPr>
          <a:xfrm>
            <a:off x="4039483" y="4632781"/>
            <a:ext cx="6400800" cy="1752600"/>
          </a:xfrm>
        </p:spPr>
        <p:txBody>
          <a:bodyPr>
            <a:normAutofit/>
          </a:bodyPr>
          <a:lstStyle/>
          <a:p>
            <a:pPr algn="r"/>
            <a:r>
              <a:rPr lang="en-US" sz="1800" dirty="0">
                <a:solidFill>
                  <a:schemeClr val="bg1">
                    <a:lumMod val="50000"/>
                  </a:schemeClr>
                </a:solidFill>
                <a:latin typeface="AhnbergHand"/>
                <a:cs typeface="AhnbergHand"/>
              </a:rPr>
              <a:t>Geoff Huston</a:t>
            </a:r>
          </a:p>
          <a:p>
            <a:pPr algn="r"/>
            <a:r>
              <a:rPr lang="en-US" sz="1800" dirty="0">
                <a:solidFill>
                  <a:schemeClr val="bg1">
                    <a:lumMod val="50000"/>
                  </a:schemeClr>
                </a:solidFill>
                <a:latin typeface="AhnbergHand"/>
                <a:cs typeface="AhnbergHand"/>
              </a:rPr>
              <a:t>Chief Scientist, APNIC</a:t>
            </a:r>
          </a:p>
        </p:txBody>
      </p:sp>
    </p:spTree>
    <p:extLst>
      <p:ext uri="{BB962C8B-B14F-4D97-AF65-F5344CB8AC3E}">
        <p14:creationId xmlns:p14="http://schemas.microsoft.com/office/powerpoint/2010/main" val="238072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What’s happening in V4?</a:t>
            </a:r>
          </a:p>
        </p:txBody>
      </p:sp>
      <p:sp>
        <p:nvSpPr>
          <p:cNvPr id="3" name="Content Placeholder 2"/>
          <p:cNvSpPr>
            <a:spLocks noGrp="1"/>
          </p:cNvSpPr>
          <p:nvPr>
            <p:ph idx="1"/>
          </p:nvPr>
        </p:nvSpPr>
        <p:spPr>
          <a:xfrm>
            <a:off x="1103445" y="1604799"/>
            <a:ext cx="10177131" cy="4565103"/>
          </a:xfrm>
        </p:spPr>
        <p:txBody>
          <a:bodyPr>
            <a:noAutofit/>
          </a:bodyPr>
          <a:lstStyle/>
          <a:p>
            <a:pPr marL="0" indent="0">
              <a:buNone/>
            </a:pPr>
            <a:r>
              <a:rPr lang="en-US" sz="2667" dirty="0"/>
              <a:t>Routing Business as usual </a:t>
            </a:r>
            <a:r>
              <a:rPr lang="mr-IN" sz="2667" dirty="0"/>
              <a:t>–</a:t>
            </a:r>
            <a:r>
              <a:rPr lang="en-US" sz="2667" dirty="0"/>
              <a:t> despite IPv4 address exhaustion!</a:t>
            </a:r>
          </a:p>
          <a:p>
            <a:pPr lvl="1">
              <a:spcBef>
                <a:spcPts val="1200"/>
              </a:spcBef>
            </a:pPr>
            <a:r>
              <a:rPr lang="en-US" sz="2133" dirty="0"/>
              <a:t>From the look of the growth plots, its business as usual, despite the increasing pressures on IPv4 address availability</a:t>
            </a:r>
          </a:p>
          <a:p>
            <a:pPr lvl="1">
              <a:spcBef>
                <a:spcPts val="1200"/>
              </a:spcBef>
            </a:pPr>
            <a:r>
              <a:rPr lang="en-US" sz="2133" dirty="0"/>
              <a:t>The number of entries in the IPv4 default-free zone has now reached 840,000</a:t>
            </a:r>
          </a:p>
          <a:p>
            <a:pPr lvl="1">
              <a:spcBef>
                <a:spcPts val="1200"/>
              </a:spcBef>
            </a:pPr>
            <a:r>
              <a:rPr lang="en-US" sz="2133" dirty="0"/>
              <a:t>The pace of growth of the routing table is still relatively constant at ~51,000 new entries and 3,400 new AS’s per year</a:t>
            </a:r>
          </a:p>
          <a:p>
            <a:pPr lvl="2">
              <a:spcBef>
                <a:spcPts val="1200"/>
              </a:spcBef>
            </a:pPr>
            <a:r>
              <a:rPr lang="en-US" sz="1867" dirty="0"/>
              <a:t>IPv4 address exhaustion is not changing this!</a:t>
            </a:r>
          </a:p>
          <a:p>
            <a:pPr lvl="2">
              <a:spcBef>
                <a:spcPts val="1200"/>
              </a:spcBef>
            </a:pPr>
            <a:r>
              <a:rPr lang="en-US" sz="1867" dirty="0"/>
              <a:t>Instead, we appear to be advertising shorter prefixes into the routing system</a:t>
            </a:r>
          </a:p>
        </p:txBody>
      </p:sp>
    </p:spTree>
    <p:extLst>
      <p:ext uri="{BB962C8B-B14F-4D97-AF65-F5344CB8AC3E}">
        <p14:creationId xmlns:p14="http://schemas.microsoft.com/office/powerpoint/2010/main" val="268713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3733" dirty="0">
                <a:solidFill>
                  <a:schemeClr val="accent6">
                    <a:lumMod val="50000"/>
                  </a:schemeClr>
                </a:solidFill>
                <a:latin typeface="Powderfinger Type" panose="02020709070000000403" pitchFamily="49" charset="77"/>
              </a:rPr>
              <a:t>What about IPv4 Address Exhaustion?</a:t>
            </a:r>
          </a:p>
        </p:txBody>
      </p:sp>
      <p:sp>
        <p:nvSpPr>
          <p:cNvPr id="7" name="TextBox 6">
            <a:extLst>
              <a:ext uri="{FF2B5EF4-FFF2-40B4-BE49-F238E27FC236}">
                <a16:creationId xmlns:a16="http://schemas.microsoft.com/office/drawing/2014/main" id="{87016FDA-B672-F247-8008-45A4791593DF}"/>
              </a:ext>
            </a:extLst>
          </p:cNvPr>
          <p:cNvSpPr txBox="1"/>
          <p:nvPr/>
        </p:nvSpPr>
        <p:spPr>
          <a:xfrm>
            <a:off x="6768075" y="3525011"/>
            <a:ext cx="3773790" cy="2308324"/>
          </a:xfrm>
          <a:prstGeom prst="rect">
            <a:avLst/>
          </a:prstGeom>
          <a:noFill/>
        </p:spPr>
        <p:txBody>
          <a:bodyPr wrap="none" rtlCol="0">
            <a:spAutoFit/>
          </a:bodyPr>
          <a:lstStyle/>
          <a:p>
            <a:r>
              <a:rPr lang="en-AU" sz="2400" dirty="0"/>
              <a:t>ARIN          – no free pool left</a:t>
            </a:r>
          </a:p>
          <a:p>
            <a:r>
              <a:rPr lang="en-AU" sz="2400" dirty="0"/>
              <a:t>AFRINIC    – December 2020</a:t>
            </a:r>
          </a:p>
          <a:p>
            <a:r>
              <a:rPr lang="en-AU" sz="2400" dirty="0"/>
              <a:t>LACNIC     – no free pool left</a:t>
            </a:r>
          </a:p>
          <a:p>
            <a:r>
              <a:rPr lang="en-AU" sz="2400" dirty="0"/>
              <a:t>APNIC       – January 2021 </a:t>
            </a:r>
          </a:p>
          <a:p>
            <a:r>
              <a:rPr lang="en-AU" sz="2400" dirty="0"/>
              <a:t>RIPE NCC – no free pool left</a:t>
            </a:r>
          </a:p>
          <a:p>
            <a:endParaRPr lang="en-AU" sz="2400" dirty="0"/>
          </a:p>
        </p:txBody>
      </p:sp>
      <p:sp>
        <p:nvSpPr>
          <p:cNvPr id="8" name="TextBox 7">
            <a:extLst>
              <a:ext uri="{FF2B5EF4-FFF2-40B4-BE49-F238E27FC236}">
                <a16:creationId xmlns:a16="http://schemas.microsoft.com/office/drawing/2014/main" id="{60AC6E85-44EE-4548-9389-681BA216C936}"/>
              </a:ext>
            </a:extLst>
          </p:cNvPr>
          <p:cNvSpPr txBox="1"/>
          <p:nvPr/>
        </p:nvSpPr>
        <p:spPr>
          <a:xfrm>
            <a:off x="6631309" y="2276874"/>
            <a:ext cx="5066320" cy="461665"/>
          </a:xfrm>
          <a:prstGeom prst="rect">
            <a:avLst/>
          </a:prstGeom>
          <a:noFill/>
        </p:spPr>
        <p:txBody>
          <a:bodyPr wrap="square" rtlCol="0">
            <a:spAutoFit/>
          </a:bodyPr>
          <a:lstStyle/>
          <a:p>
            <a:r>
              <a:rPr lang="en-AU" sz="2400" dirty="0"/>
              <a:t>RIR Address Pool runout projections:</a:t>
            </a:r>
          </a:p>
        </p:txBody>
      </p:sp>
      <p:pic>
        <p:nvPicPr>
          <p:cNvPr id="4" name="Picture 3">
            <a:extLst>
              <a:ext uri="{FF2B5EF4-FFF2-40B4-BE49-F238E27FC236}">
                <a16:creationId xmlns:a16="http://schemas.microsoft.com/office/drawing/2014/main" id="{B3694871-D41F-9440-96A2-5B3DBC036FF2}"/>
              </a:ext>
            </a:extLst>
          </p:cNvPr>
          <p:cNvPicPr>
            <a:picLocks noChangeAspect="1"/>
          </p:cNvPicPr>
          <p:nvPr/>
        </p:nvPicPr>
        <p:blipFill>
          <a:blip r:embed="rId2"/>
          <a:stretch>
            <a:fillRect/>
          </a:stretch>
        </p:blipFill>
        <p:spPr>
          <a:xfrm>
            <a:off x="225417" y="1870585"/>
            <a:ext cx="6405892" cy="4497754"/>
          </a:xfrm>
          <a:prstGeom prst="rect">
            <a:avLst/>
          </a:prstGeom>
        </p:spPr>
      </p:pic>
    </p:spTree>
    <p:extLst>
      <p:ext uri="{BB962C8B-B14F-4D97-AF65-F5344CB8AC3E}">
        <p14:creationId xmlns:p14="http://schemas.microsoft.com/office/powerpoint/2010/main" val="377614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981200" y="1600203"/>
            <a:ext cx="8229600" cy="4383263"/>
          </a:xfrm>
        </p:spPr>
        <p:txBody>
          <a:bodyPr>
            <a:normAutofit/>
          </a:bodyPr>
          <a:lstStyle/>
          <a:p>
            <a:pPr>
              <a:spcBef>
                <a:spcPts val="1248"/>
              </a:spcBef>
            </a:pPr>
            <a:r>
              <a:rPr lang="en-US" dirty="0"/>
              <a:t>What’s driving this post-exhaustion growth?</a:t>
            </a:r>
          </a:p>
          <a:p>
            <a:pPr lvl="1">
              <a:spcBef>
                <a:spcPts val="1248"/>
              </a:spcBef>
            </a:pPr>
            <a:r>
              <a:rPr lang="en-US" dirty="0"/>
              <a:t>Transfers?</a:t>
            </a:r>
          </a:p>
          <a:p>
            <a:pPr lvl="1">
              <a:spcBef>
                <a:spcPts val="1248"/>
              </a:spcBef>
            </a:pPr>
            <a:r>
              <a:rPr lang="en-US" dirty="0"/>
              <a:t>Last /8 policies in RIPE and APNIC?</a:t>
            </a:r>
          </a:p>
          <a:p>
            <a:pPr lvl="1">
              <a:spcBef>
                <a:spcPts val="1248"/>
              </a:spcBef>
            </a:pPr>
            <a:r>
              <a:rPr lang="en-US" dirty="0"/>
              <a:t>Leasing and address recovery?</a:t>
            </a:r>
          </a:p>
          <a:p>
            <a:pPr>
              <a:spcBef>
                <a:spcPts val="1248"/>
              </a:spcBef>
            </a:pPr>
            <a:endParaRPr lang="en-US" dirty="0"/>
          </a:p>
          <a:p>
            <a:pPr lvl="1">
              <a:spcBef>
                <a:spcPts val="1248"/>
              </a:spcBef>
            </a:pPr>
            <a:endParaRPr lang="en-US" dirty="0"/>
          </a:p>
          <a:p>
            <a:pPr lvl="1">
              <a:spcBef>
                <a:spcPts val="1248"/>
              </a:spcBef>
            </a:pPr>
            <a:endParaRPr lang="en-US" dirty="0"/>
          </a:p>
        </p:txBody>
      </p:sp>
    </p:spTree>
    <p:extLst>
      <p:ext uri="{BB962C8B-B14F-4D97-AF65-F5344CB8AC3E}">
        <p14:creationId xmlns:p14="http://schemas.microsoft.com/office/powerpoint/2010/main" val="115603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45" y="82215"/>
            <a:ext cx="9107355" cy="1143000"/>
          </a:xfrm>
        </p:spPr>
        <p:txBody>
          <a:bodyPr>
            <a:noAutofit/>
          </a:bodyPr>
          <a:lstStyle/>
          <a:p>
            <a:r>
              <a:rPr lang="en-US" sz="3733"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60" y="1535215"/>
            <a:ext cx="8213165" cy="4693237"/>
          </a:xfrm>
          <a:prstGeom prst="rect">
            <a:avLst/>
          </a:prstGeom>
        </p:spPr>
      </p:pic>
      <p:sp>
        <p:nvSpPr>
          <p:cNvPr id="6" name="TextBox 5"/>
          <p:cNvSpPr txBox="1"/>
          <p:nvPr/>
        </p:nvSpPr>
        <p:spPr>
          <a:xfrm>
            <a:off x="2859741" y="3466336"/>
            <a:ext cx="5307392" cy="830997"/>
          </a:xfrm>
          <a:prstGeom prst="rect">
            <a:avLst/>
          </a:prstGeom>
          <a:noFill/>
        </p:spPr>
        <p:txBody>
          <a:bodyPr wrap="square" rtlCol="0">
            <a:spAutoFit/>
          </a:bodyPr>
          <a:lstStyle/>
          <a:p>
            <a:r>
              <a:rPr lang="en-US" sz="16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778937" y="2679619"/>
            <a:ext cx="513815" cy="807655"/>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43431" y="2488202"/>
            <a:ext cx="5307392" cy="584775"/>
          </a:xfrm>
          <a:prstGeom prst="rect">
            <a:avLst/>
          </a:prstGeom>
          <a:noFill/>
        </p:spPr>
        <p:txBody>
          <a:bodyPr wrap="square" rtlCol="0">
            <a:spAutoFit/>
          </a:bodyPr>
          <a:lstStyle/>
          <a:p>
            <a:r>
              <a:rPr lang="en-US" sz="16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7511797" y="2147610"/>
            <a:ext cx="2189547" cy="317687"/>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10874" y="1160057"/>
            <a:ext cx="652743" cy="369332"/>
          </a:xfrm>
          <a:prstGeom prst="rect">
            <a:avLst/>
          </a:prstGeom>
          <a:noFill/>
        </p:spPr>
        <p:txBody>
          <a:bodyPr wrap="none" rtlCol="0">
            <a:spAutoFit/>
          </a:bodyPr>
          <a:lstStyle/>
          <a:p>
            <a:r>
              <a:rPr lang="en-US" b="1"/>
              <a:t>2010</a:t>
            </a:r>
          </a:p>
        </p:txBody>
      </p:sp>
    </p:spTree>
    <p:extLst>
      <p:ext uri="{BB962C8B-B14F-4D97-AF65-F5344CB8AC3E}">
        <p14:creationId xmlns:p14="http://schemas.microsoft.com/office/powerpoint/2010/main" val="278309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E6ABC9-1932-3B4B-B236-488A041FBC97}"/>
              </a:ext>
            </a:extLst>
          </p:cNvPr>
          <p:cNvPicPr>
            <a:picLocks noChangeAspect="1"/>
          </p:cNvPicPr>
          <p:nvPr/>
        </p:nvPicPr>
        <p:blipFill>
          <a:blip r:embed="rId2"/>
          <a:stretch>
            <a:fillRect/>
          </a:stretch>
        </p:blipFill>
        <p:spPr>
          <a:xfrm>
            <a:off x="2426423" y="943556"/>
            <a:ext cx="8456893" cy="5937819"/>
          </a:xfrm>
          <a:prstGeom prst="rect">
            <a:avLst/>
          </a:prstGeom>
        </p:spPr>
      </p:pic>
      <p:sp>
        <p:nvSpPr>
          <p:cNvPr id="2" name="Title 1"/>
          <p:cNvSpPr>
            <a:spLocks noGrp="1"/>
          </p:cNvSpPr>
          <p:nvPr>
            <p:ph type="title"/>
          </p:nvPr>
        </p:nvSpPr>
        <p:spPr>
          <a:xfrm>
            <a:off x="1391477" y="82215"/>
            <a:ext cx="8819323" cy="1143000"/>
          </a:xfrm>
        </p:spPr>
        <p:txBody>
          <a:bodyPr>
            <a:noAutofit/>
          </a:bodyPr>
          <a:lstStyle/>
          <a:p>
            <a:r>
              <a:rPr lang="en-US" sz="3733" dirty="0">
                <a:solidFill>
                  <a:schemeClr val="accent6">
                    <a:lumMod val="50000"/>
                  </a:schemeClr>
                </a:solidFill>
                <a:latin typeface="Powderfinger Type" panose="02020709070000000403" pitchFamily="49" charset="77"/>
              </a:rPr>
              <a:t>Advertised Address “Age”</a:t>
            </a:r>
          </a:p>
        </p:txBody>
      </p:sp>
      <p:sp>
        <p:nvSpPr>
          <p:cNvPr id="11" name="TextBox 10"/>
          <p:cNvSpPr txBox="1"/>
          <p:nvPr/>
        </p:nvSpPr>
        <p:spPr>
          <a:xfrm>
            <a:off x="1810874" y="1160057"/>
            <a:ext cx="652743" cy="369332"/>
          </a:xfrm>
          <a:prstGeom prst="rect">
            <a:avLst/>
          </a:prstGeom>
          <a:noFill/>
        </p:spPr>
        <p:txBody>
          <a:bodyPr wrap="none" rtlCol="0">
            <a:spAutoFit/>
          </a:bodyPr>
          <a:lstStyle/>
          <a:p>
            <a:r>
              <a:rPr lang="en-US" b="1" dirty="0"/>
              <a:t>2019</a:t>
            </a:r>
          </a:p>
        </p:txBody>
      </p:sp>
      <p:sp>
        <p:nvSpPr>
          <p:cNvPr id="9" name="TextBox 8">
            <a:extLst>
              <a:ext uri="{FF2B5EF4-FFF2-40B4-BE49-F238E27FC236}">
                <a16:creationId xmlns:a16="http://schemas.microsoft.com/office/drawing/2014/main" id="{127C0D7C-47D0-5349-9806-2EBDE9368645}"/>
              </a:ext>
            </a:extLst>
          </p:cNvPr>
          <p:cNvSpPr txBox="1"/>
          <p:nvPr/>
        </p:nvSpPr>
        <p:spPr>
          <a:xfrm>
            <a:off x="7081961" y="2342985"/>
            <a:ext cx="3619902" cy="379656"/>
          </a:xfrm>
          <a:prstGeom prst="rect">
            <a:avLst/>
          </a:prstGeom>
          <a:noFill/>
        </p:spPr>
        <p:txBody>
          <a:bodyPr wrap="none" rtlCol="0">
            <a:spAutoFit/>
          </a:bodyPr>
          <a:lstStyle/>
          <a:p>
            <a:r>
              <a:rPr lang="en-AU" sz="1867" dirty="0">
                <a:solidFill>
                  <a:schemeClr val="accent6">
                    <a:lumMod val="50000"/>
                  </a:schemeClr>
                </a:solidFill>
                <a:latin typeface="AhnbergHand" pitchFamily="2" charset="0"/>
              </a:rPr>
              <a:t>Re-use of legacy addresses</a:t>
            </a:r>
          </a:p>
        </p:txBody>
      </p:sp>
      <p:sp>
        <p:nvSpPr>
          <p:cNvPr id="10" name="Freeform 9">
            <a:extLst>
              <a:ext uri="{FF2B5EF4-FFF2-40B4-BE49-F238E27FC236}">
                <a16:creationId xmlns:a16="http://schemas.microsoft.com/office/drawing/2014/main" id="{98CFABB1-E330-524A-A9DB-2134EA79884E}"/>
              </a:ext>
            </a:extLst>
          </p:cNvPr>
          <p:cNvSpPr/>
          <p:nvPr/>
        </p:nvSpPr>
        <p:spPr>
          <a:xfrm>
            <a:off x="9181642" y="1781092"/>
            <a:ext cx="370977" cy="466477"/>
          </a:xfrm>
          <a:custGeom>
            <a:avLst/>
            <a:gdLst>
              <a:gd name="connsiteX0" fmla="*/ 261992 w 278233"/>
              <a:gd name="connsiteY0" fmla="*/ 349858 h 349858"/>
              <a:gd name="connsiteX1" fmla="*/ 254040 w 278233"/>
              <a:gd name="connsiteY1" fmla="*/ 270344 h 349858"/>
              <a:gd name="connsiteX2" fmla="*/ 31404 w 278233"/>
              <a:gd name="connsiteY2" fmla="*/ 79513 h 349858"/>
              <a:gd name="connsiteX3" fmla="*/ 7550 w 278233"/>
              <a:gd name="connsiteY3" fmla="*/ 190831 h 349858"/>
              <a:gd name="connsiteX4" fmla="*/ 23452 w 278233"/>
              <a:gd name="connsiteY4" fmla="*/ 39757 h 349858"/>
              <a:gd name="connsiteX5" fmla="*/ 246089 w 278233"/>
              <a:gd name="connsiteY5" fmla="*/ 0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33" h="349858">
                <a:moveTo>
                  <a:pt x="261992" y="349858"/>
                </a:moveTo>
                <a:cubicBezTo>
                  <a:pt x="277231" y="332629"/>
                  <a:pt x="292471" y="315401"/>
                  <a:pt x="254040" y="270344"/>
                </a:cubicBezTo>
                <a:cubicBezTo>
                  <a:pt x="215609" y="225287"/>
                  <a:pt x="72486" y="92765"/>
                  <a:pt x="31404" y="79513"/>
                </a:cubicBezTo>
                <a:cubicBezTo>
                  <a:pt x="-9678" y="66261"/>
                  <a:pt x="8875" y="197457"/>
                  <a:pt x="7550" y="190831"/>
                </a:cubicBezTo>
                <a:cubicBezTo>
                  <a:pt x="6225" y="184205"/>
                  <a:pt x="-16305" y="71562"/>
                  <a:pt x="23452" y="39757"/>
                </a:cubicBezTo>
                <a:cubicBezTo>
                  <a:pt x="63209" y="7952"/>
                  <a:pt x="154649" y="3976"/>
                  <a:pt x="24608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3" name="TextBox 12">
            <a:extLst>
              <a:ext uri="{FF2B5EF4-FFF2-40B4-BE49-F238E27FC236}">
                <a16:creationId xmlns:a16="http://schemas.microsoft.com/office/drawing/2014/main" id="{2D3C92BA-927F-0841-AB96-82B66F4B418F}"/>
              </a:ext>
            </a:extLst>
          </p:cNvPr>
          <p:cNvSpPr txBox="1"/>
          <p:nvPr/>
        </p:nvSpPr>
        <p:spPr>
          <a:xfrm>
            <a:off x="4145280" y="5555311"/>
            <a:ext cx="1335622" cy="379656"/>
          </a:xfrm>
          <a:prstGeom prst="rect">
            <a:avLst/>
          </a:prstGeom>
          <a:noFill/>
        </p:spPr>
        <p:txBody>
          <a:bodyPr wrap="none" rtlCol="0">
            <a:spAutoFit/>
          </a:bodyPr>
          <a:lstStyle/>
          <a:p>
            <a:r>
              <a:rPr lang="en-AU" sz="1867" dirty="0">
                <a:solidFill>
                  <a:schemeClr val="accent6">
                    <a:lumMod val="50000"/>
                  </a:schemeClr>
                </a:solidFill>
                <a:latin typeface="AhnbergHand" pitchFamily="2" charset="0"/>
              </a:rPr>
              <a:t>transfers</a:t>
            </a:r>
          </a:p>
        </p:txBody>
      </p:sp>
      <p:sp>
        <p:nvSpPr>
          <p:cNvPr id="14" name="Freeform 13">
            <a:extLst>
              <a:ext uri="{FF2B5EF4-FFF2-40B4-BE49-F238E27FC236}">
                <a16:creationId xmlns:a16="http://schemas.microsoft.com/office/drawing/2014/main" id="{0FDD9B8F-D690-F34F-B8E0-24BD59251675}"/>
              </a:ext>
            </a:extLst>
          </p:cNvPr>
          <p:cNvSpPr/>
          <p:nvPr/>
        </p:nvSpPr>
        <p:spPr>
          <a:xfrm>
            <a:off x="3751572" y="5555479"/>
            <a:ext cx="372504" cy="275588"/>
          </a:xfrm>
          <a:custGeom>
            <a:avLst/>
            <a:gdLst>
              <a:gd name="connsiteX0" fmla="*/ 199865 w 279378"/>
              <a:gd name="connsiteY0" fmla="*/ 135047 h 206691"/>
              <a:gd name="connsiteX1" fmla="*/ 24937 w 279378"/>
              <a:gd name="connsiteY1" fmla="*/ 63485 h 206691"/>
              <a:gd name="connsiteX2" fmla="*/ 16985 w 279378"/>
              <a:gd name="connsiteY2" fmla="*/ 47582 h 206691"/>
              <a:gd name="connsiteX3" fmla="*/ 24937 w 279378"/>
              <a:gd name="connsiteY3" fmla="*/ 206608 h 206691"/>
              <a:gd name="connsiteX4" fmla="*/ 16985 w 279378"/>
              <a:gd name="connsiteY4" fmla="*/ 23728 h 206691"/>
              <a:gd name="connsiteX5" fmla="*/ 279378 w 279378"/>
              <a:gd name="connsiteY5" fmla="*/ 7826 h 20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78" h="206691">
                <a:moveTo>
                  <a:pt x="199865" y="135047"/>
                </a:moveTo>
                <a:cubicBezTo>
                  <a:pt x="127641" y="106554"/>
                  <a:pt x="55417" y="78062"/>
                  <a:pt x="24937" y="63485"/>
                </a:cubicBezTo>
                <a:cubicBezTo>
                  <a:pt x="-5543" y="48908"/>
                  <a:pt x="16985" y="23728"/>
                  <a:pt x="16985" y="47582"/>
                </a:cubicBezTo>
                <a:cubicBezTo>
                  <a:pt x="16985" y="71436"/>
                  <a:pt x="24937" y="210584"/>
                  <a:pt x="24937" y="206608"/>
                </a:cubicBezTo>
                <a:cubicBezTo>
                  <a:pt x="24937" y="202632"/>
                  <a:pt x="-25422" y="56858"/>
                  <a:pt x="16985" y="23728"/>
                </a:cubicBezTo>
                <a:cubicBezTo>
                  <a:pt x="59392" y="-9402"/>
                  <a:pt x="169385" y="-788"/>
                  <a:pt x="279378" y="782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83265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74639"/>
            <a:ext cx="11233248" cy="1143000"/>
          </a:xfrm>
        </p:spPr>
        <p:txBody>
          <a:bodyPr>
            <a:noAutofit/>
          </a:bodyPr>
          <a:lstStyle/>
          <a:p>
            <a:r>
              <a:rPr lang="en-US" sz="3733" dirty="0">
                <a:solidFill>
                  <a:schemeClr val="accent6">
                    <a:lumMod val="50000"/>
                  </a:schemeClr>
                </a:solidFill>
                <a:latin typeface="Powderfinger Type" panose="02020709070000000403" pitchFamily="49" charset="77"/>
              </a:rPr>
              <a:t>2000 – 2020: IPv4 Advertised vs Unadvertised</a:t>
            </a:r>
          </a:p>
        </p:txBody>
      </p:sp>
      <p:pic>
        <p:nvPicPr>
          <p:cNvPr id="4" name="Picture 3">
            <a:extLst>
              <a:ext uri="{FF2B5EF4-FFF2-40B4-BE49-F238E27FC236}">
                <a16:creationId xmlns:a16="http://schemas.microsoft.com/office/drawing/2014/main" id="{15B34025-722F-DE49-B744-28E91F97394A}"/>
              </a:ext>
            </a:extLst>
          </p:cNvPr>
          <p:cNvPicPr>
            <a:picLocks noChangeAspect="1"/>
          </p:cNvPicPr>
          <p:nvPr/>
        </p:nvPicPr>
        <p:blipFill>
          <a:blip r:embed="rId2"/>
          <a:stretch>
            <a:fillRect/>
          </a:stretch>
        </p:blipFill>
        <p:spPr>
          <a:xfrm>
            <a:off x="1125948" y="1417639"/>
            <a:ext cx="9067268" cy="5440361"/>
          </a:xfrm>
          <a:prstGeom prst="rect">
            <a:avLst/>
          </a:prstGeom>
        </p:spPr>
      </p:pic>
    </p:spTree>
    <p:extLst>
      <p:ext uri="{BB962C8B-B14F-4D97-AF65-F5344CB8AC3E}">
        <p14:creationId xmlns:p14="http://schemas.microsoft.com/office/powerpoint/2010/main" val="249383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74639"/>
            <a:ext cx="11233248" cy="1143000"/>
          </a:xfrm>
        </p:spPr>
        <p:txBody>
          <a:bodyPr>
            <a:noAutofit/>
          </a:bodyPr>
          <a:lstStyle/>
          <a:p>
            <a:r>
              <a:rPr lang="en-US" sz="3733" dirty="0">
                <a:solidFill>
                  <a:schemeClr val="accent6">
                    <a:lumMod val="50000"/>
                  </a:schemeClr>
                </a:solidFill>
                <a:latin typeface="Powderfinger Type" panose="02020709070000000403" pitchFamily="49" charset="77"/>
              </a:rPr>
              <a:t>2013 – 2020: Post Free Pool Exhaustion IPv4 Advertised vs Unadvertised</a:t>
            </a:r>
          </a:p>
        </p:txBody>
      </p:sp>
      <p:pic>
        <p:nvPicPr>
          <p:cNvPr id="5" name="Picture 4">
            <a:extLst>
              <a:ext uri="{FF2B5EF4-FFF2-40B4-BE49-F238E27FC236}">
                <a16:creationId xmlns:a16="http://schemas.microsoft.com/office/drawing/2014/main" id="{41E62448-9153-664F-9597-94356D9E9E2A}"/>
              </a:ext>
            </a:extLst>
          </p:cNvPr>
          <p:cNvPicPr>
            <a:picLocks noChangeAspect="1"/>
          </p:cNvPicPr>
          <p:nvPr/>
        </p:nvPicPr>
        <p:blipFill>
          <a:blip r:embed="rId2"/>
          <a:stretch>
            <a:fillRect/>
          </a:stretch>
        </p:blipFill>
        <p:spPr>
          <a:xfrm>
            <a:off x="1703438" y="1509827"/>
            <a:ext cx="7617095" cy="5348173"/>
          </a:xfrm>
          <a:prstGeom prst="rect">
            <a:avLst/>
          </a:prstGeom>
        </p:spPr>
      </p:pic>
    </p:spTree>
    <p:extLst>
      <p:ext uri="{BB962C8B-B14F-4D97-AF65-F5344CB8AC3E}">
        <p14:creationId xmlns:p14="http://schemas.microsoft.com/office/powerpoint/2010/main" val="284136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11ED20-0A3B-8547-B3A5-467965532A46}"/>
              </a:ext>
            </a:extLst>
          </p:cNvPr>
          <p:cNvPicPr>
            <a:picLocks noChangeAspect="1"/>
          </p:cNvPicPr>
          <p:nvPr/>
        </p:nvPicPr>
        <p:blipFill>
          <a:blip r:embed="rId2"/>
          <a:stretch>
            <a:fillRect/>
          </a:stretch>
        </p:blipFill>
        <p:spPr>
          <a:xfrm>
            <a:off x="838200" y="1144213"/>
            <a:ext cx="9373658" cy="5624195"/>
          </a:xfrm>
          <a:prstGeom prst="rect">
            <a:avLst/>
          </a:prstGeom>
        </p:spPr>
      </p:pic>
      <p:sp>
        <p:nvSpPr>
          <p:cNvPr id="2" name="Title 1"/>
          <p:cNvSpPr>
            <a:spLocks noGrp="1"/>
          </p:cNvSpPr>
          <p:nvPr>
            <p:ph type="title"/>
          </p:nvPr>
        </p:nvSpPr>
        <p:spPr>
          <a:xfrm>
            <a:off x="285939" y="-117678"/>
            <a:ext cx="11067861" cy="1325563"/>
          </a:xfrm>
        </p:spPr>
        <p:txBody>
          <a:bodyPr>
            <a:normAutofit/>
          </a:bodyPr>
          <a:lstStyle/>
          <a:p>
            <a:r>
              <a:rPr lang="en-US" sz="3733" dirty="0">
                <a:solidFill>
                  <a:schemeClr val="accent6">
                    <a:lumMod val="50000"/>
                  </a:schemeClr>
                </a:solidFill>
                <a:latin typeface="Powderfinger Type" panose="02020709070000000403" pitchFamily="49" charset="77"/>
              </a:rPr>
              <a:t>2019 - 2020: Assigned vs Unadvertised</a:t>
            </a:r>
          </a:p>
        </p:txBody>
      </p:sp>
      <p:sp>
        <p:nvSpPr>
          <p:cNvPr id="3" name="TextBox 2"/>
          <p:cNvSpPr txBox="1"/>
          <p:nvPr/>
        </p:nvSpPr>
        <p:spPr>
          <a:xfrm>
            <a:off x="98600" y="2018026"/>
            <a:ext cx="4023858" cy="369332"/>
          </a:xfrm>
          <a:prstGeom prst="rect">
            <a:avLst/>
          </a:prstGeom>
          <a:noFill/>
        </p:spPr>
        <p:txBody>
          <a:bodyPr wrap="none" rtlCol="0">
            <a:spAutoFit/>
          </a:bodyPr>
          <a:lstStyle/>
          <a:p>
            <a:r>
              <a:rPr lang="en-US" dirty="0">
                <a:solidFill>
                  <a:srgbClr val="00F901"/>
                </a:solidFill>
                <a:latin typeface="AhnbergHand" charset="0"/>
                <a:ea typeface="AhnbergHand" charset="0"/>
                <a:cs typeface="AhnbergHand" charset="0"/>
              </a:rPr>
              <a:t>Change in Advertised Addresses</a:t>
            </a:r>
          </a:p>
        </p:txBody>
      </p:sp>
      <p:sp>
        <p:nvSpPr>
          <p:cNvPr id="6" name="TextBox 5"/>
          <p:cNvSpPr txBox="1"/>
          <p:nvPr/>
        </p:nvSpPr>
        <p:spPr>
          <a:xfrm>
            <a:off x="98600" y="2592236"/>
            <a:ext cx="5187639" cy="369332"/>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Change in the Unadvertised Address Pool</a:t>
            </a:r>
          </a:p>
        </p:txBody>
      </p:sp>
      <p:sp>
        <p:nvSpPr>
          <p:cNvPr id="9" name="TextBox 8"/>
          <p:cNvSpPr txBox="1"/>
          <p:nvPr/>
        </p:nvSpPr>
        <p:spPr>
          <a:xfrm>
            <a:off x="285939" y="4924391"/>
            <a:ext cx="2020105" cy="369332"/>
          </a:xfrm>
          <a:prstGeom prst="rect">
            <a:avLst/>
          </a:prstGeom>
          <a:noFill/>
          <a:ln>
            <a:noFill/>
          </a:ln>
        </p:spPr>
        <p:txBody>
          <a:bodyPr wrap="none" rtlCol="0">
            <a:spAutoFit/>
          </a:bodyPr>
          <a:lstStyle/>
          <a:p>
            <a:r>
              <a:rPr lang="en-US" dirty="0">
                <a:solidFill>
                  <a:srgbClr val="0433FF"/>
                </a:solidFill>
                <a:latin typeface="AhnbergHand" charset="0"/>
                <a:ea typeface="AhnbergHand" charset="0"/>
                <a:cs typeface="AhnbergHand" charset="0"/>
              </a:rPr>
              <a:t>RIR Allocations</a:t>
            </a:r>
          </a:p>
        </p:txBody>
      </p:sp>
      <p:sp>
        <p:nvSpPr>
          <p:cNvPr id="21" name="TextBox 20">
            <a:extLst>
              <a:ext uri="{FF2B5EF4-FFF2-40B4-BE49-F238E27FC236}">
                <a16:creationId xmlns:a16="http://schemas.microsoft.com/office/drawing/2014/main" id="{FAA7443B-4602-1E43-B35F-585E8A3C752E}"/>
              </a:ext>
            </a:extLst>
          </p:cNvPr>
          <p:cNvSpPr txBox="1"/>
          <p:nvPr/>
        </p:nvSpPr>
        <p:spPr>
          <a:xfrm>
            <a:off x="10338180" y="4273548"/>
            <a:ext cx="1771639" cy="297454"/>
          </a:xfrm>
          <a:prstGeom prst="rect">
            <a:avLst/>
          </a:prstGeom>
          <a:noFill/>
        </p:spPr>
        <p:txBody>
          <a:bodyPr wrap="none" rtlCol="0">
            <a:spAutoFit/>
          </a:bodyPr>
          <a:lstStyle/>
          <a:p>
            <a:r>
              <a:rPr lang="en-AU" sz="1333" dirty="0">
                <a:latin typeface="AhnbergHand" pitchFamily="2" charset="0"/>
              </a:rPr>
              <a:t>Advertised growth</a:t>
            </a:r>
          </a:p>
        </p:txBody>
      </p:sp>
      <p:sp>
        <p:nvSpPr>
          <p:cNvPr id="22" name="TextBox 21">
            <a:extLst>
              <a:ext uri="{FF2B5EF4-FFF2-40B4-BE49-F238E27FC236}">
                <a16:creationId xmlns:a16="http://schemas.microsoft.com/office/drawing/2014/main" id="{77820797-A1A3-1D43-8784-56B64AD49749}"/>
              </a:ext>
            </a:extLst>
          </p:cNvPr>
          <p:cNvSpPr txBox="1"/>
          <p:nvPr/>
        </p:nvSpPr>
        <p:spPr>
          <a:xfrm>
            <a:off x="10121774" y="2915440"/>
            <a:ext cx="1988045" cy="297454"/>
          </a:xfrm>
          <a:prstGeom prst="rect">
            <a:avLst/>
          </a:prstGeom>
          <a:noFill/>
        </p:spPr>
        <p:txBody>
          <a:bodyPr wrap="none" rtlCol="0">
            <a:spAutoFit/>
          </a:bodyPr>
          <a:lstStyle/>
          <a:p>
            <a:r>
              <a:rPr lang="en-AU" sz="1333" dirty="0">
                <a:latin typeface="AhnbergHand" pitchFamily="2" charset="0"/>
              </a:rPr>
              <a:t>Unadvertised growth</a:t>
            </a:r>
          </a:p>
        </p:txBody>
      </p:sp>
      <p:cxnSp>
        <p:nvCxnSpPr>
          <p:cNvPr id="11" name="Straight Arrow Connector 10">
            <a:extLst>
              <a:ext uri="{FF2B5EF4-FFF2-40B4-BE49-F238E27FC236}">
                <a16:creationId xmlns:a16="http://schemas.microsoft.com/office/drawing/2014/main" id="{6939ABF6-CEBF-AE4A-82B9-E77590153378}"/>
              </a:ext>
            </a:extLst>
          </p:cNvPr>
          <p:cNvCxnSpPr/>
          <p:nvPr/>
        </p:nvCxnSpPr>
        <p:spPr>
          <a:xfrm flipV="1">
            <a:off x="10383802" y="4244288"/>
            <a:ext cx="0" cy="29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9DC9AC-FAC5-3542-9BFE-73AAD1B95E8D}"/>
              </a:ext>
            </a:extLst>
          </p:cNvPr>
          <p:cNvCxnSpPr>
            <a:cxnSpLocks/>
          </p:cNvCxnSpPr>
          <p:nvPr/>
        </p:nvCxnSpPr>
        <p:spPr>
          <a:xfrm flipV="1">
            <a:off x="10121774" y="2830982"/>
            <a:ext cx="0" cy="1710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AC97E2A-058A-6C4E-A76C-AB0CAA7E33D1}"/>
              </a:ext>
            </a:extLst>
          </p:cNvPr>
          <p:cNvCxnSpPr/>
          <p:nvPr/>
        </p:nvCxnSpPr>
        <p:spPr>
          <a:xfrm flipV="1">
            <a:off x="914400" y="4541742"/>
            <a:ext cx="914400" cy="382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B95654-8EE7-C740-8BDD-3B79FDDA9435}"/>
              </a:ext>
            </a:extLst>
          </p:cNvPr>
          <p:cNvCxnSpPr/>
          <p:nvPr/>
        </p:nvCxnSpPr>
        <p:spPr>
          <a:xfrm>
            <a:off x="923453" y="2925629"/>
            <a:ext cx="1228555" cy="1537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2A644CB-65F8-EB44-B702-34F14749350E}"/>
              </a:ext>
            </a:extLst>
          </p:cNvPr>
          <p:cNvCxnSpPr/>
          <p:nvPr/>
        </p:nvCxnSpPr>
        <p:spPr>
          <a:xfrm>
            <a:off x="914400" y="2355836"/>
            <a:ext cx="2254313" cy="81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104B2C-861A-0A44-ABC5-0BF7C0D13C4D}"/>
              </a:ext>
            </a:extLst>
          </p:cNvPr>
          <p:cNvCxnSpPr>
            <a:cxnSpLocks/>
          </p:cNvCxnSpPr>
          <p:nvPr/>
        </p:nvCxnSpPr>
        <p:spPr>
          <a:xfrm>
            <a:off x="1565453" y="4534427"/>
            <a:ext cx="91147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81CFF5-02E3-7244-8C6B-FDAC25E69E49}"/>
              </a:ext>
            </a:extLst>
          </p:cNvPr>
          <p:cNvCxnSpPr/>
          <p:nvPr/>
        </p:nvCxnSpPr>
        <p:spPr>
          <a:xfrm>
            <a:off x="9948672" y="4244288"/>
            <a:ext cx="6656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0C4506-04D3-B44A-85F1-C3D08E6099BA}"/>
              </a:ext>
            </a:extLst>
          </p:cNvPr>
          <p:cNvCxnSpPr>
            <a:cxnSpLocks/>
          </p:cNvCxnSpPr>
          <p:nvPr/>
        </p:nvCxnSpPr>
        <p:spPr>
          <a:xfrm>
            <a:off x="9977771" y="2830982"/>
            <a:ext cx="4681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17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V4 for the last 16 months</a:t>
            </a:r>
          </a:p>
        </p:txBody>
      </p:sp>
      <p:sp>
        <p:nvSpPr>
          <p:cNvPr id="3" name="Content Placeholder 2"/>
          <p:cNvSpPr>
            <a:spLocks noGrp="1"/>
          </p:cNvSpPr>
          <p:nvPr>
            <p:ph idx="1"/>
          </p:nvPr>
        </p:nvSpPr>
        <p:spPr>
          <a:xfrm>
            <a:off x="1011046" y="1600203"/>
            <a:ext cx="9501447" cy="4383263"/>
          </a:xfrm>
        </p:spPr>
        <p:txBody>
          <a:bodyPr>
            <a:normAutofit lnSpcReduction="10000"/>
          </a:bodyPr>
          <a:lstStyle/>
          <a:p>
            <a:pPr>
              <a:spcBef>
                <a:spcPts val="1248"/>
              </a:spcBef>
            </a:pPr>
            <a:r>
              <a:rPr lang="en-US" sz="2133" dirty="0"/>
              <a:t>The equivalent of 0.1 /8s were </a:t>
            </a:r>
            <a:r>
              <a:rPr lang="en-US" sz="2133" b="1" dirty="0"/>
              <a:t>added</a:t>
            </a:r>
            <a:r>
              <a:rPr lang="en-US" sz="2133" dirty="0"/>
              <a:t> to the routing table</a:t>
            </a:r>
          </a:p>
          <a:p>
            <a:pPr lvl="1">
              <a:spcBef>
                <a:spcPts val="1248"/>
              </a:spcBef>
            </a:pPr>
            <a:r>
              <a:rPr lang="en-US" sz="1733" dirty="0"/>
              <a:t>It would’ve been 1.1 /8s but on April 25 57.0.0.0/8 (SITA) was withdrawn from the routing table</a:t>
            </a:r>
          </a:p>
          <a:p>
            <a:pPr>
              <a:spcBef>
                <a:spcPts val="1248"/>
              </a:spcBef>
            </a:pPr>
            <a:r>
              <a:rPr lang="en-US" sz="2133" dirty="0"/>
              <a:t>Approximately 0.8 /8s were assigned by RIRs</a:t>
            </a:r>
          </a:p>
          <a:p>
            <a:pPr lvl="1">
              <a:spcBef>
                <a:spcPts val="1248"/>
              </a:spcBef>
            </a:pPr>
            <a:r>
              <a:rPr lang="en-US" sz="1867" dirty="0"/>
              <a:t>0.35 /8s assigned by the RIPE NCC (last /8 allocations) </a:t>
            </a:r>
          </a:p>
          <a:p>
            <a:pPr lvl="1">
              <a:spcBef>
                <a:spcPts val="1248"/>
              </a:spcBef>
            </a:pPr>
            <a:r>
              <a:rPr lang="en-US" sz="1867" dirty="0"/>
              <a:t>0.24 /8’s assigned by </a:t>
            </a:r>
            <a:r>
              <a:rPr lang="en-US" sz="1867" dirty="0" err="1"/>
              <a:t>Afrinic</a:t>
            </a:r>
            <a:endParaRPr lang="en-US" sz="1867" dirty="0"/>
          </a:p>
          <a:p>
            <a:pPr lvl="1">
              <a:spcBef>
                <a:spcPts val="1248"/>
              </a:spcBef>
            </a:pPr>
            <a:r>
              <a:rPr lang="en-US" sz="1867" dirty="0"/>
              <a:t>0.10 /8s were assigned by LACNIC</a:t>
            </a:r>
          </a:p>
          <a:p>
            <a:pPr lvl="1">
              <a:spcBef>
                <a:spcPts val="1248"/>
              </a:spcBef>
            </a:pPr>
            <a:r>
              <a:rPr lang="en-US" sz="1867" dirty="0"/>
              <a:t>0.07 /8s were assigned by APNIC (last /8 allocations)</a:t>
            </a:r>
          </a:p>
          <a:p>
            <a:pPr marL="400031" indent="-342882">
              <a:spcBef>
                <a:spcPts val="1248"/>
              </a:spcBef>
            </a:pPr>
            <a:r>
              <a:rPr lang="en-US" sz="2133" dirty="0"/>
              <a:t>And a net of 0.7 /8’s were added to the pool of unadvertised addresses</a:t>
            </a:r>
          </a:p>
          <a:p>
            <a:pPr marL="400031" indent="-342882">
              <a:spcBef>
                <a:spcPts val="1248"/>
              </a:spcBef>
            </a:pPr>
            <a:endParaRPr lang="en-US" sz="2133" dirty="0"/>
          </a:p>
          <a:p>
            <a:pPr marL="57149" indent="0">
              <a:spcBef>
                <a:spcPts val="1248"/>
              </a:spcBef>
              <a:buNone/>
            </a:pPr>
            <a:r>
              <a:rPr lang="en-US" sz="2133" dirty="0"/>
              <a:t>Over this period we saw legacy blocks transferring away from ISPs / end user sites and heading towards cloud SPs.</a:t>
            </a:r>
          </a:p>
          <a:p>
            <a:pPr lvl="1">
              <a:spcBef>
                <a:spcPts val="1248"/>
              </a:spcBef>
            </a:pPr>
            <a:endParaRPr lang="en-US" sz="1867" dirty="0"/>
          </a:p>
          <a:p>
            <a:pPr lvl="1">
              <a:spcBef>
                <a:spcPts val="1248"/>
              </a:spcBef>
            </a:pPr>
            <a:endParaRPr lang="en-US" sz="1867" dirty="0"/>
          </a:p>
          <a:p>
            <a:pPr lvl="1">
              <a:spcBef>
                <a:spcPts val="1248"/>
              </a:spcBef>
            </a:pPr>
            <a:endParaRPr lang="en-US" sz="1867" dirty="0"/>
          </a:p>
        </p:txBody>
      </p:sp>
    </p:spTree>
    <p:extLst>
      <p:ext uri="{BB962C8B-B14F-4D97-AF65-F5344CB8AC3E}">
        <p14:creationId xmlns:p14="http://schemas.microsoft.com/office/powerpoint/2010/main" val="290038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4ADBB88-D7D7-6748-99CA-1392F2316DE5}"/>
              </a:ext>
            </a:extLst>
          </p:cNvPr>
          <p:cNvPicPr>
            <a:picLocks noGrp="1" noChangeAspect="1"/>
          </p:cNvPicPr>
          <p:nvPr>
            <p:ph idx="1"/>
          </p:nvPr>
        </p:nvPicPr>
        <p:blipFill>
          <a:blip r:embed="rId2"/>
          <a:stretch>
            <a:fillRect/>
          </a:stretch>
        </p:blipFill>
        <p:spPr>
          <a:xfrm>
            <a:off x="1744662" y="1825625"/>
            <a:ext cx="8702676" cy="4351338"/>
          </a:xfrm>
        </p:spPr>
      </p:pic>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3119671" y="4586719"/>
            <a:ext cx="2919389" cy="369332"/>
          </a:xfrm>
          <a:prstGeom prst="rect">
            <a:avLst/>
          </a:prstGeom>
          <a:noFill/>
        </p:spPr>
        <p:txBody>
          <a:bodyPr wrap="none" rtlCol="0">
            <a:spAutoFit/>
          </a:bodyPr>
          <a:lstStyle/>
          <a:p>
            <a:r>
              <a:rPr lang="en-US" dirty="0">
                <a:latin typeface="AhnbergHand"/>
                <a:cs typeface="AhnbergHand"/>
              </a:rPr>
              <a:t>IANA IPv4 Exhaustion</a:t>
            </a:r>
          </a:p>
        </p:txBody>
      </p:sp>
      <p:sp>
        <p:nvSpPr>
          <p:cNvPr id="6" name="Freeform 5"/>
          <p:cNvSpPr/>
          <p:nvPr/>
        </p:nvSpPr>
        <p:spPr>
          <a:xfrm>
            <a:off x="5109188" y="4911755"/>
            <a:ext cx="798011" cy="725492"/>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3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24" y="274639"/>
            <a:ext cx="8988088" cy="1143000"/>
          </a:xfrm>
        </p:spPr>
        <p:txBody>
          <a:bodyPr>
            <a:normAutofit/>
          </a:bodyPr>
          <a:lstStyle/>
          <a:p>
            <a:r>
              <a:rPr lang="en-US" sz="4267" dirty="0">
                <a:solidFill>
                  <a:schemeClr val="accent6">
                    <a:lumMod val="50000"/>
                  </a:schemeClr>
                </a:solidFill>
                <a:latin typeface="Powderfinger Type" panose="02020709070000000403" pitchFamily="49" charset="77"/>
              </a:rPr>
              <a:t>Through the Routing Lens …</a:t>
            </a:r>
          </a:p>
        </p:txBody>
      </p:sp>
      <p:sp>
        <p:nvSpPr>
          <p:cNvPr id="3" name="Content Placeholder 2"/>
          <p:cNvSpPr>
            <a:spLocks noGrp="1"/>
          </p:cNvSpPr>
          <p:nvPr>
            <p:ph idx="1"/>
          </p:nvPr>
        </p:nvSpPr>
        <p:spPr>
          <a:xfrm>
            <a:off x="415976" y="1700809"/>
            <a:ext cx="5664629" cy="4525963"/>
          </a:xfrm>
        </p:spPr>
        <p:txBody>
          <a:bodyPr>
            <a:normAutofit/>
          </a:bodyPr>
          <a:lstStyle/>
          <a:p>
            <a:pPr marL="0" indent="0">
              <a:buNone/>
            </a:pPr>
            <a:r>
              <a:rPr lang="en-US" sz="2400" dirty="0"/>
              <a:t>There are very few ways to assemble a single view of the entire Internet</a:t>
            </a:r>
          </a:p>
          <a:p>
            <a:pPr marL="0" indent="0">
              <a:buNone/>
            </a:pPr>
            <a:r>
              <a:rPr lang="en-US" sz="2400" dirty="0"/>
              <a:t>The lens of routing is one of the ways in which information relating to the entire reachable Internet is bought together</a:t>
            </a:r>
          </a:p>
          <a:p>
            <a:pPr marL="0" indent="0">
              <a:buNone/>
            </a:pPr>
            <a:r>
              <a:rPr lang="en-US" sz="2400" dirty="0"/>
              <a:t>Even so, its not a perfect lens, but it can provide some useful insights about the entire scope of the Internet</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88" y="1604800"/>
            <a:ext cx="4080425" cy="4080425"/>
          </a:xfrm>
          <a:prstGeom prst="rect">
            <a:avLst/>
          </a:prstGeom>
        </p:spPr>
      </p:pic>
    </p:spTree>
    <p:extLst>
      <p:ext uri="{BB962C8B-B14F-4D97-AF65-F5344CB8AC3E}">
        <p14:creationId xmlns:p14="http://schemas.microsoft.com/office/powerpoint/2010/main" val="194918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2018-2020 in Detail</a:t>
            </a:r>
          </a:p>
        </p:txBody>
      </p:sp>
      <p:sp>
        <p:nvSpPr>
          <p:cNvPr id="8" name="Freeform 7">
            <a:extLst>
              <a:ext uri="{FF2B5EF4-FFF2-40B4-BE49-F238E27FC236}">
                <a16:creationId xmlns:a16="http://schemas.microsoft.com/office/drawing/2014/main" id="{40735FFD-7CDA-A543-B4B8-CB6761D5D9FC}"/>
              </a:ext>
            </a:extLst>
          </p:cNvPr>
          <p:cNvSpPr/>
          <p:nvPr/>
        </p:nvSpPr>
        <p:spPr>
          <a:xfrm>
            <a:off x="1744663" y="5237357"/>
            <a:ext cx="126407" cy="333295"/>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997981E-18C7-7349-B4EE-74CBC17A279F}"/>
              </a:ext>
            </a:extLst>
          </p:cNvPr>
          <p:cNvSpPr/>
          <p:nvPr/>
        </p:nvSpPr>
        <p:spPr>
          <a:xfrm>
            <a:off x="10119230" y="2891883"/>
            <a:ext cx="126407" cy="333295"/>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06B1FA0-A290-9D45-A4FD-8401F151553C}"/>
              </a:ext>
            </a:extLst>
          </p:cNvPr>
          <p:cNvPicPr>
            <a:picLocks noGrp="1" noChangeAspect="1"/>
          </p:cNvPicPr>
          <p:nvPr>
            <p:ph idx="1"/>
          </p:nvPr>
        </p:nvPicPr>
        <p:blipFill>
          <a:blip r:embed="rId2"/>
          <a:stretch>
            <a:fillRect/>
          </a:stretch>
        </p:blipFill>
        <p:spPr>
          <a:xfrm>
            <a:off x="1744662" y="1825625"/>
            <a:ext cx="8702676" cy="4351338"/>
          </a:xfrm>
        </p:spPr>
      </p:pic>
    </p:spTree>
    <p:extLst>
      <p:ext uri="{BB962C8B-B14F-4D97-AF65-F5344CB8AC3E}">
        <p14:creationId xmlns:p14="http://schemas.microsoft.com/office/powerpoint/2010/main" val="289716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96C41F-193B-EE41-9FF3-A36CB73AC604}"/>
              </a:ext>
            </a:extLst>
          </p:cNvPr>
          <p:cNvPicPr>
            <a:picLocks noChangeAspect="1"/>
          </p:cNvPicPr>
          <p:nvPr/>
        </p:nvPicPr>
        <p:blipFill>
          <a:blip r:embed="rId2"/>
          <a:stretch>
            <a:fillRect/>
          </a:stretch>
        </p:blipFill>
        <p:spPr>
          <a:xfrm>
            <a:off x="6300287" y="3269975"/>
            <a:ext cx="5722538" cy="3397757"/>
          </a:xfrm>
          <a:prstGeom prst="rect">
            <a:avLst/>
          </a:prstGeom>
        </p:spPr>
      </p:pic>
      <p:pic>
        <p:nvPicPr>
          <p:cNvPr id="4" name="Picture 3">
            <a:extLst>
              <a:ext uri="{FF2B5EF4-FFF2-40B4-BE49-F238E27FC236}">
                <a16:creationId xmlns:a16="http://schemas.microsoft.com/office/drawing/2014/main" id="{3B78B0DB-DBFC-7849-B88E-A8D426D98F7A}"/>
              </a:ext>
            </a:extLst>
          </p:cNvPr>
          <p:cNvPicPr>
            <a:picLocks noChangeAspect="1"/>
          </p:cNvPicPr>
          <p:nvPr/>
        </p:nvPicPr>
        <p:blipFill>
          <a:blip r:embed="rId3"/>
          <a:stretch>
            <a:fillRect/>
          </a:stretch>
        </p:blipFill>
        <p:spPr>
          <a:xfrm>
            <a:off x="373464" y="1140127"/>
            <a:ext cx="5722536" cy="3397756"/>
          </a:xfrm>
          <a:prstGeom prst="rect">
            <a:avLst/>
          </a:prstGeom>
        </p:spPr>
      </p:pic>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6326247" y="1423941"/>
            <a:ext cx="4233999" cy="646331"/>
          </a:xfrm>
          <a:prstGeom prst="rect">
            <a:avLst/>
          </a:prstGeom>
          <a:noFill/>
        </p:spPr>
        <p:txBody>
          <a:bodyPr wrap="square" rtlCol="0">
            <a:spAutoFit/>
          </a:bodyPr>
          <a:lstStyle/>
          <a:p>
            <a:r>
              <a:rPr lang="en-US" dirty="0">
                <a:latin typeface="AhnbergHand"/>
                <a:cs typeface="AhnbergHand"/>
              </a:rPr>
              <a:t>Routing prefixes – growing by some 20,000 prefixes per year</a:t>
            </a:r>
          </a:p>
        </p:txBody>
      </p:sp>
      <p:sp>
        <p:nvSpPr>
          <p:cNvPr id="6" name="Freeform 5"/>
          <p:cNvSpPr/>
          <p:nvPr/>
        </p:nvSpPr>
        <p:spPr>
          <a:xfrm>
            <a:off x="6425129"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678221"/>
            <a:ext cx="4233999" cy="923330"/>
          </a:xfrm>
          <a:prstGeom prst="rect">
            <a:avLst/>
          </a:prstGeom>
          <a:noFill/>
        </p:spPr>
        <p:txBody>
          <a:bodyPr wrap="square" rtlCol="0">
            <a:spAutoFit/>
          </a:bodyPr>
          <a:lstStyle/>
          <a:p>
            <a:r>
              <a:rPr lang="en-US" dirty="0">
                <a:latin typeface="AhnbergHand"/>
                <a:cs typeface="AhnbergHand"/>
              </a:rPr>
              <a:t>AS Numbers– growing by some 2,000 ASNs per year (which is 60% the V4 growth)</a:t>
            </a:r>
          </a:p>
        </p:txBody>
      </p:sp>
      <p:sp>
        <p:nvSpPr>
          <p:cNvPr id="7" name="Freeform 6"/>
          <p:cNvSpPr/>
          <p:nvPr/>
        </p:nvSpPr>
        <p:spPr>
          <a:xfrm>
            <a:off x="3179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572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E2B989-171A-3C42-884C-B6380047B5EF}"/>
              </a:ext>
            </a:extLst>
          </p:cNvPr>
          <p:cNvPicPr>
            <a:picLocks noChangeAspect="1"/>
          </p:cNvPicPr>
          <p:nvPr/>
        </p:nvPicPr>
        <p:blipFill>
          <a:blip r:embed="rId2"/>
          <a:stretch>
            <a:fillRect/>
          </a:stretch>
        </p:blipFill>
        <p:spPr>
          <a:xfrm>
            <a:off x="409415" y="1080540"/>
            <a:ext cx="5540912" cy="3289916"/>
          </a:xfrm>
          <a:prstGeom prst="rect">
            <a:avLst/>
          </a:prstGeom>
        </p:spPr>
      </p:pic>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6326247" y="1423941"/>
            <a:ext cx="4233999" cy="646331"/>
          </a:xfrm>
          <a:prstGeom prst="rect">
            <a:avLst/>
          </a:prstGeom>
          <a:noFill/>
        </p:spPr>
        <p:txBody>
          <a:bodyPr wrap="square" rtlCol="0">
            <a:spAutoFit/>
          </a:bodyPr>
          <a:lstStyle/>
          <a:p>
            <a:r>
              <a:rPr lang="en-US" dirty="0">
                <a:latin typeface="AhnbergHand"/>
                <a:cs typeface="AhnbergHand"/>
              </a:rPr>
              <a:t>More Specifics now take up one half of the routing table</a:t>
            </a:r>
          </a:p>
        </p:txBody>
      </p:sp>
      <p:sp>
        <p:nvSpPr>
          <p:cNvPr id="6" name="Freeform 5"/>
          <p:cNvSpPr/>
          <p:nvPr/>
        </p:nvSpPr>
        <p:spPr>
          <a:xfrm>
            <a:off x="6425129"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747493"/>
            <a:ext cx="4233999" cy="646331"/>
          </a:xfrm>
          <a:prstGeom prst="rect">
            <a:avLst/>
          </a:prstGeom>
          <a:noFill/>
        </p:spPr>
        <p:txBody>
          <a:bodyPr wrap="square" rtlCol="0">
            <a:spAutoFit/>
          </a:bodyPr>
          <a:lstStyle/>
          <a:p>
            <a:r>
              <a:rPr lang="en-US" dirty="0">
                <a:latin typeface="AhnbergHand"/>
                <a:cs typeface="AhnbergHand"/>
              </a:rPr>
              <a:t>The average size of a routing advertisement is getting smaller</a:t>
            </a:r>
          </a:p>
        </p:txBody>
      </p:sp>
      <p:sp>
        <p:nvSpPr>
          <p:cNvPr id="7" name="Freeform 6"/>
          <p:cNvSpPr/>
          <p:nvPr/>
        </p:nvSpPr>
        <p:spPr>
          <a:xfrm>
            <a:off x="3179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46DA70C9-D16D-3A4D-A4B5-A78BC5470C41}"/>
              </a:ext>
            </a:extLst>
          </p:cNvPr>
          <p:cNvPicPr>
            <a:picLocks noChangeAspect="1"/>
          </p:cNvPicPr>
          <p:nvPr/>
        </p:nvPicPr>
        <p:blipFill>
          <a:blip r:embed="rId3"/>
          <a:stretch>
            <a:fillRect/>
          </a:stretch>
        </p:blipFill>
        <p:spPr>
          <a:xfrm>
            <a:off x="6096001" y="3268509"/>
            <a:ext cx="5826750" cy="3459633"/>
          </a:xfrm>
          <a:prstGeom prst="rect">
            <a:avLst/>
          </a:prstGeom>
        </p:spPr>
      </p:pic>
    </p:spTree>
    <p:extLst>
      <p:ext uri="{BB962C8B-B14F-4D97-AF65-F5344CB8AC3E}">
        <p14:creationId xmlns:p14="http://schemas.microsoft.com/office/powerpoint/2010/main" val="269380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6636F-AADD-7542-AD21-2EE1ADC1BEC3}"/>
              </a:ext>
            </a:extLst>
          </p:cNvPr>
          <p:cNvPicPr>
            <a:picLocks noChangeAspect="1"/>
          </p:cNvPicPr>
          <p:nvPr/>
        </p:nvPicPr>
        <p:blipFill>
          <a:blip r:embed="rId2"/>
          <a:stretch>
            <a:fillRect/>
          </a:stretch>
        </p:blipFill>
        <p:spPr>
          <a:xfrm>
            <a:off x="6494399" y="3397378"/>
            <a:ext cx="5707260" cy="3384995"/>
          </a:xfrm>
          <a:prstGeom prst="rect">
            <a:avLst/>
          </a:prstGeom>
        </p:spPr>
      </p:pic>
      <p:pic>
        <p:nvPicPr>
          <p:cNvPr id="4" name="Picture 3">
            <a:extLst>
              <a:ext uri="{FF2B5EF4-FFF2-40B4-BE49-F238E27FC236}">
                <a16:creationId xmlns:a16="http://schemas.microsoft.com/office/drawing/2014/main" id="{C73543C1-20C3-9748-B870-5FCAC65C744F}"/>
              </a:ext>
            </a:extLst>
          </p:cNvPr>
          <p:cNvPicPr>
            <a:picLocks noChangeAspect="1"/>
          </p:cNvPicPr>
          <p:nvPr/>
        </p:nvPicPr>
        <p:blipFill>
          <a:blip r:embed="rId3"/>
          <a:stretch>
            <a:fillRect/>
          </a:stretch>
        </p:blipFill>
        <p:spPr>
          <a:xfrm>
            <a:off x="378807" y="1049509"/>
            <a:ext cx="5735191" cy="3401562"/>
          </a:xfrm>
          <a:prstGeom prst="rect">
            <a:avLst/>
          </a:prstGeom>
        </p:spPr>
      </p:pic>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6321178" y="1230465"/>
            <a:ext cx="4233999" cy="646331"/>
          </a:xfrm>
          <a:prstGeom prst="rect">
            <a:avLst/>
          </a:prstGeom>
          <a:noFill/>
        </p:spPr>
        <p:txBody>
          <a:bodyPr wrap="square" rtlCol="0">
            <a:spAutoFit/>
          </a:bodyPr>
          <a:lstStyle/>
          <a:p>
            <a:r>
              <a:rPr lang="en-US" dirty="0">
                <a:latin typeface="AhnbergHand"/>
                <a:cs typeface="AhnbergHand"/>
              </a:rPr>
              <a:t>Advertised Address span is  growing at an exponential rate</a:t>
            </a:r>
          </a:p>
        </p:txBody>
      </p:sp>
      <p:sp>
        <p:nvSpPr>
          <p:cNvPr id="6" name="Freeform 5"/>
          <p:cNvSpPr/>
          <p:nvPr/>
        </p:nvSpPr>
        <p:spPr>
          <a:xfrm>
            <a:off x="6114000" y="2211108"/>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747492"/>
            <a:ext cx="4233999" cy="1477328"/>
          </a:xfrm>
          <a:prstGeom prst="rect">
            <a:avLst/>
          </a:prstGeom>
          <a:noFill/>
        </p:spPr>
        <p:txBody>
          <a:bodyPr wrap="square" rtlCol="0">
            <a:spAutoFit/>
          </a:bodyPr>
          <a:lstStyle/>
          <a:p>
            <a:r>
              <a:rPr lang="en-US"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3781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673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15F31-6A28-584A-A139-5E8F8855727D}"/>
              </a:ext>
            </a:extLst>
          </p:cNvPr>
          <p:cNvPicPr>
            <a:picLocks noChangeAspect="1"/>
          </p:cNvPicPr>
          <p:nvPr/>
        </p:nvPicPr>
        <p:blipFill>
          <a:blip r:embed="rId2"/>
          <a:stretch>
            <a:fillRect/>
          </a:stretch>
        </p:blipFill>
        <p:spPr>
          <a:xfrm>
            <a:off x="5738915" y="2592887"/>
            <a:ext cx="6349480" cy="3814175"/>
          </a:xfrm>
          <a:prstGeom prst="rect">
            <a:avLst/>
          </a:prstGeom>
        </p:spPr>
      </p:pic>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AS Adjacencies (AS131072)</a:t>
            </a:r>
          </a:p>
        </p:txBody>
      </p:sp>
      <p:sp>
        <p:nvSpPr>
          <p:cNvPr id="9" name="TextBox 8"/>
          <p:cNvSpPr txBox="1"/>
          <p:nvPr/>
        </p:nvSpPr>
        <p:spPr>
          <a:xfrm>
            <a:off x="239349" y="1828045"/>
            <a:ext cx="6072624" cy="1241622"/>
          </a:xfrm>
          <a:prstGeom prst="rect">
            <a:avLst/>
          </a:prstGeom>
          <a:noFill/>
        </p:spPr>
        <p:txBody>
          <a:bodyPr wrap="none" rtlCol="0">
            <a:spAutoFit/>
          </a:bodyPr>
          <a:lstStyle/>
          <a:p>
            <a:r>
              <a:rPr lang="en-US" sz="1867" dirty="0"/>
              <a:t>15,720 out of 19,633  ASNs have 1 or 2 AS Adjacencies (80%)</a:t>
            </a:r>
          </a:p>
          <a:p>
            <a:r>
              <a:rPr lang="en-US" sz="1867" dirty="0"/>
              <a:t>698 ASNs have 10 or more adjacencies</a:t>
            </a:r>
          </a:p>
          <a:p>
            <a:r>
              <a:rPr lang="en-US" sz="1867" dirty="0"/>
              <a:t>3 ASNs have &gt;1,000 adjacencies</a:t>
            </a:r>
          </a:p>
          <a:p>
            <a:endParaRPr lang="en-US" sz="1867" dirty="0"/>
          </a:p>
        </p:txBody>
      </p:sp>
      <p:sp>
        <p:nvSpPr>
          <p:cNvPr id="10" name="TextBox 9"/>
          <p:cNvSpPr txBox="1"/>
          <p:nvPr/>
        </p:nvSpPr>
        <p:spPr>
          <a:xfrm>
            <a:off x="103605" y="3767402"/>
            <a:ext cx="5198090" cy="2554545"/>
          </a:xfrm>
          <a:prstGeom prst="rect">
            <a:avLst/>
          </a:prstGeom>
          <a:noFill/>
        </p:spPr>
        <p:txBody>
          <a:bodyPr wrap="none" rtlCol="0">
            <a:spAutoFit/>
          </a:bodyPr>
          <a:lstStyle/>
          <a:p>
            <a:r>
              <a:rPr lang="en-US" sz="1600" dirty="0"/>
              <a:t>4,900      AS6939   HURRICANE, US</a:t>
            </a:r>
          </a:p>
          <a:p>
            <a:r>
              <a:rPr lang="en-US" sz="1600" dirty="0"/>
              <a:t>1,093      AS3356   LEVEL3, US</a:t>
            </a:r>
          </a:p>
          <a:p>
            <a:r>
              <a:rPr lang="en-US" sz="1600" dirty="0"/>
              <a:t>1,013      AS1299   TELIANET </a:t>
            </a:r>
            <a:r>
              <a:rPr lang="en-US" sz="1600" dirty="0" err="1"/>
              <a:t>Telia</a:t>
            </a:r>
            <a:r>
              <a:rPr lang="en-US" sz="1600" dirty="0"/>
              <a:t> Carrier, EU</a:t>
            </a:r>
          </a:p>
          <a:p>
            <a:r>
              <a:rPr lang="en-US" sz="1600" dirty="0"/>
              <a:t>   870         AS174    COGENT-174, US</a:t>
            </a:r>
          </a:p>
          <a:p>
            <a:r>
              <a:rPr lang="en-US" sz="1600" dirty="0"/>
              <a:t>   830       AS2914   NTT-COMMUNICATIONS-2914, US</a:t>
            </a:r>
          </a:p>
          <a:p>
            <a:r>
              <a:rPr lang="en-US" sz="1600" dirty="0"/>
              <a:t>   622       AS5539   SPACENET </a:t>
            </a:r>
            <a:r>
              <a:rPr lang="en-US" sz="1600" dirty="0" err="1"/>
              <a:t>SpaceNET</a:t>
            </a:r>
            <a:r>
              <a:rPr lang="en-US" sz="1600" dirty="0"/>
              <a:t> AG, DE</a:t>
            </a:r>
          </a:p>
          <a:p>
            <a:r>
              <a:rPr lang="en-US" sz="1600" dirty="0"/>
              <a:t>   517       AS3257   GTT-BACKBONE GTT, DE</a:t>
            </a:r>
          </a:p>
          <a:p>
            <a:r>
              <a:rPr lang="en-US" sz="1600" dirty="0"/>
              <a:t>   416     AS33891  CORE-BACKBONE GLOBAL NETWORK, DE</a:t>
            </a:r>
          </a:p>
          <a:p>
            <a:r>
              <a:rPr lang="en-US" sz="1600" dirty="0"/>
              <a:t>   386       AS6461   ZAYO-6461, US</a:t>
            </a:r>
          </a:p>
          <a:p>
            <a:r>
              <a:rPr lang="en-US" sz="1600" dirty="0"/>
              <a:t>   327      AS20473  AS-CHOOPA, US</a:t>
            </a:r>
          </a:p>
        </p:txBody>
      </p:sp>
    </p:spTree>
    <p:extLst>
      <p:ext uri="{BB962C8B-B14F-4D97-AF65-F5344CB8AC3E}">
        <p14:creationId xmlns:p14="http://schemas.microsoft.com/office/powerpoint/2010/main" val="127560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in 2020</a:t>
            </a:r>
          </a:p>
        </p:txBody>
      </p:sp>
      <p:sp>
        <p:nvSpPr>
          <p:cNvPr id="3" name="Content Placeholder 2"/>
          <p:cNvSpPr>
            <a:spLocks noGrp="1"/>
          </p:cNvSpPr>
          <p:nvPr>
            <p:ph idx="1"/>
          </p:nvPr>
        </p:nvSpPr>
        <p:spPr/>
        <p:txBody>
          <a:bodyPr/>
          <a:lstStyle/>
          <a:p>
            <a:r>
              <a:rPr lang="en-US" dirty="0"/>
              <a:t>Overall IPv6 Internet growth in terms of BGP is still increasing, and is currently at some </a:t>
            </a:r>
            <a:r>
              <a:rPr lang="en-US" b="1" dirty="0">
                <a:solidFill>
                  <a:srgbClr val="FF0000"/>
                </a:solidFill>
              </a:rPr>
              <a:t>20,000 route entries p.a.	</a:t>
            </a:r>
          </a:p>
          <a:p>
            <a:endParaRPr lang="en-US" b="1" dirty="0">
              <a:solidFill>
                <a:srgbClr val="FF0000"/>
              </a:solidFill>
            </a:endParaRPr>
          </a:p>
        </p:txBody>
      </p:sp>
    </p:spTree>
    <p:extLst>
      <p:ext uri="{BB962C8B-B14F-4D97-AF65-F5344CB8AC3E}">
        <p14:creationId xmlns:p14="http://schemas.microsoft.com/office/powerpoint/2010/main" val="60974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772" y="2097995"/>
            <a:ext cx="8229600" cy="114300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193719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289764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4624"/>
            <a:ext cx="8352928" cy="1143000"/>
          </a:xfrm>
        </p:spPr>
        <p:txBody>
          <a:bodyPr>
            <a:normAutofit/>
          </a:bodyPr>
          <a:lstStyle/>
          <a:p>
            <a:r>
              <a:rPr lang="en-US" sz="3733"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1077916" y="5870871"/>
            <a:ext cx="7392821" cy="584775"/>
          </a:xfrm>
          <a:prstGeom prst="rect">
            <a:avLst/>
          </a:prstGeom>
          <a:noFill/>
        </p:spPr>
        <p:txBody>
          <a:bodyPr wrap="square" rtlCol="0">
            <a:spAutoFit/>
          </a:bodyPr>
          <a:lstStyle/>
          <a:p>
            <a:r>
              <a:rPr lang="en-US" sz="1600" dirty="0"/>
              <a:t>Growth in the V4 network appears to be consistent to a long-term average of 150 additional routes per day, or some 55,000 additional routes per year</a:t>
            </a:r>
          </a:p>
        </p:txBody>
      </p:sp>
      <p:pic>
        <p:nvPicPr>
          <p:cNvPr id="6" name="Content Placeholder 5">
            <a:extLst>
              <a:ext uri="{FF2B5EF4-FFF2-40B4-BE49-F238E27FC236}">
                <a16:creationId xmlns:a16="http://schemas.microsoft.com/office/drawing/2014/main" id="{BAB757FB-46EB-BA49-AA4F-600036AAC7BC}"/>
              </a:ext>
            </a:extLst>
          </p:cNvPr>
          <p:cNvPicPr>
            <a:picLocks noGrp="1" noChangeAspect="1"/>
          </p:cNvPicPr>
          <p:nvPr>
            <p:ph idx="1"/>
          </p:nvPr>
        </p:nvPicPr>
        <p:blipFill>
          <a:blip r:embed="rId2"/>
          <a:stretch>
            <a:fillRect/>
          </a:stretch>
        </p:blipFill>
        <p:spPr>
          <a:xfrm>
            <a:off x="2837371" y="916721"/>
            <a:ext cx="8352927" cy="4954150"/>
          </a:xfrm>
        </p:spPr>
      </p:pic>
    </p:spTree>
    <p:extLst>
      <p:ext uri="{BB962C8B-B14F-4D97-AF65-F5344CB8AC3E}">
        <p14:creationId xmlns:p14="http://schemas.microsoft.com/office/powerpoint/2010/main" val="218430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815413" y="1892831"/>
            <a:ext cx="3984443" cy="4565103"/>
          </a:xfrm>
        </p:spPr>
        <p:txBody>
          <a:bodyPr>
            <a:normAutofit/>
          </a:bodyPr>
          <a:lstStyle/>
          <a:p>
            <a:pPr marL="0" indent="0">
              <a:spcBef>
                <a:spcPts val="600"/>
              </a:spcBef>
              <a:buNone/>
            </a:pPr>
            <a:r>
              <a:rPr lang="en-US" sz="2133" dirty="0"/>
              <a:t>Jan</a:t>
            </a:r>
            <a:r>
              <a:rPr lang="en-US" sz="2133" i="1" dirty="0"/>
              <a:t> 2017	    646,000</a:t>
            </a:r>
          </a:p>
          <a:p>
            <a:pPr marL="0" indent="0">
              <a:spcBef>
                <a:spcPts val="600"/>
              </a:spcBef>
              <a:buNone/>
            </a:pPr>
            <a:r>
              <a:rPr lang="en-US" sz="2133" i="1" dirty="0"/>
              <a:t>       2018	    699,000	</a:t>
            </a:r>
          </a:p>
          <a:p>
            <a:pPr marL="0" indent="0">
              <a:spcBef>
                <a:spcPts val="600"/>
              </a:spcBef>
              <a:buNone/>
            </a:pPr>
            <a:r>
              <a:rPr lang="en-US" sz="2133" i="1" dirty="0"/>
              <a:t>       2019	    760,000</a:t>
            </a:r>
          </a:p>
          <a:p>
            <a:pPr marL="0" indent="0">
              <a:spcBef>
                <a:spcPts val="600"/>
              </a:spcBef>
              <a:buNone/>
            </a:pPr>
            <a:r>
              <a:rPr lang="en-US" sz="2133" i="1" dirty="0"/>
              <a:t>       2020	    814,000</a:t>
            </a:r>
          </a:p>
          <a:p>
            <a:pPr marL="0" indent="0">
              <a:spcBef>
                <a:spcPts val="600"/>
              </a:spcBef>
              <a:buNone/>
            </a:pPr>
            <a:r>
              <a:rPr lang="en-US" sz="2133" i="1" dirty="0">
                <a:solidFill>
                  <a:schemeClr val="bg1">
                    <a:lumMod val="50000"/>
                  </a:schemeClr>
                </a:solidFill>
              </a:rPr>
              <a:t>       2021                 864,000</a:t>
            </a:r>
          </a:p>
          <a:p>
            <a:pPr marL="0" indent="0">
              <a:spcBef>
                <a:spcPts val="600"/>
              </a:spcBef>
              <a:buNone/>
            </a:pPr>
            <a:r>
              <a:rPr lang="en-US" sz="2133" i="1" dirty="0">
                <a:solidFill>
                  <a:schemeClr val="bg1">
                    <a:lumMod val="50000"/>
                  </a:schemeClr>
                </a:solidFill>
              </a:rPr>
              <a:t>       2022	   918,000</a:t>
            </a:r>
          </a:p>
          <a:p>
            <a:pPr marL="0" indent="0">
              <a:spcBef>
                <a:spcPts val="600"/>
              </a:spcBef>
              <a:buNone/>
            </a:pPr>
            <a:r>
              <a:rPr lang="en-US" sz="2133" i="1" dirty="0">
                <a:solidFill>
                  <a:schemeClr val="bg1">
                    <a:lumMod val="50000"/>
                  </a:schemeClr>
                </a:solidFill>
              </a:rPr>
              <a:t>       2023	   972,000</a:t>
            </a:r>
          </a:p>
          <a:p>
            <a:pPr marL="0" indent="0">
              <a:spcBef>
                <a:spcPts val="600"/>
              </a:spcBef>
              <a:buNone/>
            </a:pPr>
            <a:r>
              <a:rPr lang="en-US" sz="2133" i="1" dirty="0">
                <a:solidFill>
                  <a:schemeClr val="bg1">
                    <a:lumMod val="50000"/>
                  </a:schemeClr>
                </a:solidFill>
              </a:rPr>
              <a:t>       2024     	1,026,000</a:t>
            </a:r>
          </a:p>
          <a:p>
            <a:pPr marL="0" indent="0">
              <a:spcBef>
                <a:spcPts val="600"/>
              </a:spcBef>
              <a:buNone/>
            </a:pPr>
            <a:r>
              <a:rPr lang="en-US" sz="2133" i="1" dirty="0">
                <a:solidFill>
                  <a:schemeClr val="bg1">
                    <a:lumMod val="50000"/>
                  </a:schemeClr>
                </a:solidFill>
              </a:rPr>
              <a:t>       2025	1,081,000</a:t>
            </a:r>
          </a:p>
          <a:p>
            <a:pPr marL="0" indent="0">
              <a:spcBef>
                <a:spcPts val="600"/>
              </a:spcBef>
              <a:buNone/>
            </a:pPr>
            <a:r>
              <a:rPr lang="en-US" sz="2133" i="1" dirty="0">
                <a:solidFill>
                  <a:schemeClr val="bg1">
                    <a:lumMod val="50000"/>
                  </a:schemeClr>
                </a:solidFill>
              </a:rPr>
              <a:t>       2026              1,135,000</a:t>
            </a:r>
          </a:p>
          <a:p>
            <a:pPr marL="0" indent="0">
              <a:spcBef>
                <a:spcPts val="600"/>
              </a:spcBef>
              <a:buNone/>
            </a:pPr>
            <a:endParaRPr lang="en-US" sz="2133" dirty="0">
              <a:solidFill>
                <a:schemeClr val="bg1">
                  <a:lumMod val="65000"/>
                </a:schemeClr>
              </a:solidFill>
            </a:endParaRPr>
          </a:p>
        </p:txBody>
      </p:sp>
      <p:pic>
        <p:nvPicPr>
          <p:cNvPr id="5" name="Picture 4">
            <a:extLst>
              <a:ext uri="{FF2B5EF4-FFF2-40B4-BE49-F238E27FC236}">
                <a16:creationId xmlns:a16="http://schemas.microsoft.com/office/drawing/2014/main" id="{562552A5-A0CD-EE4E-B650-CE7767FAF13D}"/>
              </a:ext>
            </a:extLst>
          </p:cNvPr>
          <p:cNvPicPr>
            <a:picLocks noChangeAspect="1"/>
          </p:cNvPicPr>
          <p:nvPr/>
        </p:nvPicPr>
        <p:blipFill>
          <a:blip r:embed="rId2"/>
          <a:stretch>
            <a:fillRect/>
          </a:stretch>
        </p:blipFill>
        <p:spPr>
          <a:xfrm>
            <a:off x="4065032" y="1762962"/>
            <a:ext cx="7580766" cy="4496178"/>
          </a:xfrm>
          <a:prstGeom prst="rect">
            <a:avLst/>
          </a:prstGeom>
        </p:spPr>
      </p:pic>
    </p:spTree>
    <p:extLst>
      <p:ext uri="{BB962C8B-B14F-4D97-AF65-F5344CB8AC3E}">
        <p14:creationId xmlns:p14="http://schemas.microsoft.com/office/powerpoint/2010/main" val="381538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D5816-3AA1-294F-BDCE-0A1626593AAD}"/>
              </a:ext>
            </a:extLst>
          </p:cNvPr>
          <p:cNvPicPr>
            <a:picLocks noChangeAspect="1"/>
          </p:cNvPicPr>
          <p:nvPr/>
        </p:nvPicPr>
        <p:blipFill>
          <a:blip r:embed="rId2"/>
          <a:stretch>
            <a:fillRect/>
          </a:stretch>
        </p:blipFill>
        <p:spPr>
          <a:xfrm>
            <a:off x="380600" y="867951"/>
            <a:ext cx="11717338" cy="5858669"/>
          </a:xfrm>
          <a:prstGeom prst="rect">
            <a:avLst/>
          </a:prstGeom>
        </p:spPr>
      </p:pic>
      <p:sp>
        <p:nvSpPr>
          <p:cNvPr id="3" name="TextBox 2"/>
          <p:cNvSpPr txBox="1"/>
          <p:nvPr/>
        </p:nvSpPr>
        <p:spPr>
          <a:xfrm>
            <a:off x="1643480" y="4493877"/>
            <a:ext cx="2815194" cy="307777"/>
          </a:xfrm>
          <a:prstGeom prst="rect">
            <a:avLst/>
          </a:prstGeom>
          <a:solidFill>
            <a:srgbClr val="FFFFFF"/>
          </a:solidFill>
        </p:spPr>
        <p:txBody>
          <a:bodyPr wrap="none" rtlCol="0">
            <a:spAutoFit/>
          </a:bodyPr>
          <a:lstStyle/>
          <a:p>
            <a:r>
              <a:rPr lang="en-US" sz="1400" dirty="0">
                <a:latin typeface="AhnbergHand"/>
                <a:cs typeface="AhnbergHand"/>
              </a:rPr>
              <a:t>1994: Introduction of CIDR</a:t>
            </a:r>
          </a:p>
        </p:txBody>
      </p:sp>
      <p:sp>
        <p:nvSpPr>
          <p:cNvPr id="5" name="TextBox 4"/>
          <p:cNvSpPr txBox="1"/>
          <p:nvPr/>
        </p:nvSpPr>
        <p:spPr>
          <a:xfrm>
            <a:off x="2440160" y="3839932"/>
            <a:ext cx="4347515" cy="523220"/>
          </a:xfrm>
          <a:prstGeom prst="rect">
            <a:avLst/>
          </a:prstGeom>
          <a:solidFill>
            <a:srgbClr val="FFFFFF"/>
          </a:solidFill>
        </p:spPr>
        <p:txBody>
          <a:bodyPr wrap="square" rtlCol="0">
            <a:spAutoFit/>
          </a:bodyPr>
          <a:lstStyle/>
          <a:p>
            <a:r>
              <a:rPr lang="en-US" sz="1400" dirty="0">
                <a:latin typeface="AhnbergHand"/>
                <a:cs typeface="AhnbergHand"/>
              </a:rPr>
              <a:t>2001: The Great Internet </a:t>
            </a:r>
          </a:p>
          <a:p>
            <a:r>
              <a:rPr lang="en-US" sz="1400" dirty="0">
                <a:latin typeface="AhnbergHand"/>
                <a:cs typeface="AhnbergHand"/>
              </a:rPr>
              <a:t>Boom and Bust</a:t>
            </a:r>
          </a:p>
        </p:txBody>
      </p:sp>
      <p:sp>
        <p:nvSpPr>
          <p:cNvPr id="6" name="TextBox 5"/>
          <p:cNvSpPr txBox="1"/>
          <p:nvPr/>
        </p:nvSpPr>
        <p:spPr>
          <a:xfrm>
            <a:off x="4322680" y="3208382"/>
            <a:ext cx="2521844" cy="307777"/>
          </a:xfrm>
          <a:prstGeom prst="rect">
            <a:avLst/>
          </a:prstGeom>
          <a:solidFill>
            <a:srgbClr val="FFFFFF"/>
          </a:solidFill>
        </p:spPr>
        <p:txBody>
          <a:bodyPr wrap="none" rtlCol="0">
            <a:spAutoFit/>
          </a:bodyPr>
          <a:lstStyle/>
          <a:p>
            <a:r>
              <a:rPr lang="en-US" sz="1400" dirty="0">
                <a:latin typeface="AhnbergHand"/>
                <a:cs typeface="AhnbergHand"/>
              </a:rPr>
              <a:t>2005: Consumer Market</a:t>
            </a:r>
          </a:p>
        </p:txBody>
      </p:sp>
      <p:sp>
        <p:nvSpPr>
          <p:cNvPr id="8" name="TextBox 7"/>
          <p:cNvSpPr txBox="1"/>
          <p:nvPr/>
        </p:nvSpPr>
        <p:spPr>
          <a:xfrm>
            <a:off x="5678468" y="2104333"/>
            <a:ext cx="2561920" cy="307777"/>
          </a:xfrm>
          <a:prstGeom prst="rect">
            <a:avLst/>
          </a:prstGeom>
          <a:solidFill>
            <a:srgbClr val="FFFFFF"/>
          </a:solidFill>
        </p:spPr>
        <p:txBody>
          <a:bodyPr wrap="none" rtlCol="0">
            <a:spAutoFit/>
          </a:bodyPr>
          <a:lstStyle/>
          <a:p>
            <a:r>
              <a:rPr lang="en-US" sz="1400" dirty="0">
                <a:latin typeface="AhnbergHand"/>
                <a:cs typeface="AhnbergHand"/>
              </a:rPr>
              <a:t>2011: Address Exhaustion</a:t>
            </a:r>
          </a:p>
        </p:txBody>
      </p:sp>
      <p:sp>
        <p:nvSpPr>
          <p:cNvPr id="19" name="TextBox 18"/>
          <p:cNvSpPr txBox="1"/>
          <p:nvPr/>
        </p:nvSpPr>
        <p:spPr>
          <a:xfrm>
            <a:off x="1682144" y="225997"/>
            <a:ext cx="9366667" cy="666786"/>
          </a:xfrm>
          <a:prstGeom prst="rect">
            <a:avLst/>
          </a:prstGeom>
          <a:noFill/>
        </p:spPr>
        <p:txBody>
          <a:bodyPr wrap="none" rtlCol="0">
            <a:spAutoFit/>
          </a:bodyPr>
          <a:lstStyle/>
          <a:p>
            <a:r>
              <a:rPr lang="en-US" sz="3733">
                <a:solidFill>
                  <a:schemeClr val="accent6">
                    <a:lumMod val="50000"/>
                  </a:schemeClr>
                </a:solidFill>
                <a:latin typeface="Powderfinger Type"/>
                <a:cs typeface="Powderfinger Type"/>
              </a:rPr>
              <a:t>25 </a:t>
            </a:r>
            <a:r>
              <a:rPr lang="en-US" sz="3733" dirty="0">
                <a:solidFill>
                  <a:schemeClr val="accent6">
                    <a:lumMod val="50000"/>
                  </a:schemeClr>
                </a:solidFill>
                <a:latin typeface="Powderfinger Type"/>
                <a:cs typeface="Powderfinger Type"/>
              </a:rPr>
              <a:t>Years of Routing the Internet</a:t>
            </a:r>
          </a:p>
        </p:txBody>
      </p:sp>
      <p:sp>
        <p:nvSpPr>
          <p:cNvPr id="2" name="TextBox 1"/>
          <p:cNvSpPr txBox="1"/>
          <p:nvPr/>
        </p:nvSpPr>
        <p:spPr>
          <a:xfrm>
            <a:off x="380600" y="1827654"/>
            <a:ext cx="3648405" cy="738664"/>
          </a:xfrm>
          <a:prstGeom prst="rect">
            <a:avLst/>
          </a:prstGeom>
          <a:solidFill>
            <a:schemeClr val="bg1"/>
          </a:solidFill>
        </p:spPr>
        <p:txBody>
          <a:bodyPr wrap="square" rtlCol="0">
            <a:spAutoFit/>
          </a:bodyPr>
          <a:lstStyle/>
          <a:p>
            <a:r>
              <a:rPr lang="en-US" sz="1400" dirty="0">
                <a:solidFill>
                  <a:schemeClr val="accent6">
                    <a:lumMod val="50000"/>
                  </a:schemeClr>
                </a:solidFill>
                <a:latin typeface="AhnbergHand"/>
                <a:cs typeface="AhnbergHand"/>
              </a:rPr>
              <a:t>This is a view pulled together from each of the routing peers of Route-Views</a:t>
            </a:r>
          </a:p>
        </p:txBody>
      </p:sp>
      <p:sp>
        <p:nvSpPr>
          <p:cNvPr id="14" name="Freeform 13">
            <a:extLst>
              <a:ext uri="{FF2B5EF4-FFF2-40B4-BE49-F238E27FC236}">
                <a16:creationId xmlns:a16="http://schemas.microsoft.com/office/drawing/2014/main" id="{0CD32ADF-DFFD-EA4F-B6C2-4A6AC657424F}"/>
              </a:ext>
            </a:extLst>
          </p:cNvPr>
          <p:cNvSpPr/>
          <p:nvPr/>
        </p:nvSpPr>
        <p:spPr>
          <a:xfrm>
            <a:off x="1169449" y="4855779"/>
            <a:ext cx="1342523" cy="1329049"/>
          </a:xfrm>
          <a:custGeom>
            <a:avLst/>
            <a:gdLst>
              <a:gd name="connsiteX0" fmla="*/ 1342523 w 1342523"/>
              <a:gd name="connsiteY0" fmla="*/ 0 h 1329049"/>
              <a:gd name="connsiteX1" fmla="*/ 81282 w 1342523"/>
              <a:gd name="connsiteY1" fmla="*/ 1240221 h 1329049"/>
              <a:gd name="connsiteX2" fmla="*/ 112813 w 1342523"/>
              <a:gd name="connsiteY2" fmla="*/ 1114097 h 1329049"/>
              <a:gd name="connsiteX3" fmla="*/ 7710 w 1342523"/>
              <a:gd name="connsiteY3" fmla="*/ 1324304 h 1329049"/>
              <a:gd name="connsiteX4" fmla="*/ 186385 w 1342523"/>
              <a:gd name="connsiteY4" fmla="*/ 1240221 h 132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523" h="1329049">
                <a:moveTo>
                  <a:pt x="1342523" y="0"/>
                </a:moveTo>
                <a:cubicBezTo>
                  <a:pt x="814378" y="527269"/>
                  <a:pt x="286234" y="1054538"/>
                  <a:pt x="81282" y="1240221"/>
                </a:cubicBezTo>
                <a:cubicBezTo>
                  <a:pt x="-123670" y="1425904"/>
                  <a:pt x="125075" y="1100083"/>
                  <a:pt x="112813" y="1114097"/>
                </a:cubicBezTo>
                <a:cubicBezTo>
                  <a:pt x="100551" y="1128111"/>
                  <a:pt x="-4552" y="1303283"/>
                  <a:pt x="7710" y="1324304"/>
                </a:cubicBezTo>
                <a:cubicBezTo>
                  <a:pt x="19972" y="1345325"/>
                  <a:pt x="103178" y="1292773"/>
                  <a:pt x="186385" y="12402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8C00B78-6046-2640-AA7C-8DA14A0E7B15}"/>
              </a:ext>
            </a:extLst>
          </p:cNvPr>
          <p:cNvSpPr/>
          <p:nvPr/>
        </p:nvSpPr>
        <p:spPr>
          <a:xfrm>
            <a:off x="3951890" y="4162097"/>
            <a:ext cx="735724" cy="1366904"/>
          </a:xfrm>
          <a:custGeom>
            <a:avLst/>
            <a:gdLst>
              <a:gd name="connsiteX0" fmla="*/ 735724 w 735724"/>
              <a:gd name="connsiteY0" fmla="*/ 0 h 1366904"/>
              <a:gd name="connsiteX1" fmla="*/ 168165 w 735724"/>
              <a:gd name="connsiteY1" fmla="*/ 1208689 h 1366904"/>
              <a:gd name="connsiteX2" fmla="*/ 115613 w 735724"/>
              <a:gd name="connsiteY2" fmla="*/ 1355834 h 1366904"/>
              <a:gd name="connsiteX3" fmla="*/ 241738 w 735724"/>
              <a:gd name="connsiteY3" fmla="*/ 1240220 h 1366904"/>
              <a:gd name="connsiteX4" fmla="*/ 94593 w 735724"/>
              <a:gd name="connsiteY4" fmla="*/ 1355834 h 1366904"/>
              <a:gd name="connsiteX5" fmla="*/ 0 w 735724"/>
              <a:gd name="connsiteY5" fmla="*/ 1187669 h 136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724" h="1366904">
                <a:moveTo>
                  <a:pt x="735724" y="0"/>
                </a:moveTo>
                <a:cubicBezTo>
                  <a:pt x="503620" y="491358"/>
                  <a:pt x="271517" y="982717"/>
                  <a:pt x="168165" y="1208689"/>
                </a:cubicBezTo>
                <a:cubicBezTo>
                  <a:pt x="64813" y="1434661"/>
                  <a:pt x="103351" y="1350579"/>
                  <a:pt x="115613" y="1355834"/>
                </a:cubicBezTo>
                <a:cubicBezTo>
                  <a:pt x="127875" y="1361089"/>
                  <a:pt x="245241" y="1240220"/>
                  <a:pt x="241738" y="1240220"/>
                </a:cubicBezTo>
                <a:cubicBezTo>
                  <a:pt x="238235" y="1240220"/>
                  <a:pt x="134883" y="1364593"/>
                  <a:pt x="94593" y="1355834"/>
                </a:cubicBezTo>
                <a:cubicBezTo>
                  <a:pt x="54303" y="1347076"/>
                  <a:pt x="27151" y="1267372"/>
                  <a:pt x="0" y="11876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3B3E7E8F-7322-1840-85CD-CEE21BDE2AF6}"/>
              </a:ext>
            </a:extLst>
          </p:cNvPr>
          <p:cNvSpPr/>
          <p:nvPr/>
        </p:nvSpPr>
        <p:spPr>
          <a:xfrm>
            <a:off x="5402317" y="3615559"/>
            <a:ext cx="305961" cy="1666386"/>
          </a:xfrm>
          <a:custGeom>
            <a:avLst/>
            <a:gdLst>
              <a:gd name="connsiteX0" fmla="*/ 136635 w 305961"/>
              <a:gd name="connsiteY0" fmla="*/ 0 h 1666386"/>
              <a:gd name="connsiteX1" fmla="*/ 168166 w 305961"/>
              <a:gd name="connsiteY1" fmla="*/ 1587062 h 1666386"/>
              <a:gd name="connsiteX2" fmla="*/ 304800 w 305961"/>
              <a:gd name="connsiteY2" fmla="*/ 1450427 h 1666386"/>
              <a:gd name="connsiteX3" fmla="*/ 220717 w 305961"/>
              <a:gd name="connsiteY3" fmla="*/ 1650124 h 1666386"/>
              <a:gd name="connsiteX4" fmla="*/ 0 w 305961"/>
              <a:gd name="connsiteY4" fmla="*/ 1513489 h 166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1" h="1666386">
                <a:moveTo>
                  <a:pt x="136635" y="0"/>
                </a:moveTo>
                <a:cubicBezTo>
                  <a:pt x="138387" y="672662"/>
                  <a:pt x="140139" y="1345324"/>
                  <a:pt x="168166" y="1587062"/>
                </a:cubicBezTo>
                <a:cubicBezTo>
                  <a:pt x="196193" y="1828800"/>
                  <a:pt x="296042" y="1439917"/>
                  <a:pt x="304800" y="1450427"/>
                </a:cubicBezTo>
                <a:cubicBezTo>
                  <a:pt x="313559" y="1460937"/>
                  <a:pt x="271517" y="1639614"/>
                  <a:pt x="220717" y="1650124"/>
                </a:cubicBezTo>
                <a:cubicBezTo>
                  <a:pt x="169917" y="1660634"/>
                  <a:pt x="84958" y="1587061"/>
                  <a:pt x="0" y="15134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81911A8E-14B9-9645-93BF-8E9912D078F8}"/>
              </a:ext>
            </a:extLst>
          </p:cNvPr>
          <p:cNvSpPr/>
          <p:nvPr/>
        </p:nvSpPr>
        <p:spPr>
          <a:xfrm>
            <a:off x="6999890" y="2417379"/>
            <a:ext cx="918777" cy="1883127"/>
          </a:xfrm>
          <a:custGeom>
            <a:avLst/>
            <a:gdLst>
              <a:gd name="connsiteX0" fmla="*/ 0 w 918777"/>
              <a:gd name="connsiteY0" fmla="*/ 0 h 1883127"/>
              <a:gd name="connsiteX1" fmla="*/ 861848 w 918777"/>
              <a:gd name="connsiteY1" fmla="*/ 1797269 h 1883127"/>
              <a:gd name="connsiteX2" fmla="*/ 840827 w 918777"/>
              <a:gd name="connsiteY2" fmla="*/ 1618593 h 1883127"/>
              <a:gd name="connsiteX3" fmla="*/ 872358 w 918777"/>
              <a:gd name="connsiteY3" fmla="*/ 1881352 h 1883127"/>
              <a:gd name="connsiteX4" fmla="*/ 651641 w 918777"/>
              <a:gd name="connsiteY4" fmla="*/ 1713187 h 1883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777" h="1883127">
                <a:moveTo>
                  <a:pt x="0" y="0"/>
                </a:moveTo>
                <a:cubicBezTo>
                  <a:pt x="360855" y="763751"/>
                  <a:pt x="721710" y="1527503"/>
                  <a:pt x="861848" y="1797269"/>
                </a:cubicBezTo>
                <a:cubicBezTo>
                  <a:pt x="1001986" y="2067035"/>
                  <a:pt x="839075" y="1604579"/>
                  <a:pt x="840827" y="1618593"/>
                </a:cubicBezTo>
                <a:cubicBezTo>
                  <a:pt x="842579" y="1632607"/>
                  <a:pt x="903889" y="1865586"/>
                  <a:pt x="872358" y="1881352"/>
                </a:cubicBezTo>
                <a:cubicBezTo>
                  <a:pt x="840827" y="1897118"/>
                  <a:pt x="746234" y="1805152"/>
                  <a:pt x="651641" y="17131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554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 Daily Growth Rates</a:t>
            </a:r>
          </a:p>
        </p:txBody>
      </p:sp>
      <p:pic>
        <p:nvPicPr>
          <p:cNvPr id="6" name="Content Placeholder 5">
            <a:extLst>
              <a:ext uri="{FF2B5EF4-FFF2-40B4-BE49-F238E27FC236}">
                <a16:creationId xmlns:a16="http://schemas.microsoft.com/office/drawing/2014/main" id="{F9FE305C-FD89-F146-BC1E-6185F3B5CA3E}"/>
              </a:ext>
            </a:extLst>
          </p:cNvPr>
          <p:cNvPicPr>
            <a:picLocks noGrp="1" noChangeAspect="1"/>
          </p:cNvPicPr>
          <p:nvPr>
            <p:ph idx="1"/>
          </p:nvPr>
        </p:nvPicPr>
        <p:blipFill>
          <a:blip r:embed="rId2"/>
          <a:stretch>
            <a:fillRect/>
          </a:stretch>
        </p:blipFill>
        <p:spPr>
          <a:xfrm>
            <a:off x="1499616" y="1275162"/>
            <a:ext cx="9224467" cy="5471063"/>
          </a:xfrm>
        </p:spPr>
      </p:pic>
    </p:spTree>
    <p:extLst>
      <p:ext uri="{BB962C8B-B14F-4D97-AF65-F5344CB8AC3E}">
        <p14:creationId xmlns:p14="http://schemas.microsoft.com/office/powerpoint/2010/main" val="332778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510956" y="2272155"/>
            <a:ext cx="9361040" cy="4565103"/>
          </a:xfrm>
        </p:spPr>
        <p:txBody>
          <a:bodyPr>
            <a:normAutofit/>
          </a:bodyPr>
          <a:lstStyle/>
          <a:p>
            <a:pPr marL="0" indent="0">
              <a:spcBef>
                <a:spcPts val="600"/>
              </a:spcBef>
              <a:buNone/>
            </a:pPr>
            <a:r>
              <a:rPr lang="en-US" sz="1867" dirty="0"/>
              <a:t>Jan</a:t>
            </a:r>
            <a:r>
              <a:rPr lang="en-US" sz="1867" i="1" dirty="0"/>
              <a:t> 2017	      35,000	</a:t>
            </a:r>
          </a:p>
          <a:p>
            <a:pPr marL="0" indent="0">
              <a:spcBef>
                <a:spcPts val="600"/>
              </a:spcBef>
              <a:buNone/>
            </a:pPr>
            <a:r>
              <a:rPr lang="en-US" sz="1867" i="1" dirty="0"/>
              <a:t>       2018	      45,000	</a:t>
            </a:r>
          </a:p>
          <a:p>
            <a:pPr marL="0" indent="0">
              <a:spcBef>
                <a:spcPts val="600"/>
              </a:spcBef>
              <a:buNone/>
            </a:pPr>
            <a:r>
              <a:rPr lang="en-US" sz="1867" i="1" dirty="0"/>
              <a:t>       2019	      62,000	</a:t>
            </a:r>
          </a:p>
          <a:p>
            <a:pPr marL="0" indent="0">
              <a:spcBef>
                <a:spcPts val="600"/>
              </a:spcBef>
              <a:buNone/>
            </a:pPr>
            <a:r>
              <a:rPr lang="en-US" sz="1867" i="1" dirty="0"/>
              <a:t>       2020	      80,000	</a:t>
            </a:r>
          </a:p>
          <a:p>
            <a:pPr marL="0" indent="0">
              <a:spcBef>
                <a:spcPts val="600"/>
              </a:spcBef>
              <a:buNone/>
            </a:pPr>
            <a:r>
              <a:rPr lang="en-US" sz="1867" i="1" dirty="0">
                <a:solidFill>
                  <a:schemeClr val="tx1">
                    <a:lumMod val="50000"/>
                    <a:lumOff val="50000"/>
                  </a:schemeClr>
                </a:solidFill>
              </a:rPr>
              <a:t>       </a:t>
            </a:r>
            <a:r>
              <a:rPr lang="en-US" sz="1867" i="1" dirty="0">
                <a:solidFill>
                  <a:schemeClr val="bg1">
                    <a:lumMod val="50000"/>
                  </a:schemeClr>
                </a:solidFill>
              </a:rPr>
              <a:t>2021	      97,000	105,000</a:t>
            </a:r>
          </a:p>
          <a:p>
            <a:pPr marL="0" indent="0">
              <a:spcBef>
                <a:spcPts val="600"/>
              </a:spcBef>
              <a:buNone/>
            </a:pPr>
            <a:r>
              <a:rPr lang="en-US" sz="1867" i="1" dirty="0">
                <a:solidFill>
                  <a:schemeClr val="bg1">
                    <a:lumMod val="50000"/>
                  </a:schemeClr>
                </a:solidFill>
              </a:rPr>
              <a:t>       2022	    114,000	137,000</a:t>
            </a:r>
          </a:p>
          <a:p>
            <a:pPr marL="0" indent="0">
              <a:spcBef>
                <a:spcPts val="600"/>
              </a:spcBef>
              <a:buNone/>
            </a:pPr>
            <a:r>
              <a:rPr lang="en-US" sz="1867" i="1" dirty="0">
                <a:solidFill>
                  <a:schemeClr val="bg1">
                    <a:lumMod val="50000"/>
                  </a:schemeClr>
                </a:solidFill>
              </a:rPr>
              <a:t>       2023     131,000	178,000</a:t>
            </a:r>
          </a:p>
          <a:p>
            <a:pPr marL="0" indent="0">
              <a:spcBef>
                <a:spcPts val="600"/>
              </a:spcBef>
              <a:buNone/>
            </a:pPr>
            <a:r>
              <a:rPr lang="en-US" sz="1867" i="1" dirty="0">
                <a:solidFill>
                  <a:schemeClr val="bg1">
                    <a:lumMod val="50000"/>
                  </a:schemeClr>
                </a:solidFill>
              </a:rPr>
              <a:t>       2024	    148,000	233,000</a:t>
            </a:r>
          </a:p>
          <a:p>
            <a:pPr marL="0" indent="0">
              <a:spcBef>
                <a:spcPts val="600"/>
              </a:spcBef>
              <a:buNone/>
            </a:pPr>
            <a:r>
              <a:rPr lang="en-US" sz="1867" i="1" dirty="0">
                <a:solidFill>
                  <a:schemeClr val="bg1">
                    <a:lumMod val="50000"/>
                  </a:schemeClr>
                </a:solidFill>
              </a:rPr>
              <a:t>       2025     165,000	330,000</a:t>
            </a:r>
          </a:p>
          <a:p>
            <a:pPr marL="0" indent="0">
              <a:spcBef>
                <a:spcPts val="600"/>
              </a:spcBef>
              <a:buNone/>
            </a:pPr>
            <a:r>
              <a:rPr lang="en-US" sz="1867" i="1" dirty="0">
                <a:solidFill>
                  <a:schemeClr val="bg1">
                    <a:lumMod val="50000"/>
                  </a:schemeClr>
                </a:solidFill>
              </a:rPr>
              <a:t>       2026     182,000               395,000</a:t>
            </a:r>
          </a:p>
          <a:p>
            <a:pPr marL="0" indent="0">
              <a:spcBef>
                <a:spcPts val="600"/>
              </a:spcBef>
              <a:buNone/>
            </a:pPr>
            <a:endParaRPr lang="en-US" sz="1867"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664704" y="1820749"/>
            <a:ext cx="2742097" cy="420564"/>
          </a:xfrm>
          <a:prstGeom prst="rect">
            <a:avLst/>
          </a:prstGeom>
          <a:noFill/>
        </p:spPr>
        <p:txBody>
          <a:bodyPr wrap="none" rtlCol="0">
            <a:spAutoFit/>
          </a:bodyPr>
          <a:lstStyle/>
          <a:p>
            <a:r>
              <a:rPr lang="en-AU" sz="2133" dirty="0"/>
              <a:t>Linear     Exponential    </a:t>
            </a:r>
          </a:p>
        </p:txBody>
      </p:sp>
      <p:pic>
        <p:nvPicPr>
          <p:cNvPr id="10" name="Picture 9">
            <a:extLst>
              <a:ext uri="{FF2B5EF4-FFF2-40B4-BE49-F238E27FC236}">
                <a16:creationId xmlns:a16="http://schemas.microsoft.com/office/drawing/2014/main" id="{28C75454-DF78-0D49-B950-493041E49935}"/>
              </a:ext>
            </a:extLst>
          </p:cNvPr>
          <p:cNvPicPr>
            <a:picLocks noChangeAspect="1"/>
          </p:cNvPicPr>
          <p:nvPr/>
        </p:nvPicPr>
        <p:blipFill>
          <a:blip r:embed="rId2"/>
          <a:stretch>
            <a:fillRect/>
          </a:stretch>
        </p:blipFill>
        <p:spPr>
          <a:xfrm>
            <a:off x="4751300" y="2031031"/>
            <a:ext cx="6972954" cy="4135683"/>
          </a:xfrm>
          <a:prstGeom prst="rect">
            <a:avLst/>
          </a:prstGeom>
        </p:spPr>
      </p:pic>
    </p:spTree>
    <p:extLst>
      <p:ext uri="{BB962C8B-B14F-4D97-AF65-F5344CB8AC3E}">
        <p14:creationId xmlns:p14="http://schemas.microsoft.com/office/powerpoint/2010/main" val="3613220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391477" y="1600205"/>
            <a:ext cx="9601067" cy="4565103"/>
          </a:xfrm>
        </p:spPr>
        <p:txBody>
          <a:bodyPr>
            <a:normAutofit/>
          </a:bodyPr>
          <a:lstStyle/>
          <a:p>
            <a:pPr marL="0" indent="0">
              <a:spcAft>
                <a:spcPts val="800"/>
              </a:spcAft>
              <a:buNone/>
            </a:pPr>
            <a:r>
              <a:rPr lang="en-US" sz="2400" b="1" dirty="0"/>
              <a:t>The absolute size of the IPv6 routing table is growing much faster than the IPv4 table</a:t>
            </a:r>
          </a:p>
          <a:p>
            <a:pPr marL="0" indent="0">
              <a:spcAft>
                <a:spcPts val="800"/>
              </a:spcAft>
              <a:buNone/>
            </a:pPr>
            <a:r>
              <a:rPr lang="en-US" sz="2400" b="1" dirty="0"/>
              <a:t>IPv6 will require the same memory size in around 4 years time, given that each IPv6 entry is 4 times the memory size of an IPv4 entry</a:t>
            </a:r>
          </a:p>
          <a:p>
            <a:pPr marL="0" indent="0">
              <a:spcAft>
                <a:spcPts val="800"/>
              </a:spcAft>
              <a:buNone/>
            </a:pPr>
            <a:endParaRPr lang="en-US" sz="2533" dirty="0"/>
          </a:p>
          <a:p>
            <a:pPr marL="0" indent="0">
              <a:spcAft>
                <a:spcPts val="800"/>
              </a:spcAft>
              <a:buNone/>
            </a:pPr>
            <a:r>
              <a:rPr lang="en-US" sz="2533" dirty="0"/>
              <a:t>But this is not that big a growth rate, and BGP can handle this scale of managed route objects  with ease</a:t>
            </a:r>
          </a:p>
          <a:p>
            <a:pPr marL="0" indent="0">
              <a:spcAft>
                <a:spcPts val="800"/>
              </a:spcAft>
              <a:buNone/>
            </a:pPr>
            <a:r>
              <a:rPr lang="en-US" sz="2533" dirty="0"/>
              <a:t>As long as we are prepared to live within the technical constraints of the current routing paradigm, the Internet’s use of BGP will continue to be viable for some time yet</a:t>
            </a:r>
          </a:p>
          <a:p>
            <a:pPr marL="355582" lvl="1" indent="0">
              <a:spcAft>
                <a:spcPts val="800"/>
              </a:spcAft>
              <a:buNone/>
            </a:pPr>
            <a:endParaRPr lang="en-US" sz="2133" dirty="0"/>
          </a:p>
          <a:p>
            <a:pPr marL="0" indent="0">
              <a:spcAft>
                <a:spcPts val="800"/>
              </a:spcAft>
              <a:buNone/>
            </a:pPr>
            <a:endParaRPr lang="en-US" sz="2400" dirty="0"/>
          </a:p>
          <a:p>
            <a:pPr>
              <a:spcAft>
                <a:spcPts val="800"/>
              </a:spcAft>
            </a:pPr>
            <a:endParaRPr lang="en-US" sz="2400" dirty="0"/>
          </a:p>
        </p:txBody>
      </p:sp>
    </p:spTree>
    <p:extLst>
      <p:ext uri="{BB962C8B-B14F-4D97-AF65-F5344CB8AC3E}">
        <p14:creationId xmlns:p14="http://schemas.microsoft.com/office/powerpoint/2010/main" val="160187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3612847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9" y="57383"/>
            <a:ext cx="9601067" cy="1143000"/>
          </a:xfrm>
        </p:spPr>
        <p:txBody>
          <a:bodyPr>
            <a:normAutofit/>
          </a:bodyPr>
          <a:lstStyle/>
          <a:p>
            <a:r>
              <a:rPr lang="en-US" sz="3733" dirty="0">
                <a:solidFill>
                  <a:schemeClr val="accent6">
                    <a:lumMod val="50000"/>
                  </a:schemeClr>
                </a:solidFill>
                <a:latin typeface="Powderfinger Type"/>
                <a:cs typeface="Powderfinger Type"/>
              </a:rPr>
              <a:t>IPv4 BGP Updates</a:t>
            </a:r>
          </a:p>
        </p:txBody>
      </p:sp>
      <p:pic>
        <p:nvPicPr>
          <p:cNvPr id="6" name="Content Placeholder 5">
            <a:extLst>
              <a:ext uri="{FF2B5EF4-FFF2-40B4-BE49-F238E27FC236}">
                <a16:creationId xmlns:a16="http://schemas.microsoft.com/office/drawing/2014/main" id="{16F042A4-C068-E049-A92E-F81AD8F28F45}"/>
              </a:ext>
            </a:extLst>
          </p:cNvPr>
          <p:cNvPicPr>
            <a:picLocks noGrp="1" noChangeAspect="1"/>
          </p:cNvPicPr>
          <p:nvPr>
            <p:ph idx="1"/>
          </p:nvPr>
        </p:nvPicPr>
        <p:blipFill>
          <a:blip r:embed="rId2"/>
          <a:stretch>
            <a:fillRect/>
          </a:stretch>
        </p:blipFill>
        <p:spPr>
          <a:xfrm>
            <a:off x="977688" y="965606"/>
            <a:ext cx="9595671" cy="5691226"/>
          </a:xfrm>
        </p:spPr>
      </p:pic>
    </p:spTree>
    <p:extLst>
      <p:ext uri="{BB962C8B-B14F-4D97-AF65-F5344CB8AC3E}">
        <p14:creationId xmlns:p14="http://schemas.microsoft.com/office/powerpoint/2010/main" val="254409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4" y="99455"/>
            <a:ext cx="9491397" cy="1143000"/>
          </a:xfrm>
        </p:spPr>
        <p:txBody>
          <a:bodyPr>
            <a:noAutofit/>
          </a:bodyPr>
          <a:lstStyle/>
          <a:p>
            <a:r>
              <a:rPr lang="en-US" sz="3733" dirty="0">
                <a:solidFill>
                  <a:schemeClr val="accent6">
                    <a:lumMod val="50000"/>
                  </a:schemeClr>
                </a:solidFill>
                <a:latin typeface="Powderfinger Type"/>
                <a:cs typeface="Powderfinger Type"/>
              </a:rPr>
              <a:t>IPv4 BGP Convergence Performance</a:t>
            </a:r>
          </a:p>
        </p:txBody>
      </p:sp>
      <p:pic>
        <p:nvPicPr>
          <p:cNvPr id="5" name="Picture 4">
            <a:extLst>
              <a:ext uri="{FF2B5EF4-FFF2-40B4-BE49-F238E27FC236}">
                <a16:creationId xmlns:a16="http://schemas.microsoft.com/office/drawing/2014/main" id="{FC86A5EF-99F7-4548-BE29-CD4484519813}"/>
              </a:ext>
            </a:extLst>
          </p:cNvPr>
          <p:cNvPicPr>
            <a:picLocks noChangeAspect="1"/>
          </p:cNvPicPr>
          <p:nvPr/>
        </p:nvPicPr>
        <p:blipFill>
          <a:blip r:embed="rId2"/>
          <a:stretch>
            <a:fillRect/>
          </a:stretch>
        </p:blipFill>
        <p:spPr>
          <a:xfrm>
            <a:off x="1294789" y="1136416"/>
            <a:ext cx="8575853" cy="5145512"/>
          </a:xfrm>
          <a:prstGeom prst="rect">
            <a:avLst/>
          </a:prstGeom>
        </p:spPr>
      </p:pic>
    </p:spTree>
    <p:extLst>
      <p:ext uri="{BB962C8B-B14F-4D97-AF65-F5344CB8AC3E}">
        <p14:creationId xmlns:p14="http://schemas.microsoft.com/office/powerpoint/2010/main" val="1199727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391477" y="1600203"/>
            <a:ext cx="8160907" cy="4565103"/>
          </a:xfrm>
        </p:spPr>
        <p:txBody>
          <a:bodyPr>
            <a:noAutofit/>
          </a:bodyPr>
          <a:lstStyle/>
          <a:p>
            <a:pPr marL="0" indent="0">
              <a:buNone/>
            </a:pPr>
            <a:r>
              <a:rPr lang="en-US" sz="2667" b="1" dirty="0"/>
              <a:t>Still no great level of concern …</a:t>
            </a:r>
          </a:p>
          <a:p>
            <a:r>
              <a:rPr lang="en-US" sz="2133" dirty="0"/>
              <a:t>The number of updates per instability event and the time to converge has been relatively constant</a:t>
            </a:r>
          </a:p>
          <a:p>
            <a:r>
              <a:rPr lang="en-US" sz="2133" dirty="0"/>
              <a:t>Likely contributors to this outcome are the damping effect of widespread use of the MRAI interval by eBGP speakers, and the compressed topology factor, as seen in the relatively constant AS Path Length</a:t>
            </a:r>
          </a:p>
          <a:p>
            <a:pPr marL="0" indent="0">
              <a:buNone/>
            </a:pPr>
            <a:endParaRPr lang="en-US" sz="1600" dirty="0"/>
          </a:p>
        </p:txBody>
      </p:sp>
    </p:spTree>
    <p:extLst>
      <p:ext uri="{BB962C8B-B14F-4D97-AF65-F5344CB8AC3E}">
        <p14:creationId xmlns:p14="http://schemas.microsoft.com/office/powerpoint/2010/main" val="156221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42" y="7203"/>
            <a:ext cx="10849205" cy="1143000"/>
          </a:xfrm>
        </p:spPr>
        <p:txBody>
          <a:bodyPr>
            <a:noAutofit/>
          </a:bodyPr>
          <a:lstStyle/>
          <a:p>
            <a:r>
              <a:rPr lang="en-US" sz="3733" dirty="0">
                <a:solidFill>
                  <a:schemeClr val="accent6">
                    <a:lumMod val="50000"/>
                  </a:schemeClr>
                </a:solidFill>
                <a:latin typeface="Powderfinger Type"/>
                <a:cs typeface="Powderfinger Type"/>
              </a:rPr>
              <a:t>V6 BGP Updates</a:t>
            </a:r>
          </a:p>
        </p:txBody>
      </p:sp>
      <p:pic>
        <p:nvPicPr>
          <p:cNvPr id="5" name="Picture 4">
            <a:extLst>
              <a:ext uri="{FF2B5EF4-FFF2-40B4-BE49-F238E27FC236}">
                <a16:creationId xmlns:a16="http://schemas.microsoft.com/office/drawing/2014/main" id="{4207538F-CFB1-CF42-AAC2-242CE5CD0FBF}"/>
              </a:ext>
            </a:extLst>
          </p:cNvPr>
          <p:cNvPicPr>
            <a:picLocks noChangeAspect="1"/>
          </p:cNvPicPr>
          <p:nvPr/>
        </p:nvPicPr>
        <p:blipFill>
          <a:blip r:embed="rId2"/>
          <a:stretch>
            <a:fillRect/>
          </a:stretch>
        </p:blipFill>
        <p:spPr>
          <a:xfrm>
            <a:off x="1155288" y="793394"/>
            <a:ext cx="9881424" cy="5867095"/>
          </a:xfrm>
          <a:prstGeom prst="rect">
            <a:avLst/>
          </a:prstGeom>
        </p:spPr>
      </p:pic>
    </p:spTree>
    <p:extLst>
      <p:ext uri="{BB962C8B-B14F-4D97-AF65-F5344CB8AC3E}">
        <p14:creationId xmlns:p14="http://schemas.microsoft.com/office/powerpoint/2010/main" val="416254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9" y="19108"/>
            <a:ext cx="9985109" cy="1143000"/>
          </a:xfrm>
        </p:spPr>
        <p:txBody>
          <a:bodyPr>
            <a:normAutofit/>
          </a:bodyPr>
          <a:lstStyle/>
          <a:p>
            <a:r>
              <a:rPr lang="en-US" sz="3733" dirty="0">
                <a:solidFill>
                  <a:schemeClr val="accent6">
                    <a:lumMod val="50000"/>
                  </a:schemeClr>
                </a:solidFill>
                <a:latin typeface="Powderfinger Type"/>
                <a:cs typeface="Powderfinger Type"/>
              </a:rPr>
              <a:t>V6 Convergence Performance</a:t>
            </a:r>
          </a:p>
        </p:txBody>
      </p:sp>
      <p:pic>
        <p:nvPicPr>
          <p:cNvPr id="4" name="Picture 3">
            <a:extLst>
              <a:ext uri="{FF2B5EF4-FFF2-40B4-BE49-F238E27FC236}">
                <a16:creationId xmlns:a16="http://schemas.microsoft.com/office/drawing/2014/main" id="{3CE780FD-0CB3-3145-AAFA-ACA4793CB508}"/>
              </a:ext>
            </a:extLst>
          </p:cNvPr>
          <p:cNvPicPr>
            <a:picLocks noChangeAspect="1"/>
          </p:cNvPicPr>
          <p:nvPr/>
        </p:nvPicPr>
        <p:blipFill>
          <a:blip r:embed="rId2"/>
          <a:stretch>
            <a:fillRect/>
          </a:stretch>
        </p:blipFill>
        <p:spPr>
          <a:xfrm>
            <a:off x="1308907" y="1041654"/>
            <a:ext cx="9574185" cy="5684672"/>
          </a:xfrm>
          <a:prstGeom prst="rect">
            <a:avLst/>
          </a:prstGeom>
        </p:spPr>
      </p:pic>
    </p:spTree>
    <p:extLst>
      <p:ext uri="{BB962C8B-B14F-4D97-AF65-F5344CB8AC3E}">
        <p14:creationId xmlns:p14="http://schemas.microsoft.com/office/powerpoint/2010/main" val="2756839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B31E9E-93FA-B64F-8683-801F15AD3214}"/>
              </a:ext>
            </a:extLst>
          </p:cNvPr>
          <p:cNvPicPr>
            <a:picLocks noChangeAspect="1"/>
          </p:cNvPicPr>
          <p:nvPr/>
        </p:nvPicPr>
        <p:blipFill>
          <a:blip r:embed="rId2"/>
          <a:stretch>
            <a:fillRect/>
          </a:stretch>
        </p:blipFill>
        <p:spPr>
          <a:xfrm>
            <a:off x="1506413" y="1041654"/>
            <a:ext cx="9574185" cy="5684672"/>
          </a:xfrm>
          <a:prstGeom prst="rect">
            <a:avLst/>
          </a:prstGeom>
        </p:spPr>
      </p:pic>
      <p:sp>
        <p:nvSpPr>
          <p:cNvPr id="2" name="Title 1"/>
          <p:cNvSpPr>
            <a:spLocks noGrp="1"/>
          </p:cNvSpPr>
          <p:nvPr>
            <p:ph type="title"/>
          </p:nvPr>
        </p:nvSpPr>
        <p:spPr>
          <a:xfrm>
            <a:off x="1391479" y="19108"/>
            <a:ext cx="9985109" cy="1143000"/>
          </a:xfrm>
        </p:spPr>
        <p:txBody>
          <a:bodyPr>
            <a:normAutofit/>
          </a:bodyPr>
          <a:lstStyle/>
          <a:p>
            <a:r>
              <a:rPr lang="en-US" sz="3733" dirty="0">
                <a:solidFill>
                  <a:schemeClr val="accent6">
                    <a:lumMod val="50000"/>
                  </a:schemeClr>
                </a:solidFill>
                <a:latin typeface="Powderfinger Type"/>
                <a:cs typeface="Powderfinger Type"/>
              </a:rPr>
              <a:t>V6 Convergence Performance</a:t>
            </a:r>
          </a:p>
        </p:txBody>
      </p:sp>
      <p:sp>
        <p:nvSpPr>
          <p:cNvPr id="4" name="Freeform 3">
            <a:extLst>
              <a:ext uri="{FF2B5EF4-FFF2-40B4-BE49-F238E27FC236}">
                <a16:creationId xmlns:a16="http://schemas.microsoft.com/office/drawing/2014/main" id="{D95BBDF6-6938-7849-A9F0-BC591994ED7B}"/>
              </a:ext>
            </a:extLst>
          </p:cNvPr>
          <p:cNvSpPr/>
          <p:nvPr/>
        </p:nvSpPr>
        <p:spPr>
          <a:xfrm>
            <a:off x="2471730" y="2893609"/>
            <a:ext cx="8501071" cy="1516716"/>
          </a:xfrm>
          <a:custGeom>
            <a:avLst/>
            <a:gdLst>
              <a:gd name="connsiteX0" fmla="*/ 46565 w 6375803"/>
              <a:gd name="connsiteY0" fmla="*/ 16403 h 1137537"/>
              <a:gd name="connsiteX1" fmla="*/ 149932 w 6375803"/>
              <a:gd name="connsiteY1" fmla="*/ 24354 h 1137537"/>
              <a:gd name="connsiteX2" fmla="*/ 2439907 w 6375803"/>
              <a:gd name="connsiteY2" fmla="*/ 557091 h 1137537"/>
              <a:gd name="connsiteX3" fmla="*/ 5564770 w 6375803"/>
              <a:gd name="connsiteY3" fmla="*/ 1018267 h 1137537"/>
              <a:gd name="connsiteX4" fmla="*/ 6375803 w 6375803"/>
              <a:gd name="connsiteY4" fmla="*/ 1137537 h 11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803" h="1137537">
                <a:moveTo>
                  <a:pt x="46565" y="16403"/>
                </a:moveTo>
                <a:cubicBezTo>
                  <a:pt x="-101197" y="-24679"/>
                  <a:pt x="149932" y="24354"/>
                  <a:pt x="149932" y="24354"/>
                </a:cubicBezTo>
                <a:cubicBezTo>
                  <a:pt x="548822" y="114469"/>
                  <a:pt x="1537434" y="391439"/>
                  <a:pt x="2439907" y="557091"/>
                </a:cubicBezTo>
                <a:cubicBezTo>
                  <a:pt x="3342380" y="722743"/>
                  <a:pt x="5564770" y="1018267"/>
                  <a:pt x="5564770" y="1018267"/>
                </a:cubicBezTo>
                <a:lnTo>
                  <a:pt x="6375803" y="1137537"/>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393AA08F-CC28-2E4F-B0B2-E63E4AF73782}"/>
              </a:ext>
            </a:extLst>
          </p:cNvPr>
          <p:cNvSpPr/>
          <p:nvPr/>
        </p:nvSpPr>
        <p:spPr>
          <a:xfrm>
            <a:off x="2374790" y="5226657"/>
            <a:ext cx="8523799" cy="95416"/>
          </a:xfrm>
          <a:custGeom>
            <a:avLst/>
            <a:gdLst>
              <a:gd name="connsiteX0" fmla="*/ 0 w 6392849"/>
              <a:gd name="connsiteY0" fmla="*/ 71562 h 71562"/>
              <a:gd name="connsiteX1" fmla="*/ 3872285 w 6392849"/>
              <a:gd name="connsiteY1" fmla="*/ 0 h 71562"/>
              <a:gd name="connsiteX2" fmla="*/ 6392849 w 6392849"/>
              <a:gd name="connsiteY2" fmla="*/ 15903 h 71562"/>
            </a:gdLst>
            <a:ahLst/>
            <a:cxnLst>
              <a:cxn ang="0">
                <a:pos x="connsiteX0" y="connsiteY0"/>
              </a:cxn>
              <a:cxn ang="0">
                <a:pos x="connsiteX1" y="connsiteY1"/>
              </a:cxn>
              <a:cxn ang="0">
                <a:pos x="connsiteX2" y="connsiteY2"/>
              </a:cxn>
            </a:cxnLst>
            <a:rect l="l" t="t" r="r" b="b"/>
            <a:pathLst>
              <a:path w="6392849" h="71562">
                <a:moveTo>
                  <a:pt x="0" y="71562"/>
                </a:moveTo>
                <a:lnTo>
                  <a:pt x="3872285" y="0"/>
                </a:lnTo>
                <a:lnTo>
                  <a:pt x="6392849" y="15903"/>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8" name="Freeform 7">
            <a:extLst>
              <a:ext uri="{FF2B5EF4-FFF2-40B4-BE49-F238E27FC236}">
                <a16:creationId xmlns:a16="http://schemas.microsoft.com/office/drawing/2014/main" id="{EF3522CB-44FA-4649-8659-DA516C676080}"/>
              </a:ext>
            </a:extLst>
          </p:cNvPr>
          <p:cNvSpPr/>
          <p:nvPr/>
        </p:nvSpPr>
        <p:spPr>
          <a:xfrm>
            <a:off x="2224542" y="2780905"/>
            <a:ext cx="8313588" cy="2499156"/>
          </a:xfrm>
          <a:custGeom>
            <a:avLst/>
            <a:gdLst>
              <a:gd name="connsiteX0" fmla="*/ 1368 w 6235191"/>
              <a:gd name="connsiteY0" fmla="*/ 61174 h 1874367"/>
              <a:gd name="connsiteX1" fmla="*/ 33173 w 6235191"/>
              <a:gd name="connsiteY1" fmla="*/ 188395 h 1874367"/>
              <a:gd name="connsiteX2" fmla="*/ 224004 w 6235191"/>
              <a:gd name="connsiteY2" fmla="*/ 1635532 h 1874367"/>
              <a:gd name="connsiteX3" fmla="*/ 669277 w 6235191"/>
              <a:gd name="connsiteY3" fmla="*/ 617765 h 1874367"/>
              <a:gd name="connsiteX4" fmla="*/ 891914 w 6235191"/>
              <a:gd name="connsiteY4" fmla="*/ 1587825 h 1874367"/>
              <a:gd name="connsiteX5" fmla="*/ 1329236 w 6235191"/>
              <a:gd name="connsiteY5" fmla="*/ 617765 h 1874367"/>
              <a:gd name="connsiteX6" fmla="*/ 1615483 w 6235191"/>
              <a:gd name="connsiteY6" fmla="*/ 1492409 h 1874367"/>
              <a:gd name="connsiteX7" fmla="*/ 1838119 w 6235191"/>
              <a:gd name="connsiteY7" fmla="*/ 657522 h 1874367"/>
              <a:gd name="connsiteX8" fmla="*/ 1981243 w 6235191"/>
              <a:gd name="connsiteY8" fmla="*/ 1611679 h 1874367"/>
              <a:gd name="connsiteX9" fmla="*/ 2378808 w 6235191"/>
              <a:gd name="connsiteY9" fmla="*/ 1015331 h 1874367"/>
              <a:gd name="connsiteX10" fmla="*/ 2617347 w 6235191"/>
              <a:gd name="connsiteY10" fmla="*/ 1587825 h 1874367"/>
              <a:gd name="connsiteX11" fmla="*/ 2983107 w 6235191"/>
              <a:gd name="connsiteY11" fmla="*/ 355372 h 1874367"/>
              <a:gd name="connsiteX12" fmla="*/ 3269354 w 6235191"/>
              <a:gd name="connsiteY12" fmla="*/ 1730948 h 1874367"/>
              <a:gd name="connsiteX13" fmla="*/ 3817994 w 6235191"/>
              <a:gd name="connsiteY13" fmla="*/ 1015331 h 1874367"/>
              <a:gd name="connsiteX14" fmla="*/ 4271218 w 6235191"/>
              <a:gd name="connsiteY14" fmla="*/ 1874072 h 1874367"/>
              <a:gd name="connsiteX15" fmla="*/ 4843712 w 6235191"/>
              <a:gd name="connsiteY15" fmla="*/ 1118698 h 1874367"/>
              <a:gd name="connsiteX16" fmla="*/ 4907323 w 6235191"/>
              <a:gd name="connsiteY16" fmla="*/ 1683240 h 1874367"/>
              <a:gd name="connsiteX17" fmla="*/ 5408255 w 6235191"/>
              <a:gd name="connsiteY17" fmla="*/ 1023282 h 1874367"/>
              <a:gd name="connsiteX18" fmla="*/ 5607037 w 6235191"/>
              <a:gd name="connsiteY18" fmla="*/ 1667338 h 1874367"/>
              <a:gd name="connsiteX19" fmla="*/ 5837625 w 6235191"/>
              <a:gd name="connsiteY19" fmla="*/ 1261821 h 1874367"/>
              <a:gd name="connsiteX20" fmla="*/ 6235191 w 6235191"/>
              <a:gd name="connsiteY20" fmla="*/ 1635532 h 187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35191" h="1874367">
                <a:moveTo>
                  <a:pt x="1368" y="61174"/>
                </a:moveTo>
                <a:cubicBezTo>
                  <a:pt x="-1283" y="-6412"/>
                  <a:pt x="-3933" y="-73998"/>
                  <a:pt x="33173" y="188395"/>
                </a:cubicBezTo>
                <a:cubicBezTo>
                  <a:pt x="70279" y="450788"/>
                  <a:pt x="117987" y="1563970"/>
                  <a:pt x="224004" y="1635532"/>
                </a:cubicBezTo>
                <a:cubicBezTo>
                  <a:pt x="330021" y="1707094"/>
                  <a:pt x="557959" y="625716"/>
                  <a:pt x="669277" y="617765"/>
                </a:cubicBezTo>
                <a:cubicBezTo>
                  <a:pt x="780595" y="609814"/>
                  <a:pt x="781921" y="1587825"/>
                  <a:pt x="891914" y="1587825"/>
                </a:cubicBezTo>
                <a:cubicBezTo>
                  <a:pt x="1001907" y="1587825"/>
                  <a:pt x="1208641" y="633668"/>
                  <a:pt x="1329236" y="617765"/>
                </a:cubicBezTo>
                <a:cubicBezTo>
                  <a:pt x="1449831" y="601862"/>
                  <a:pt x="1530669" y="1485783"/>
                  <a:pt x="1615483" y="1492409"/>
                </a:cubicBezTo>
                <a:cubicBezTo>
                  <a:pt x="1700297" y="1499035"/>
                  <a:pt x="1777159" y="637644"/>
                  <a:pt x="1838119" y="657522"/>
                </a:cubicBezTo>
                <a:cubicBezTo>
                  <a:pt x="1899079" y="677400"/>
                  <a:pt x="1891128" y="1552044"/>
                  <a:pt x="1981243" y="1611679"/>
                </a:cubicBezTo>
                <a:cubicBezTo>
                  <a:pt x="2071358" y="1671314"/>
                  <a:pt x="2272791" y="1019307"/>
                  <a:pt x="2378808" y="1015331"/>
                </a:cubicBezTo>
                <a:cubicBezTo>
                  <a:pt x="2484825" y="1011355"/>
                  <a:pt x="2516631" y="1697818"/>
                  <a:pt x="2617347" y="1587825"/>
                </a:cubicBezTo>
                <a:cubicBezTo>
                  <a:pt x="2718063" y="1477832"/>
                  <a:pt x="2874439" y="331518"/>
                  <a:pt x="2983107" y="355372"/>
                </a:cubicBezTo>
                <a:cubicBezTo>
                  <a:pt x="3091775" y="379226"/>
                  <a:pt x="3130206" y="1620955"/>
                  <a:pt x="3269354" y="1730948"/>
                </a:cubicBezTo>
                <a:cubicBezTo>
                  <a:pt x="3408502" y="1840941"/>
                  <a:pt x="3651017" y="991477"/>
                  <a:pt x="3817994" y="1015331"/>
                </a:cubicBezTo>
                <a:cubicBezTo>
                  <a:pt x="3984971" y="1039185"/>
                  <a:pt x="4100265" y="1856844"/>
                  <a:pt x="4271218" y="1874072"/>
                </a:cubicBezTo>
                <a:cubicBezTo>
                  <a:pt x="4442171" y="1891300"/>
                  <a:pt x="4737695" y="1150503"/>
                  <a:pt x="4843712" y="1118698"/>
                </a:cubicBezTo>
                <a:cubicBezTo>
                  <a:pt x="4949730" y="1086893"/>
                  <a:pt x="4813233" y="1699143"/>
                  <a:pt x="4907323" y="1683240"/>
                </a:cubicBezTo>
                <a:cubicBezTo>
                  <a:pt x="5001414" y="1667337"/>
                  <a:pt x="5291636" y="1025932"/>
                  <a:pt x="5408255" y="1023282"/>
                </a:cubicBezTo>
                <a:cubicBezTo>
                  <a:pt x="5524874" y="1020632"/>
                  <a:pt x="5535476" y="1627582"/>
                  <a:pt x="5607037" y="1667338"/>
                </a:cubicBezTo>
                <a:cubicBezTo>
                  <a:pt x="5678598" y="1707094"/>
                  <a:pt x="5732933" y="1267122"/>
                  <a:pt x="5837625" y="1261821"/>
                </a:cubicBezTo>
                <a:cubicBezTo>
                  <a:pt x="5942317" y="1256520"/>
                  <a:pt x="6088754" y="1446026"/>
                  <a:pt x="6235191" y="1635532"/>
                </a:cubicBezTo>
              </a:path>
            </a:pathLst>
          </a:custGeom>
          <a:noFill/>
          <a:ln w="76200">
            <a:solidFill>
              <a:srgbClr val="BFBFBF">
                <a:alpha val="6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50047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7FD8C2-A101-C54E-96C7-9FDE19491FAE}"/>
              </a:ext>
            </a:extLst>
          </p:cNvPr>
          <p:cNvPicPr>
            <a:picLocks noChangeAspect="1"/>
          </p:cNvPicPr>
          <p:nvPr/>
        </p:nvPicPr>
        <p:blipFill>
          <a:blip r:embed="rId2"/>
          <a:stretch>
            <a:fillRect/>
          </a:stretch>
        </p:blipFill>
        <p:spPr>
          <a:xfrm>
            <a:off x="1029568" y="844086"/>
            <a:ext cx="10635049" cy="5849277"/>
          </a:xfrm>
          <a:prstGeom prst="rect">
            <a:avLst/>
          </a:prstGeom>
        </p:spPr>
      </p:pic>
      <p:sp>
        <p:nvSpPr>
          <p:cNvPr id="2" name="Title 1"/>
          <p:cNvSpPr>
            <a:spLocks noGrp="1"/>
          </p:cNvSpPr>
          <p:nvPr>
            <p:ph type="title"/>
          </p:nvPr>
        </p:nvSpPr>
        <p:spPr>
          <a:xfrm>
            <a:off x="527383" y="164637"/>
            <a:ext cx="11137237" cy="1143000"/>
          </a:xfrm>
        </p:spPr>
        <p:txBody>
          <a:bodyPr>
            <a:normAutofit/>
          </a:bodyPr>
          <a:lstStyle/>
          <a:p>
            <a:r>
              <a:rPr lang="en-US" sz="3733" dirty="0">
                <a:solidFill>
                  <a:schemeClr val="accent6">
                    <a:lumMod val="50000"/>
                  </a:schemeClr>
                </a:solidFill>
                <a:latin typeface="Powderfinger Type" panose="02020709070000000403" pitchFamily="49" charset="77"/>
              </a:rPr>
              <a:t>2017-2020 in detail</a:t>
            </a:r>
          </a:p>
        </p:txBody>
      </p:sp>
    </p:spTree>
    <p:extLst>
      <p:ext uri="{BB962C8B-B14F-4D97-AF65-F5344CB8AC3E}">
        <p14:creationId xmlns:p14="http://schemas.microsoft.com/office/powerpoint/2010/main" val="398610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391479" y="1600205"/>
            <a:ext cx="9121013" cy="4565103"/>
          </a:xfrm>
        </p:spPr>
        <p:txBody>
          <a:bodyPr>
            <a:normAutofit/>
          </a:bodyPr>
          <a:lstStyle/>
          <a:p>
            <a:pPr>
              <a:spcBef>
                <a:spcPts val="0"/>
              </a:spcBef>
              <a:defRPr/>
            </a:pPr>
            <a:r>
              <a:rPr lang="en-US" sz="2133"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2133" dirty="0"/>
          </a:p>
          <a:p>
            <a:pPr>
              <a:spcBef>
                <a:spcPts val="0"/>
              </a:spcBef>
              <a:defRPr/>
            </a:pPr>
            <a:r>
              <a:rPr lang="en-US" sz="2133" dirty="0"/>
              <a:t>The issues of FIB size, line speeds and equipment cost of line cards represent a more significant issue for hardware suppliers – we can expect cheaper line cards to to use far smaller LRU cache local FIBs in the high-speed switches and push less-used routes to a slower / cheaper lookup path. This approach  may also become common in very high-capacity line cards </a:t>
            </a:r>
          </a:p>
        </p:txBody>
      </p:sp>
    </p:spTree>
    <p:extLst>
      <p:ext uri="{BB962C8B-B14F-4D97-AF65-F5344CB8AC3E}">
        <p14:creationId xmlns:p14="http://schemas.microsoft.com/office/powerpoint/2010/main" val="66209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3733" dirty="0">
                <a:solidFill>
                  <a:schemeClr val="accent6">
                    <a:lumMod val="50000"/>
                  </a:schemeClr>
                </a:solidFill>
                <a:latin typeface="Powderfinger Type" panose="02020709070000000403" pitchFamily="49" charset="77"/>
              </a:rPr>
              <a:t>Some Practical Suggestions</a:t>
            </a:r>
            <a:endParaRPr lang="en-AU" sz="3733"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583500" y="1600203"/>
            <a:ext cx="9313035" cy="4565103"/>
          </a:xfrm>
        </p:spPr>
        <p:txBody>
          <a:bodyPr>
            <a:normAutofit/>
          </a:bodyPr>
          <a:lstStyle/>
          <a:p>
            <a:r>
              <a:rPr lang="en-AU" sz="2400" dirty="0"/>
              <a:t>Understand your hardware’s high speed FIB capacity in the default-free parts of your network</a:t>
            </a:r>
          </a:p>
          <a:p>
            <a:r>
              <a:rPr lang="en-AU" sz="2400" dirty="0"/>
              <a:t>Review your IPv4 / IPv6 memory partitioning - a dual-stack eBGP router will need 920,000 IPv4 slots and 140,000 IPv6 slots for a full eBGP routing table in line cards over the coming 24 months if they are using a full FIB load</a:t>
            </a:r>
          </a:p>
          <a:p>
            <a:r>
              <a:rPr lang="en-AU" sz="2400" dirty="0"/>
              <a:t>Judicious use of default routes in your internal network  may allow you drop this requirement significantly</a:t>
            </a:r>
          </a:p>
          <a:p>
            <a:r>
              <a:rPr lang="en-AU" sz="2400" dirty="0"/>
              <a:t>Using a hot cache for line card FIB cache would reduce the memory requirement significantly without visible performance cost</a:t>
            </a:r>
          </a:p>
        </p:txBody>
      </p:sp>
    </p:spTree>
    <p:extLst>
      <p:ext uri="{BB962C8B-B14F-4D97-AF65-F5344CB8AC3E}">
        <p14:creationId xmlns:p14="http://schemas.microsoft.com/office/powerpoint/2010/main" val="1847215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663" y="2193271"/>
            <a:ext cx="5785853" cy="1143000"/>
          </a:xfrm>
        </p:spPr>
        <p:txBody>
          <a:bodyPr>
            <a:normAutofit/>
          </a:bodyPr>
          <a:lstStyle/>
          <a:p>
            <a:r>
              <a:rPr lang="en-US" sz="6600" dirty="0">
                <a:latin typeface="Gh Hand" panose="02000503000000000000" pitchFamily="2" charset="0"/>
                <a:cs typeface="Vadim's Writing"/>
              </a:rPr>
              <a:t>That’s it!</a:t>
            </a:r>
          </a:p>
        </p:txBody>
      </p:sp>
    </p:spTree>
    <p:extLst>
      <p:ext uri="{BB962C8B-B14F-4D97-AF65-F5344CB8AC3E}">
        <p14:creationId xmlns:p14="http://schemas.microsoft.com/office/powerpoint/2010/main" val="291151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7FD8C2-A101-C54E-96C7-9FDE19491FAE}"/>
              </a:ext>
            </a:extLst>
          </p:cNvPr>
          <p:cNvPicPr>
            <a:picLocks noChangeAspect="1"/>
          </p:cNvPicPr>
          <p:nvPr/>
        </p:nvPicPr>
        <p:blipFill>
          <a:blip r:embed="rId2"/>
          <a:stretch>
            <a:fillRect/>
          </a:stretch>
        </p:blipFill>
        <p:spPr>
          <a:xfrm>
            <a:off x="1029568" y="844086"/>
            <a:ext cx="10635049" cy="5849277"/>
          </a:xfrm>
          <a:prstGeom prst="rect">
            <a:avLst/>
          </a:prstGeom>
        </p:spPr>
      </p:pic>
      <p:sp>
        <p:nvSpPr>
          <p:cNvPr id="2" name="Title 1"/>
          <p:cNvSpPr>
            <a:spLocks noGrp="1"/>
          </p:cNvSpPr>
          <p:nvPr>
            <p:ph type="title"/>
          </p:nvPr>
        </p:nvSpPr>
        <p:spPr>
          <a:xfrm>
            <a:off x="527383" y="164637"/>
            <a:ext cx="11137237" cy="1143000"/>
          </a:xfrm>
        </p:spPr>
        <p:txBody>
          <a:bodyPr>
            <a:normAutofit/>
          </a:bodyPr>
          <a:lstStyle/>
          <a:p>
            <a:r>
              <a:rPr lang="en-US" sz="3733" dirty="0">
                <a:solidFill>
                  <a:schemeClr val="accent6">
                    <a:lumMod val="50000"/>
                  </a:schemeClr>
                </a:solidFill>
                <a:latin typeface="Powderfinger Type" panose="02020709070000000403" pitchFamily="49" charset="77"/>
              </a:rPr>
              <a:t>2017-2020 in detail</a:t>
            </a:r>
          </a:p>
        </p:txBody>
      </p:sp>
      <p:cxnSp>
        <p:nvCxnSpPr>
          <p:cNvPr id="5" name="Straight Connector 4">
            <a:extLst>
              <a:ext uri="{FF2B5EF4-FFF2-40B4-BE49-F238E27FC236}">
                <a16:creationId xmlns:a16="http://schemas.microsoft.com/office/drawing/2014/main" id="{D513C219-95CF-0445-B947-0932A1B88188}"/>
              </a:ext>
            </a:extLst>
          </p:cNvPr>
          <p:cNvCxnSpPr>
            <a:cxnSpLocks/>
          </p:cNvCxnSpPr>
          <p:nvPr/>
        </p:nvCxnSpPr>
        <p:spPr>
          <a:xfrm flipH="1">
            <a:off x="1630017" y="2785867"/>
            <a:ext cx="9852996" cy="2626192"/>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D592E1C-A5D7-5D4C-AC7C-F5ABD2346244}"/>
              </a:ext>
            </a:extLst>
          </p:cNvPr>
          <p:cNvSpPr txBox="1"/>
          <p:nvPr/>
        </p:nvSpPr>
        <p:spPr>
          <a:xfrm>
            <a:off x="7438537" y="4803034"/>
            <a:ext cx="2881935" cy="369332"/>
          </a:xfrm>
          <a:prstGeom prst="rect">
            <a:avLst/>
          </a:prstGeom>
          <a:solidFill>
            <a:schemeClr val="bg1"/>
          </a:solidFill>
        </p:spPr>
        <p:txBody>
          <a:bodyPr wrap="square" rtlCol="0">
            <a:spAutoFit/>
          </a:bodyPr>
          <a:lstStyle/>
          <a:p>
            <a:r>
              <a:rPr lang="en-US" dirty="0">
                <a:solidFill>
                  <a:srgbClr val="FF0000"/>
                </a:solidFill>
                <a:latin typeface="AhnbergHand" charset="0"/>
                <a:ea typeface="AhnbergHand" charset="0"/>
                <a:cs typeface="AhnbergHand" charset="0"/>
              </a:rPr>
              <a:t>average growth trend</a:t>
            </a:r>
          </a:p>
        </p:txBody>
      </p:sp>
      <p:sp>
        <p:nvSpPr>
          <p:cNvPr id="7" name="TextBox 6">
            <a:extLst>
              <a:ext uri="{FF2B5EF4-FFF2-40B4-BE49-F238E27FC236}">
                <a16:creationId xmlns:a16="http://schemas.microsoft.com/office/drawing/2014/main" id="{DDE2C467-651B-1645-8729-619A089C560A}"/>
              </a:ext>
            </a:extLst>
          </p:cNvPr>
          <p:cNvSpPr txBox="1"/>
          <p:nvPr/>
        </p:nvSpPr>
        <p:spPr>
          <a:xfrm>
            <a:off x="3215681" y="3203913"/>
            <a:ext cx="2481770" cy="369332"/>
          </a:xfrm>
          <a:prstGeom prst="rect">
            <a:avLst/>
          </a:prstGeom>
          <a:noFill/>
        </p:spPr>
        <p:txBody>
          <a:bodyPr wrap="none" rtlCol="0">
            <a:spAutoFit/>
          </a:bodyPr>
          <a:lstStyle/>
          <a:p>
            <a:r>
              <a:rPr lang="en-US" dirty="0">
                <a:solidFill>
                  <a:schemeClr val="accent1">
                    <a:lumMod val="75000"/>
                  </a:schemeClr>
                </a:solidFill>
                <a:latin typeface="AhnbergHand" charset="0"/>
                <a:ea typeface="AhnbergHand" charset="0"/>
                <a:cs typeface="AhnbergHand" charset="0"/>
              </a:rPr>
              <a:t>Route Views Peers</a:t>
            </a:r>
          </a:p>
        </p:txBody>
      </p:sp>
      <p:sp>
        <p:nvSpPr>
          <p:cNvPr id="8" name="TextBox 7">
            <a:extLst>
              <a:ext uri="{FF2B5EF4-FFF2-40B4-BE49-F238E27FC236}">
                <a16:creationId xmlns:a16="http://schemas.microsoft.com/office/drawing/2014/main" id="{44866D34-51D1-9540-AB9E-E3215032E11A}"/>
              </a:ext>
            </a:extLst>
          </p:cNvPr>
          <p:cNvSpPr txBox="1"/>
          <p:nvPr/>
        </p:nvSpPr>
        <p:spPr>
          <a:xfrm>
            <a:off x="3058812" y="5858739"/>
            <a:ext cx="1459054" cy="369332"/>
          </a:xfrm>
          <a:prstGeom prst="rect">
            <a:avLst/>
          </a:prstGeom>
          <a:noFill/>
        </p:spPr>
        <p:txBody>
          <a:bodyPr wrap="none" rtlCol="0">
            <a:spAutoFit/>
          </a:bodyPr>
          <a:lstStyle/>
          <a:p>
            <a:r>
              <a:rPr lang="en-US" dirty="0">
                <a:solidFill>
                  <a:schemeClr val="accent1">
                    <a:lumMod val="75000"/>
                  </a:schemeClr>
                </a:solidFill>
                <a:latin typeface="AhnbergHand" charset="0"/>
                <a:ea typeface="AhnbergHand" charset="0"/>
                <a:cs typeface="AhnbergHand" charset="0"/>
              </a:rPr>
              <a:t>RIS Peers</a:t>
            </a:r>
          </a:p>
        </p:txBody>
      </p:sp>
      <p:sp>
        <p:nvSpPr>
          <p:cNvPr id="9" name="Freeform 8">
            <a:extLst>
              <a:ext uri="{FF2B5EF4-FFF2-40B4-BE49-F238E27FC236}">
                <a16:creationId xmlns:a16="http://schemas.microsoft.com/office/drawing/2014/main" id="{3E368EC4-0922-C348-9C49-2EB95CE6C193}"/>
              </a:ext>
            </a:extLst>
          </p:cNvPr>
          <p:cNvSpPr/>
          <p:nvPr/>
        </p:nvSpPr>
        <p:spPr>
          <a:xfrm>
            <a:off x="4797673" y="4803034"/>
            <a:ext cx="176875" cy="630995"/>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D36AFBC-3298-9B4C-9D4B-4343461D9BED}"/>
              </a:ext>
            </a:extLst>
          </p:cNvPr>
          <p:cNvSpPr/>
          <p:nvPr/>
        </p:nvSpPr>
        <p:spPr>
          <a:xfrm>
            <a:off x="4070781" y="3529001"/>
            <a:ext cx="850769" cy="469784"/>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A888B6D-C475-404A-B6CA-F55667B50FC3}"/>
              </a:ext>
            </a:extLst>
          </p:cNvPr>
          <p:cNvSpPr/>
          <p:nvPr/>
        </p:nvSpPr>
        <p:spPr>
          <a:xfrm>
            <a:off x="4299672" y="5107430"/>
            <a:ext cx="436389" cy="751309"/>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BBA469D-302C-5E45-B23C-253D220404F1}"/>
              </a:ext>
            </a:extLst>
          </p:cNvPr>
          <p:cNvSpPr/>
          <p:nvPr/>
        </p:nvSpPr>
        <p:spPr>
          <a:xfrm>
            <a:off x="6725075" y="4088319"/>
            <a:ext cx="629276" cy="906736"/>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7A635E0D-B1CE-4741-8BC2-7E75AAE8CF22}"/>
              </a:ext>
            </a:extLst>
          </p:cNvPr>
          <p:cNvSpPr/>
          <p:nvPr/>
        </p:nvSpPr>
        <p:spPr>
          <a:xfrm rot="1000526">
            <a:off x="4832116" y="3793168"/>
            <a:ext cx="436541" cy="917848"/>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FAE546C-BE3B-5F4F-8806-D3B4B3EF0BA0}"/>
              </a:ext>
            </a:extLst>
          </p:cNvPr>
          <p:cNvCxnSpPr/>
          <p:nvPr/>
        </p:nvCxnSpPr>
        <p:spPr>
          <a:xfrm>
            <a:off x="1630017" y="4803674"/>
            <a:ext cx="0" cy="95969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5EFC98E-57DC-B448-8F5D-FFFA0EC3CC6E}"/>
              </a:ext>
            </a:extLst>
          </p:cNvPr>
          <p:cNvCxnSpPr>
            <a:cxnSpLocks/>
          </p:cNvCxnSpPr>
          <p:nvPr/>
        </p:nvCxnSpPr>
        <p:spPr>
          <a:xfrm>
            <a:off x="11611851" y="2125203"/>
            <a:ext cx="0" cy="170338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0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6326247" y="1423941"/>
            <a:ext cx="4233999" cy="646331"/>
          </a:xfrm>
          <a:prstGeom prst="rect">
            <a:avLst/>
          </a:prstGeom>
          <a:noFill/>
        </p:spPr>
        <p:txBody>
          <a:bodyPr wrap="square" rtlCol="0">
            <a:spAutoFit/>
          </a:bodyPr>
          <a:lstStyle/>
          <a:p>
            <a:r>
              <a:rPr lang="en-US" dirty="0">
                <a:latin typeface="AhnbergHand"/>
                <a:cs typeface="AhnbergHand"/>
              </a:rPr>
              <a:t>Routing prefixes – growing by some 55,000 prefixes per year</a:t>
            </a:r>
          </a:p>
        </p:txBody>
      </p:sp>
      <p:sp>
        <p:nvSpPr>
          <p:cNvPr id="6" name="Freeform 5"/>
          <p:cNvSpPr/>
          <p:nvPr/>
        </p:nvSpPr>
        <p:spPr>
          <a:xfrm>
            <a:off x="6425129"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747493"/>
            <a:ext cx="4233999" cy="646331"/>
          </a:xfrm>
          <a:prstGeom prst="rect">
            <a:avLst/>
          </a:prstGeom>
          <a:noFill/>
        </p:spPr>
        <p:txBody>
          <a:bodyPr wrap="square" rtlCol="0">
            <a:spAutoFit/>
          </a:bodyPr>
          <a:lstStyle/>
          <a:p>
            <a:r>
              <a:rPr lang="en-US" dirty="0">
                <a:latin typeface="AhnbergHand"/>
                <a:cs typeface="AhnbergHand"/>
              </a:rPr>
              <a:t>AS Numbers– growing by some 3,400 prefixes per year</a:t>
            </a:r>
          </a:p>
        </p:txBody>
      </p:sp>
      <p:sp>
        <p:nvSpPr>
          <p:cNvPr id="7" name="Freeform 6"/>
          <p:cNvSpPr/>
          <p:nvPr/>
        </p:nvSpPr>
        <p:spPr>
          <a:xfrm>
            <a:off x="3179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1B462391-DE80-9B4C-8334-F6E9A420DB69}"/>
              </a:ext>
            </a:extLst>
          </p:cNvPr>
          <p:cNvPicPr>
            <a:picLocks noChangeAspect="1"/>
          </p:cNvPicPr>
          <p:nvPr/>
        </p:nvPicPr>
        <p:blipFill>
          <a:blip r:embed="rId2"/>
          <a:stretch>
            <a:fillRect/>
          </a:stretch>
        </p:blipFill>
        <p:spPr>
          <a:xfrm>
            <a:off x="291441" y="1225254"/>
            <a:ext cx="5775158" cy="3429000"/>
          </a:xfrm>
          <a:prstGeom prst="rect">
            <a:avLst/>
          </a:prstGeom>
        </p:spPr>
      </p:pic>
      <p:pic>
        <p:nvPicPr>
          <p:cNvPr id="11" name="Picture 10">
            <a:extLst>
              <a:ext uri="{FF2B5EF4-FFF2-40B4-BE49-F238E27FC236}">
                <a16:creationId xmlns:a16="http://schemas.microsoft.com/office/drawing/2014/main" id="{52365D7E-BFAA-6942-AE94-9068A33232C1}"/>
              </a:ext>
            </a:extLst>
          </p:cNvPr>
          <p:cNvPicPr>
            <a:picLocks noChangeAspect="1"/>
          </p:cNvPicPr>
          <p:nvPr/>
        </p:nvPicPr>
        <p:blipFill>
          <a:blip r:embed="rId3"/>
          <a:stretch>
            <a:fillRect/>
          </a:stretch>
        </p:blipFill>
        <p:spPr>
          <a:xfrm>
            <a:off x="6125403" y="3367669"/>
            <a:ext cx="5577957" cy="3311912"/>
          </a:xfrm>
          <a:prstGeom prst="rect">
            <a:avLst/>
          </a:prstGeom>
        </p:spPr>
      </p:pic>
    </p:spTree>
    <p:extLst>
      <p:ext uri="{BB962C8B-B14F-4D97-AF65-F5344CB8AC3E}">
        <p14:creationId xmlns:p14="http://schemas.microsoft.com/office/powerpoint/2010/main" val="56039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IPv4</a:t>
            </a:r>
            <a:endParaRPr lang="en-US" sz="3733" dirty="0">
              <a:solidFill>
                <a:srgbClr val="984807"/>
              </a:solidFill>
              <a:latin typeface="Powderfinger Type" panose="02020709070000000403" pitchFamily="49" charset="77"/>
              <a:cs typeface="Powderfinger Type"/>
            </a:endParaRPr>
          </a:p>
        </p:txBody>
      </p:sp>
      <p:sp>
        <p:nvSpPr>
          <p:cNvPr id="5" name="TextBox 4"/>
          <p:cNvSpPr txBox="1"/>
          <p:nvPr/>
        </p:nvSpPr>
        <p:spPr>
          <a:xfrm>
            <a:off x="6326247" y="1423942"/>
            <a:ext cx="4233999" cy="923330"/>
          </a:xfrm>
          <a:prstGeom prst="rect">
            <a:avLst/>
          </a:prstGeom>
          <a:noFill/>
        </p:spPr>
        <p:txBody>
          <a:bodyPr wrap="square" rtlCol="0">
            <a:spAutoFit/>
          </a:bodyPr>
          <a:lstStyle/>
          <a:p>
            <a:r>
              <a:rPr lang="en-US" dirty="0">
                <a:latin typeface="AhnbergHand"/>
                <a:cs typeface="AhnbergHand"/>
              </a:rPr>
              <a:t>More Specifics are still taking up slightly more than one half of the routing table</a:t>
            </a:r>
          </a:p>
        </p:txBody>
      </p:sp>
      <p:sp>
        <p:nvSpPr>
          <p:cNvPr id="6" name="Freeform 5"/>
          <p:cNvSpPr/>
          <p:nvPr/>
        </p:nvSpPr>
        <p:spPr>
          <a:xfrm>
            <a:off x="6425129" y="2378049"/>
            <a:ext cx="2039401" cy="531407"/>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747493"/>
            <a:ext cx="4233999" cy="923330"/>
          </a:xfrm>
          <a:prstGeom prst="rect">
            <a:avLst/>
          </a:prstGeom>
          <a:noFill/>
        </p:spPr>
        <p:txBody>
          <a:bodyPr wrap="square" rtlCol="0">
            <a:spAutoFit/>
          </a:bodyPr>
          <a:lstStyle/>
          <a:p>
            <a:r>
              <a:rPr lang="en-US" dirty="0">
                <a:latin typeface="AhnbergHand"/>
                <a:cs typeface="AhnbergHand"/>
              </a:rPr>
              <a:t>But the average size of a routing advertisement continues to shrink</a:t>
            </a:r>
          </a:p>
        </p:txBody>
      </p:sp>
      <p:sp>
        <p:nvSpPr>
          <p:cNvPr id="7" name="Freeform 6"/>
          <p:cNvSpPr/>
          <p:nvPr/>
        </p:nvSpPr>
        <p:spPr>
          <a:xfrm>
            <a:off x="3383304" y="5558209"/>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4B6317F6-705A-E04C-B672-45D12C225124}"/>
              </a:ext>
            </a:extLst>
          </p:cNvPr>
          <p:cNvPicPr>
            <a:picLocks noChangeAspect="1"/>
          </p:cNvPicPr>
          <p:nvPr/>
        </p:nvPicPr>
        <p:blipFill>
          <a:blip r:embed="rId2"/>
          <a:stretch>
            <a:fillRect/>
          </a:stretch>
        </p:blipFill>
        <p:spPr>
          <a:xfrm>
            <a:off x="499822" y="1108055"/>
            <a:ext cx="5670111" cy="3366629"/>
          </a:xfrm>
          <a:prstGeom prst="rect">
            <a:avLst/>
          </a:prstGeom>
        </p:spPr>
      </p:pic>
      <p:pic>
        <p:nvPicPr>
          <p:cNvPr id="11" name="Picture 10">
            <a:extLst>
              <a:ext uri="{FF2B5EF4-FFF2-40B4-BE49-F238E27FC236}">
                <a16:creationId xmlns:a16="http://schemas.microsoft.com/office/drawing/2014/main" id="{A5836666-7060-FD4A-AEDA-FE0653DFBAAF}"/>
              </a:ext>
            </a:extLst>
          </p:cNvPr>
          <p:cNvPicPr>
            <a:picLocks noChangeAspect="1"/>
          </p:cNvPicPr>
          <p:nvPr/>
        </p:nvPicPr>
        <p:blipFill>
          <a:blip r:embed="rId3"/>
          <a:stretch>
            <a:fillRect/>
          </a:stretch>
        </p:blipFill>
        <p:spPr>
          <a:xfrm>
            <a:off x="6306092" y="3187647"/>
            <a:ext cx="5775159" cy="3429001"/>
          </a:xfrm>
          <a:prstGeom prst="rect">
            <a:avLst/>
          </a:prstGeom>
        </p:spPr>
      </p:pic>
    </p:spTree>
    <p:extLst>
      <p:ext uri="{BB962C8B-B14F-4D97-AF65-F5344CB8AC3E}">
        <p14:creationId xmlns:p14="http://schemas.microsoft.com/office/powerpoint/2010/main" val="68857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2CAF35-4DB0-944D-B736-771402468E8B}"/>
              </a:ext>
            </a:extLst>
          </p:cNvPr>
          <p:cNvPicPr>
            <a:picLocks noChangeAspect="1"/>
          </p:cNvPicPr>
          <p:nvPr/>
        </p:nvPicPr>
        <p:blipFill>
          <a:blip r:embed="rId2"/>
          <a:stretch>
            <a:fillRect/>
          </a:stretch>
        </p:blipFill>
        <p:spPr>
          <a:xfrm>
            <a:off x="6426826" y="3429000"/>
            <a:ext cx="5688644" cy="3377632"/>
          </a:xfrm>
          <a:prstGeom prst="rect">
            <a:avLst/>
          </a:prstGeom>
        </p:spPr>
      </p:pic>
      <p:sp>
        <p:nvSpPr>
          <p:cNvPr id="2" name="Title 1"/>
          <p:cNvSpPr>
            <a:spLocks noGrp="1"/>
          </p:cNvSpPr>
          <p:nvPr>
            <p:ph type="title"/>
          </p:nvPr>
        </p:nvSpPr>
        <p:spPr>
          <a:xfrm>
            <a:off x="1981200" y="69391"/>
            <a:ext cx="8229600" cy="1143000"/>
          </a:xfrm>
        </p:spPr>
        <p:txBody>
          <a:bodyPr>
            <a:noAutofit/>
          </a:bodyPr>
          <a:lstStyle/>
          <a:p>
            <a:r>
              <a:rPr lang="en-US" sz="3733" dirty="0">
                <a:solidFill>
                  <a:schemeClr val="accent6">
                    <a:lumMod val="50000"/>
                  </a:schemeClr>
                </a:solidFill>
                <a:latin typeface="Powderfinger Type" panose="02020709070000000403" pitchFamily="49" charset="77"/>
                <a:cs typeface="Powderfinger Type"/>
              </a:rPr>
              <a:t>Routing Indicators for IPv4</a:t>
            </a:r>
            <a:endParaRPr lang="en-US" sz="3733" dirty="0">
              <a:solidFill>
                <a:srgbClr val="984807"/>
              </a:solidFill>
              <a:latin typeface="Powderfinger Type" panose="02020709070000000403" pitchFamily="49" charset="77"/>
              <a:cs typeface="Powderfinger Type"/>
            </a:endParaRPr>
          </a:p>
        </p:txBody>
      </p:sp>
      <p:sp>
        <p:nvSpPr>
          <p:cNvPr id="5" name="TextBox 4"/>
          <p:cNvSpPr txBox="1"/>
          <p:nvPr/>
        </p:nvSpPr>
        <p:spPr>
          <a:xfrm>
            <a:off x="6830434" y="1548491"/>
            <a:ext cx="3799084" cy="923330"/>
          </a:xfrm>
          <a:prstGeom prst="rect">
            <a:avLst/>
          </a:prstGeom>
          <a:noFill/>
        </p:spPr>
        <p:txBody>
          <a:bodyPr wrap="square" rtlCol="0">
            <a:spAutoFit/>
          </a:bodyPr>
          <a:lstStyle/>
          <a:p>
            <a:r>
              <a:rPr lang="en-US" dirty="0">
                <a:latin typeface="AhnbergHand"/>
                <a:cs typeface="AhnbergHand"/>
              </a:rPr>
              <a:t>Address Exhaustion is now visible in the extent of advertised address space</a:t>
            </a:r>
          </a:p>
        </p:txBody>
      </p:sp>
      <p:sp>
        <p:nvSpPr>
          <p:cNvPr id="6" name="Freeform 5"/>
          <p:cNvSpPr/>
          <p:nvPr/>
        </p:nvSpPr>
        <p:spPr>
          <a:xfrm>
            <a:off x="6494402" y="2555396"/>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524002" y="4747492"/>
            <a:ext cx="4233999" cy="923330"/>
          </a:xfrm>
          <a:prstGeom prst="rect">
            <a:avLst/>
          </a:prstGeom>
          <a:noFill/>
        </p:spPr>
        <p:txBody>
          <a:bodyPr wrap="square" rtlCol="0">
            <a:spAutoFit/>
          </a:bodyPr>
          <a:lstStyle/>
          <a:p>
            <a:r>
              <a:rPr lang="en-US" dirty="0">
                <a:latin typeface="AhnbergHand"/>
                <a:cs typeface="AhnbergHand"/>
              </a:rPr>
              <a:t>The “shape” of inter-AS interconnection appears to be relatively steady </a:t>
            </a:r>
          </a:p>
        </p:txBody>
      </p:sp>
      <p:sp>
        <p:nvSpPr>
          <p:cNvPr id="7" name="Freeform 6"/>
          <p:cNvSpPr/>
          <p:nvPr/>
        </p:nvSpPr>
        <p:spPr>
          <a:xfrm>
            <a:off x="3781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268A126B-FE2B-BC4B-BA77-458477ECBA93}"/>
              </a:ext>
            </a:extLst>
          </p:cNvPr>
          <p:cNvPicPr>
            <a:picLocks noChangeAspect="1"/>
          </p:cNvPicPr>
          <p:nvPr/>
        </p:nvPicPr>
        <p:blipFill>
          <a:blip r:embed="rId3"/>
          <a:stretch>
            <a:fillRect/>
          </a:stretch>
        </p:blipFill>
        <p:spPr>
          <a:xfrm>
            <a:off x="619707" y="1022559"/>
            <a:ext cx="5636232" cy="3346512"/>
          </a:xfrm>
          <a:prstGeom prst="rect">
            <a:avLst/>
          </a:prstGeom>
        </p:spPr>
      </p:pic>
    </p:spTree>
    <p:extLst>
      <p:ext uri="{BB962C8B-B14F-4D97-AF65-F5344CB8AC3E}">
        <p14:creationId xmlns:p14="http://schemas.microsoft.com/office/powerpoint/2010/main" val="217783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A513D-F536-E645-9AEB-9D9BA6D844EF}"/>
              </a:ext>
            </a:extLst>
          </p:cNvPr>
          <p:cNvPicPr>
            <a:picLocks noChangeAspect="1"/>
          </p:cNvPicPr>
          <p:nvPr/>
        </p:nvPicPr>
        <p:blipFill>
          <a:blip r:embed="rId2"/>
          <a:stretch>
            <a:fillRect/>
          </a:stretch>
        </p:blipFill>
        <p:spPr>
          <a:xfrm>
            <a:off x="6348609" y="1908314"/>
            <a:ext cx="5734771" cy="4026541"/>
          </a:xfrm>
          <a:prstGeom prst="rect">
            <a:avLst/>
          </a:prstGeom>
        </p:spPr>
      </p:pic>
      <p:sp>
        <p:nvSpPr>
          <p:cNvPr id="2" name="Title 1"/>
          <p:cNvSpPr>
            <a:spLocks noGrp="1"/>
          </p:cNvSpPr>
          <p:nvPr>
            <p:ph type="title"/>
          </p:nvPr>
        </p:nvSpPr>
        <p:spPr>
          <a:xfrm>
            <a:off x="335360" y="223480"/>
            <a:ext cx="11137237" cy="1143000"/>
          </a:xfrm>
        </p:spPr>
        <p:txBody>
          <a:bodyPr>
            <a:normAutofit/>
          </a:bodyPr>
          <a:lstStyle/>
          <a:p>
            <a:r>
              <a:rPr lang="en-US" sz="3733" dirty="0">
                <a:solidFill>
                  <a:schemeClr val="accent6">
                    <a:lumMod val="50000"/>
                  </a:schemeClr>
                </a:solidFill>
                <a:latin typeface="Powderfinger Type" panose="02020709070000000403" pitchFamily="49" charset="77"/>
              </a:rPr>
              <a:t>AS Adjacencies (AS131072)</a:t>
            </a:r>
          </a:p>
        </p:txBody>
      </p:sp>
      <p:sp>
        <p:nvSpPr>
          <p:cNvPr id="5" name="TextBox 4"/>
          <p:cNvSpPr txBox="1"/>
          <p:nvPr/>
        </p:nvSpPr>
        <p:spPr>
          <a:xfrm>
            <a:off x="335360" y="3813043"/>
            <a:ext cx="7392821" cy="2350002"/>
          </a:xfrm>
          <a:prstGeom prst="rect">
            <a:avLst/>
          </a:prstGeom>
          <a:noFill/>
        </p:spPr>
        <p:txBody>
          <a:bodyPr wrap="square" rtlCol="0">
            <a:spAutoFit/>
          </a:bodyPr>
          <a:lstStyle/>
          <a:p>
            <a:r>
              <a:rPr lang="en-US" sz="1467" dirty="0"/>
              <a:t>4,788   AS6939   HURRICANE, US</a:t>
            </a:r>
          </a:p>
          <a:p>
            <a:r>
              <a:rPr lang="en-US" sz="1467" dirty="0"/>
              <a:t>4,378   AS3356   LEVEL3, US</a:t>
            </a:r>
          </a:p>
          <a:p>
            <a:r>
              <a:rPr lang="en-US" sz="1467" dirty="0"/>
              <a:t>3,870   AS174     COGENT-174, US</a:t>
            </a:r>
          </a:p>
          <a:p>
            <a:r>
              <a:rPr lang="en-US" sz="1467" dirty="0"/>
              <a:t>1,877   AS6461   ZAYO-6461, US</a:t>
            </a:r>
          </a:p>
          <a:p>
            <a:r>
              <a:rPr lang="en-US" sz="1467" dirty="0"/>
              <a:t>1,735   AS7018   ATT-INTERNET4, US</a:t>
            </a:r>
          </a:p>
          <a:p>
            <a:r>
              <a:rPr lang="en-US" sz="1467" dirty="0"/>
              <a:t>1,675   AS3257   GTT-BACKBONE GTT, DE</a:t>
            </a:r>
          </a:p>
          <a:p>
            <a:r>
              <a:rPr lang="en-US" sz="1467" dirty="0"/>
              <a:t>1,413   AS2914   NTT-COMMUNICATIONS-2914, US</a:t>
            </a:r>
          </a:p>
          <a:p>
            <a:r>
              <a:rPr lang="en-US" sz="1467" dirty="0"/>
              <a:t>1,306   AS1299   TELIANET </a:t>
            </a:r>
            <a:r>
              <a:rPr lang="en-US" sz="1467" dirty="0" err="1"/>
              <a:t>Telia</a:t>
            </a:r>
            <a:r>
              <a:rPr lang="en-US" sz="1467" dirty="0"/>
              <a:t> Carrier, EU</a:t>
            </a:r>
          </a:p>
          <a:p>
            <a:r>
              <a:rPr lang="en-US" sz="1467" dirty="0"/>
              <a:t>1,304   AS3549   LVLT-3549, US</a:t>
            </a:r>
          </a:p>
          <a:p>
            <a:r>
              <a:rPr lang="en-US" sz="1467" dirty="0"/>
              <a:t>1,161   AS209     CENTURYLINK-US-LEGACY-QWEST, US</a:t>
            </a:r>
            <a:endParaRPr lang="en-US" sz="1467" dirty="0">
              <a:solidFill>
                <a:srgbClr val="0070C0"/>
              </a:solidFill>
            </a:endParaRPr>
          </a:p>
        </p:txBody>
      </p:sp>
      <p:sp>
        <p:nvSpPr>
          <p:cNvPr id="3" name="Content Placeholder 2"/>
          <p:cNvSpPr>
            <a:spLocks noGrp="1"/>
          </p:cNvSpPr>
          <p:nvPr>
            <p:ph idx="1"/>
          </p:nvPr>
        </p:nvSpPr>
        <p:spPr>
          <a:xfrm>
            <a:off x="335360" y="1530493"/>
            <a:ext cx="7104789" cy="1514467"/>
          </a:xfrm>
        </p:spPr>
        <p:txBody>
          <a:bodyPr>
            <a:normAutofit/>
          </a:bodyPr>
          <a:lstStyle/>
          <a:p>
            <a:pPr marL="0" indent="0">
              <a:buNone/>
            </a:pPr>
            <a:r>
              <a:rPr lang="en-US" sz="1867" dirty="0"/>
              <a:t>54,697 out of 66,928  ASNs have 1 or 2 AS Adjacencies (82%)</a:t>
            </a:r>
          </a:p>
          <a:p>
            <a:pPr marL="0" indent="0">
              <a:buNone/>
            </a:pPr>
            <a:r>
              <a:rPr lang="en-US" sz="1867" dirty="0"/>
              <a:t>2,195 ASNs have 10 or more adjacencies</a:t>
            </a:r>
          </a:p>
          <a:p>
            <a:pPr marL="0" indent="0">
              <a:buNone/>
            </a:pPr>
            <a:r>
              <a:rPr lang="en-US" sz="1867" dirty="0"/>
              <a:t>10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5711959" y="5754673"/>
            <a:ext cx="2496277" cy="256545"/>
          </a:xfrm>
          <a:prstGeom prst="rect">
            <a:avLst/>
          </a:prstGeom>
          <a:noFill/>
        </p:spPr>
        <p:txBody>
          <a:bodyPr wrap="square" rtlCol="0">
            <a:spAutoFit/>
          </a:bodyPr>
          <a:lstStyle/>
          <a:p>
            <a:r>
              <a:rPr lang="en-AU" sz="1067"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7008506" y="2788597"/>
            <a:ext cx="381727" cy="2831155"/>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2" name="Freeform 11">
            <a:extLst>
              <a:ext uri="{FF2B5EF4-FFF2-40B4-BE49-F238E27FC236}">
                <a16:creationId xmlns:a16="http://schemas.microsoft.com/office/drawing/2014/main" id="{4F86D3B3-B4D2-7C4B-8A37-FA9CFA80CF68}"/>
              </a:ext>
            </a:extLst>
          </p:cNvPr>
          <p:cNvSpPr/>
          <p:nvPr/>
        </p:nvSpPr>
        <p:spPr>
          <a:xfrm>
            <a:off x="6454353" y="2289626"/>
            <a:ext cx="1108304" cy="42332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3" name="TextBox 12">
            <a:extLst>
              <a:ext uri="{FF2B5EF4-FFF2-40B4-BE49-F238E27FC236}">
                <a16:creationId xmlns:a16="http://schemas.microsoft.com/office/drawing/2014/main" id="{C8A092E9-8FE8-824A-86DF-0A5210CA509C}"/>
              </a:ext>
            </a:extLst>
          </p:cNvPr>
          <p:cNvSpPr txBox="1"/>
          <p:nvPr/>
        </p:nvSpPr>
        <p:spPr>
          <a:xfrm>
            <a:off x="9218812" y="5855288"/>
            <a:ext cx="2976331" cy="256545"/>
          </a:xfrm>
          <a:prstGeom prst="rect">
            <a:avLst/>
          </a:prstGeom>
          <a:noFill/>
        </p:spPr>
        <p:txBody>
          <a:bodyPr wrap="square" rtlCol="0">
            <a:spAutoFit/>
          </a:bodyPr>
          <a:lstStyle/>
          <a:p>
            <a:r>
              <a:rPr lang="en-AU" sz="1067"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11616268" y="5486402"/>
            <a:ext cx="262467" cy="266700"/>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835684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15555</TotalTime>
  <Words>1480</Words>
  <Application>Microsoft Macintosh PowerPoint</Application>
  <PresentationFormat>Widescreen</PresentationFormat>
  <Paragraphs>179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AhnbergHand</vt:lpstr>
      <vt:lpstr>Arial</vt:lpstr>
      <vt:lpstr>Calibri</vt:lpstr>
      <vt:lpstr>Calibri Light</vt:lpstr>
      <vt:lpstr>Gh Hand</vt:lpstr>
      <vt:lpstr>Powderfinger Type</vt:lpstr>
      <vt:lpstr>Office Theme</vt:lpstr>
      <vt:lpstr>Another year of BGP!</vt:lpstr>
      <vt:lpstr>Through the Routing Lens …</vt:lpstr>
      <vt:lpstr>PowerPoint Presentation</vt:lpstr>
      <vt:lpstr>2017-2020 in detail</vt:lpstr>
      <vt:lpstr>2017-2020 in detail</vt:lpstr>
      <vt:lpstr>Routing Indicators for IPv4</vt:lpstr>
      <vt:lpstr>Routing Indicators for IPv4</vt:lpstr>
      <vt:lpstr>Routing Indicators for IPv4</vt:lpstr>
      <vt:lpstr>AS Adjacencies (AS131072)</vt:lpstr>
      <vt:lpstr>What’s happening in V4?</vt:lpstr>
      <vt:lpstr>What about IPv4 Address Exhaustion?</vt:lpstr>
      <vt:lpstr>Post-Exhaustion Routing Growth</vt:lpstr>
      <vt:lpstr>Advertised Address “Age”</vt:lpstr>
      <vt:lpstr>Advertised Address “Age”</vt:lpstr>
      <vt:lpstr>2000 – 2020: IPv4 Advertised vs Unadvertised</vt:lpstr>
      <vt:lpstr>2013 – 2020: Post Free Pool Exhaustion IPv4 Advertised vs Unadvertised</vt:lpstr>
      <vt:lpstr>2019 - 2020: Assigned vs Unadvertised</vt:lpstr>
      <vt:lpstr>V4 for the last 16 months</vt:lpstr>
      <vt:lpstr>The Route-Views View of IPv6</vt:lpstr>
      <vt:lpstr>2018-2020 in Detail</vt:lpstr>
      <vt:lpstr>Routing Indicators for IPv6</vt:lpstr>
      <vt:lpstr>Routing Indicators for IPv6</vt:lpstr>
      <vt:lpstr>Routing Indicators for IPv6</vt:lpstr>
      <vt:lpstr>AS Adjacencies (AS131072)</vt:lpstr>
      <vt:lpstr>V6 in 2020</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V6 Convergence Performance</vt:lpstr>
      <vt:lpstr>Routing Futures</vt:lpstr>
      <vt:lpstr>Some Practical Suggestions</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Routing and Addressing in the Internet</dc:title>
  <dc:creator>Geoff Huston</dc:creator>
  <cp:lastModifiedBy>Geoff Huston</cp:lastModifiedBy>
  <cp:revision>45</cp:revision>
  <dcterms:created xsi:type="dcterms:W3CDTF">2020-05-06T05:04:43Z</dcterms:created>
  <dcterms:modified xsi:type="dcterms:W3CDTF">2020-06-02T01:42:06Z</dcterms:modified>
</cp:coreProperties>
</file>