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2" r:id="rId3"/>
    <p:sldId id="257" r:id="rId4"/>
    <p:sldId id="276" r:id="rId5"/>
    <p:sldId id="278" r:id="rId6"/>
    <p:sldId id="279" r:id="rId7"/>
    <p:sldId id="285" r:id="rId8"/>
    <p:sldId id="280" r:id="rId9"/>
    <p:sldId id="286" r:id="rId10"/>
    <p:sldId id="296" r:id="rId11"/>
    <p:sldId id="277" r:id="rId12"/>
    <p:sldId id="287" r:id="rId13"/>
    <p:sldId id="288" r:id="rId14"/>
    <p:sldId id="289" r:id="rId15"/>
    <p:sldId id="290" r:id="rId16"/>
    <p:sldId id="259" r:id="rId17"/>
    <p:sldId id="260" r:id="rId18"/>
    <p:sldId id="261" r:id="rId19"/>
    <p:sldId id="262" r:id="rId20"/>
    <p:sldId id="263" r:id="rId21"/>
    <p:sldId id="264" r:id="rId22"/>
    <p:sldId id="283" r:id="rId23"/>
    <p:sldId id="284" r:id="rId24"/>
    <p:sldId id="265" r:id="rId25"/>
    <p:sldId id="266" r:id="rId26"/>
    <p:sldId id="267" r:id="rId27"/>
    <p:sldId id="268" r:id="rId28"/>
    <p:sldId id="269" r:id="rId29"/>
    <p:sldId id="270" r:id="rId30"/>
    <p:sldId id="292" r:id="rId31"/>
    <p:sldId id="293" r:id="rId32"/>
    <p:sldId id="294" r:id="rId33"/>
    <p:sldId id="271" r:id="rId34"/>
    <p:sldId id="273" r:id="rId35"/>
    <p:sldId id="291" r:id="rId36"/>
    <p:sldId id="274" r:id="rId37"/>
    <p:sldId id="281" r:id="rId38"/>
    <p:sldId id="295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34"/>
    <p:restoredTop sz="94655"/>
  </p:normalViewPr>
  <p:slideViewPr>
    <p:cSldViewPr snapToGrid="0" snapToObjects="1">
      <p:cViewPr varScale="1">
        <p:scale>
          <a:sx n="212" d="100"/>
          <a:sy n="212" d="100"/>
        </p:scale>
        <p:origin x="200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45625-0C89-8946-B650-B555405969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aseline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BB67D-1B83-644C-99B0-66D9FDE821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A9F72-048D-804D-9458-6B2073786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7/9/20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9B9E0A-3796-5D42-ABF0-906D20F2A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F1A75B-E033-9D4E-8680-A9D20869C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5252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75EE7-9DBB-8941-B94F-0164083FE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AD2707-1E68-FA44-80FE-8D9656B184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76D2C-796E-5944-99D3-8E947C036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7/9/20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E94B7-8000-2D4A-BDCE-974EDCF5A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346AC-382B-1F44-A7B3-6DF83C400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3416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0770F8-15EC-9B40-A3C1-9FB328A796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A84FE1-D250-A240-9DC2-AF09D5BDF5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6ED424-2C77-3F4C-9919-819B98274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7/9/20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9D26B-5ED6-9E44-B204-BBFDA37BE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5C4245-69D7-714F-82BD-370DE14D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0817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59966-31CE-C44A-911E-1757C0E94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90BF0-EFEA-294F-927E-EF274C711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B250F-F979-FA47-9B5F-742A6CDDE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7/9/20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283DD-D40D-894F-9310-F86E5EF1E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E3202-3C38-3F46-874E-455988226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02807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F29B9-2177-5D48-BAC6-13035133E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209448-A21A-714E-9494-839CECE9D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D2396-D035-D544-9885-A276E47C2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7/9/20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7E7565-BC53-D644-BFC8-D449634BF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77652-546B-9B4D-AAF1-77F7B583D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64088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07A91-EE97-8C47-BD85-C4FE4FD40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8D183-AF65-524E-BAE9-9EBEE6037F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58E458-53A5-6049-93FD-750113E5ED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0889D8-75A6-1E45-9AA2-81BB73A49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7/9/20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33CF3E-F92D-A749-8B5D-FA36C89D8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FC1511-35BE-8A4B-848C-C53655F17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69571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7B704-1185-6741-A026-1DF13F2F3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A8D1C6-58A0-FA4C-BAAA-26266FA9A1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0CD4C4-C9D6-384A-A92D-B7C922B6BF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9DAD11-9AC6-1A42-BB68-E25C7E755F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A2F07A-71EF-0242-A78E-6DB1A0CCB9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028CEB-95CD-1543-B94C-5076D23C8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7/9/20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41327F-220D-0742-8AF3-601113AA9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EDCB2B-E156-7142-B769-DA7F271AA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1288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2DB7A-D891-B74E-A809-EA2B7E0A1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4E1D60-2B4F-5F4B-A4F8-AE260F36E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7/9/20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E91504-2F0B-C349-B50D-B647020EB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8BFF82-1819-D143-94EB-753B0EFF0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6779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96F801-AC49-5144-BBEA-EEC3CB831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7/9/20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D628FC-8B71-5540-B814-56E36FC62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AAC1C-7A0E-3E4D-9C52-4A02D6C1C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04616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F3AE2-845E-D44F-855D-159559B53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8DB77-DEBE-1F42-BA48-42F682C0D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A48B17-ACEA-7845-ACE5-44C719F8C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18E474-2D61-0942-A43E-288A249B9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7/9/20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111BF0-690B-B64A-B9BA-958AA985C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6BEA1F-3BA7-F546-9985-A39023DBA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00720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CC40C-6E66-3E49-A456-68121D8B8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29719D-312E-B147-ACC7-D1373F9AEB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24151C-CB6B-9B4D-AF9B-2B520C1464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2AA8E7-B06D-8E44-978B-D046EDEB5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7/9/20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D77BCE-99C8-4145-9858-A3B717993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F97828-D359-AE43-BB1B-796864505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95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4DE4F9-7FE4-1543-834D-15D7E2A60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2C047F-B5D1-A544-9A02-0C83AC440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4C9F3-B578-784C-8B4D-5EF6A10D0C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0A8022-F412-F143-8655-BE312DFC4874}" type="datetimeFigureOut">
              <a:rPr lang="en-AU" smtClean="0"/>
              <a:t>7/9/20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891EF-3AF5-BC41-A20D-BDED7560F9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AD7BD-04A7-5645-885E-08D0C80ACD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34179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accent4">
              <a:lumMod val="50000"/>
            </a:schemeClr>
          </a:solidFill>
          <a:latin typeface="Powderfinger Type" panose="02020709070000000403" pitchFamily="49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D10FD-A71E-954E-A307-768D3354A3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186" y="1774005"/>
            <a:ext cx="12002814" cy="3309990"/>
          </a:xfrm>
        </p:spPr>
        <p:txBody>
          <a:bodyPr>
            <a:noAutofit/>
          </a:bodyPr>
          <a:lstStyle/>
          <a:p>
            <a:r>
              <a:rPr lang="en-AU" sz="4800" dirty="0"/>
              <a:t>Measuring the Effectiveness of Route Origin Validation Filtering via Drop Invalids from the perspective of the End User using a Technique of Broad Scale Reachability Measurement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C4FBAB-9968-1946-997A-23C9EEAA6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3710" y="5475890"/>
            <a:ext cx="9144000" cy="1053660"/>
          </a:xfrm>
        </p:spPr>
        <p:txBody>
          <a:bodyPr/>
          <a:lstStyle/>
          <a:p>
            <a:pPr algn="r"/>
            <a:r>
              <a:rPr lang="en-AU" dirty="0">
                <a:solidFill>
                  <a:schemeClr val="bg1">
                    <a:lumMod val="65000"/>
                  </a:schemeClr>
                </a:solidFill>
                <a:latin typeface="AhnbergHand" pitchFamily="2" charset="0"/>
              </a:rPr>
              <a:t>Geoff Huston</a:t>
            </a:r>
          </a:p>
          <a:p>
            <a:pPr algn="r"/>
            <a:r>
              <a:rPr lang="en-AU" dirty="0">
                <a:solidFill>
                  <a:schemeClr val="bg1">
                    <a:lumMod val="65000"/>
                  </a:schemeClr>
                </a:solidFill>
                <a:latin typeface="AhnbergHand" pitchFamily="2" charset="0"/>
              </a:rPr>
              <a:t>APNIC Labs</a:t>
            </a:r>
          </a:p>
        </p:txBody>
      </p:sp>
    </p:spTree>
    <p:extLst>
      <p:ext uri="{BB962C8B-B14F-4D97-AF65-F5344CB8AC3E}">
        <p14:creationId xmlns:p14="http://schemas.microsoft.com/office/powerpoint/2010/main" val="1131295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E78D3-7D1F-504E-A895-D1E658B96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Counting RPKI Clients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7A5E41-6D0B-2548-BA6A-53BD68E5D9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6568" y="1949367"/>
            <a:ext cx="6197360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157840-BF94-524A-A9DF-882D95F17184}"/>
              </a:ext>
            </a:extLst>
          </p:cNvPr>
          <p:cNvSpPr txBox="1"/>
          <p:nvPr/>
        </p:nvSpPr>
        <p:spPr>
          <a:xfrm>
            <a:off x="7383928" y="3429000"/>
            <a:ext cx="40365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Number of Unique IP addresses per day performing a fetch from our RPKI repository</a:t>
            </a:r>
          </a:p>
        </p:txBody>
      </p:sp>
    </p:spTree>
    <p:extLst>
      <p:ext uri="{BB962C8B-B14F-4D97-AF65-F5344CB8AC3E}">
        <p14:creationId xmlns:p14="http://schemas.microsoft.com/office/powerpoint/2010/main" val="800491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D2254-39B1-B740-BD52-23EC26459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0A592-A3B3-294C-8D7C-D724B9DDC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Set a prefix and AS in a delegated RPKI repository</a:t>
            </a:r>
          </a:p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Regularly revoke and re-issue ROAs that flip the validity state between valid and invalid states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148335-5C33-AF44-9FE4-C64CA1DE084C}"/>
              </a:ext>
            </a:extLst>
          </p:cNvPr>
          <p:cNvSpPr txBox="1"/>
          <p:nvPr/>
        </p:nvSpPr>
        <p:spPr>
          <a:xfrm>
            <a:off x="1618592" y="4001294"/>
            <a:ext cx="98675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# Flip to "good" at 00:00 on Fri/Mon/Thu</a:t>
            </a:r>
          </a:p>
          <a:p>
            <a:r>
              <a:rPr lang="en-AU" dirty="0"/>
              <a:t>0 0 * * 1,4,5 /home/krill/.cargo/bin/</a:t>
            </a:r>
            <a:r>
              <a:rPr lang="en-AU" dirty="0" err="1"/>
              <a:t>krillc</a:t>
            </a:r>
            <a:r>
              <a:rPr lang="en-AU" dirty="0"/>
              <a:t> </a:t>
            </a:r>
            <a:r>
              <a:rPr lang="en-AU" dirty="0" err="1"/>
              <a:t>roas</a:t>
            </a:r>
            <a:r>
              <a:rPr lang="en-AU" dirty="0"/>
              <a:t> update --delta ./delta-</a:t>
            </a:r>
            <a:r>
              <a:rPr lang="en-AU" dirty="0" err="1"/>
              <a:t>in.txt</a:t>
            </a:r>
            <a:r>
              <a:rPr lang="en-AU" dirty="0"/>
              <a:t> &gt; /</a:t>
            </a:r>
            <a:r>
              <a:rPr lang="en-AU" dirty="0" err="1"/>
              <a:t>tmp</a:t>
            </a:r>
            <a:r>
              <a:rPr lang="en-AU" dirty="0"/>
              <a:t>/</a:t>
            </a:r>
            <a:r>
              <a:rPr lang="en-AU" dirty="0" err="1"/>
              <a:t>krillc-in.log</a:t>
            </a:r>
            <a:r>
              <a:rPr lang="en-AU" dirty="0"/>
              <a:t> 2&gt;&amp;1</a:t>
            </a:r>
          </a:p>
          <a:p>
            <a:r>
              <a:rPr lang="en-AU" dirty="0"/>
              <a:t># Flip to "bad" at 12:00 on sat/Tue/Thu</a:t>
            </a:r>
          </a:p>
          <a:p>
            <a:r>
              <a:rPr lang="en-AU" dirty="0"/>
              <a:t>0 12 * * 2,4,6 /home/krill/.cargo/bin/</a:t>
            </a:r>
            <a:r>
              <a:rPr lang="en-AU" dirty="0" err="1"/>
              <a:t>krillc</a:t>
            </a:r>
            <a:r>
              <a:rPr lang="en-AU" dirty="0"/>
              <a:t> </a:t>
            </a:r>
            <a:r>
              <a:rPr lang="en-AU" dirty="0" err="1"/>
              <a:t>roas</a:t>
            </a:r>
            <a:r>
              <a:rPr lang="en-AU" dirty="0"/>
              <a:t> update --delta ./delta-</a:t>
            </a:r>
            <a:r>
              <a:rPr lang="en-AU" dirty="0" err="1"/>
              <a:t>out.txt</a:t>
            </a:r>
            <a:r>
              <a:rPr lang="en-AU" dirty="0"/>
              <a:t> &gt; /</a:t>
            </a:r>
            <a:r>
              <a:rPr lang="en-AU" dirty="0" err="1"/>
              <a:t>tmp</a:t>
            </a:r>
            <a:r>
              <a:rPr lang="en-AU" dirty="0"/>
              <a:t>/</a:t>
            </a:r>
            <a:r>
              <a:rPr lang="en-AU" dirty="0" err="1"/>
              <a:t>krillc-out.log</a:t>
            </a:r>
            <a:r>
              <a:rPr lang="en-AU" dirty="0"/>
              <a:t> 2&gt;&amp;1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DFBF95-CAB1-594B-B4D7-A882C97371D2}"/>
              </a:ext>
            </a:extLst>
          </p:cNvPr>
          <p:cNvSpPr txBox="1"/>
          <p:nvPr/>
        </p:nvSpPr>
        <p:spPr>
          <a:xfrm>
            <a:off x="1545020" y="5694089"/>
            <a:ext cx="8792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These two scripts flip the ROA valid state between ‘good’ </a:t>
            </a:r>
            <a:r>
              <a:rPr lang="en-AU" dirty="0" err="1"/>
              <a:t>and’bad</a:t>
            </a:r>
            <a:r>
              <a:rPr lang="en-AU" dirty="0"/>
              <a:t>’ origin ASNs for the </a:t>
            </a:r>
            <a:r>
              <a:rPr lang="en-AU" dirty="0" err="1"/>
              <a:t>prifix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218392-6885-7F4A-A45B-8199FD95F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1758" y="248591"/>
            <a:ext cx="813468" cy="77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92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D2254-39B1-B740-BD52-23EC26459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0A592-A3B3-294C-8D7C-D724B9DDC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Set a prefix and AS in a delegated RPKI repository</a:t>
            </a:r>
          </a:p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Regularly revoke and re-issue ROAs that flip the validity state between valid and invalid states</a:t>
            </a:r>
          </a:p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Anycast the prefix and AS pair in a number of locations across the Internet</a:t>
            </a:r>
          </a:p>
          <a:p>
            <a:pPr lvl="1"/>
            <a:r>
              <a:rPr lang="en-AU" dirty="0"/>
              <a:t>We are using 3 locations: US (LA), DE (FRA), SG</a:t>
            </a:r>
          </a:p>
          <a:p>
            <a:pPr lvl="1"/>
            <a:r>
              <a:rPr lang="en-AU" dirty="0"/>
              <a:t>We are using 3 transit providers</a:t>
            </a:r>
          </a:p>
          <a:p>
            <a:pPr lvl="1"/>
            <a:r>
              <a:rPr lang="en-AU" dirty="0"/>
              <a:t>The server at this location delivers 1x1 blots</a:t>
            </a:r>
          </a:p>
          <a:p>
            <a:pPr lvl="1"/>
            <a:r>
              <a:rPr lang="en-AU" dirty="0"/>
              <a:t>This is IPv4-only at this point</a:t>
            </a:r>
          </a:p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27B82B-9253-BE4B-B55B-18ED8509C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1758" y="248591"/>
            <a:ext cx="813468" cy="77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201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D2254-39B1-B740-BD52-23EC26459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0A592-A3B3-294C-8D7C-D724B9DDC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Set a prefix and AS in a delegated RPKI repository</a:t>
            </a:r>
          </a:p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Regularly revoke and re-issue ROAs that flip the validity state between valid and invalid states</a:t>
            </a:r>
          </a:p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Anycast the prefix and AS pair in a number of locations across the Internet</a:t>
            </a:r>
          </a:p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Load a unique URL that maps to the destination into a measurement script</a:t>
            </a:r>
          </a:p>
          <a:p>
            <a:pPr lvl="1"/>
            <a:r>
              <a:rPr lang="en-AU" dirty="0"/>
              <a:t>The DNS component uses HTTPS and a unique DNS label component to try and ensure that the HTTP FETCH is not intercepted by middleware proxies</a:t>
            </a:r>
          </a:p>
          <a:p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354E2D-6C2A-AB48-BE34-2561FDD57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1758" y="248591"/>
            <a:ext cx="813468" cy="77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199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D2254-39B1-B740-BD52-23EC26459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0A592-A3B3-294C-8D7C-D724B9DDC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Set a prefix and AS in a delegated RPKI repository</a:t>
            </a:r>
          </a:p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Regularly revoke and re-issue ROAs that flip the validity state between valid and invalid states</a:t>
            </a:r>
          </a:p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Anycast the prefix and AS pair in a number of locations across the Internet</a:t>
            </a:r>
          </a:p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Load a unique URL that maps to the destination into a measurement script </a:t>
            </a:r>
          </a:p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Feed the script into the advertising systems</a:t>
            </a:r>
          </a:p>
          <a:p>
            <a:pPr lvl="1"/>
            <a:r>
              <a:rPr lang="en-AU" dirty="0"/>
              <a:t>This is part of the larger APNIC Labs ad-based measurement system – this test is one URL in a larger collection of URLs</a:t>
            </a:r>
          </a:p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710A4D-9156-E74F-9524-DF0545739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1758" y="248591"/>
            <a:ext cx="813468" cy="77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448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D2254-39B1-B740-BD52-23EC26459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0A592-A3B3-294C-8D7C-D724B9DDC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Set a prefix and AS in a delegated RPKI repository</a:t>
            </a:r>
          </a:p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Regularly revoke and re-issue ROAs that flip the validity state between valid and invalid states</a:t>
            </a:r>
          </a:p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Anycast the prefix and AS pair in a number of locations across the Internet</a:t>
            </a:r>
          </a:p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Load a unique URL that maps to the destination into a measurement script</a:t>
            </a:r>
          </a:p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Feed the script into the advertising systems</a:t>
            </a:r>
          </a:p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Collect and analyse data</a:t>
            </a:r>
          </a:p>
          <a:p>
            <a:pPr lvl="1"/>
            <a:r>
              <a:rPr lang="en-AU" dirty="0"/>
              <a:t>We use the user record of successful fetch to avoid zombies and stalkers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252BAE-DE48-0247-89EE-CBC4C8FF8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1758" y="248591"/>
            <a:ext cx="813468" cy="77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424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D6CC6-7B7B-414E-A620-26628289F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Flipping ROA states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E6623-6B6F-A148-ABCB-113C4AE19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117" y="1426232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AU" dirty="0"/>
              <a:t>What’s a good frequency to flip states?</a:t>
            </a:r>
          </a:p>
          <a:p>
            <a:pPr lvl="1"/>
            <a:r>
              <a:rPr lang="en-AU" dirty="0"/>
              <a:t>How long does it take for the routing system as a whole to learn that a previously valid route is now invalid? And how long for the inverse invalid to valid transition </a:t>
            </a:r>
          </a:p>
          <a:p>
            <a:pPr lvl="1"/>
            <a:endParaRPr lang="en-AU" dirty="0"/>
          </a:p>
          <a:p>
            <a:r>
              <a:rPr lang="en-AU" dirty="0"/>
              <a:t>Validity / Invalidity is determined by what is published at the RPKI publication point</a:t>
            </a:r>
          </a:p>
          <a:p>
            <a:pPr lvl="1"/>
            <a:r>
              <a:rPr lang="en-AU" dirty="0"/>
              <a:t>Each transition is marked by revocation of the previous ROA’s EE certificate and the issuing of a new ROA and EE certificate</a:t>
            </a:r>
          </a:p>
          <a:p>
            <a:pPr marL="457200" lvl="1" indent="0">
              <a:buNone/>
            </a:pPr>
            <a:endParaRPr lang="en-AU" dirty="0"/>
          </a:p>
          <a:p>
            <a:r>
              <a:rPr lang="en-AU" dirty="0"/>
              <a:t>What’s the re-query interval for clients of a RPKI publication point?</a:t>
            </a:r>
          </a:p>
          <a:p>
            <a:pPr lvl="1"/>
            <a:r>
              <a:rPr lang="en-AU" dirty="0"/>
              <a:t>There is no standard-defined re-query interval so implementors have exercised their creativity!</a:t>
            </a:r>
          </a:p>
        </p:txBody>
      </p:sp>
    </p:spTree>
    <p:extLst>
      <p:ext uri="{BB962C8B-B14F-4D97-AF65-F5344CB8AC3E}">
        <p14:creationId xmlns:p14="http://schemas.microsoft.com/office/powerpoint/2010/main" val="9253210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0D8A5-4964-6043-86C5-F1F9C6C2C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/>
          <a:lstStyle/>
          <a:p>
            <a:r>
              <a:rPr lang="en-AU" dirty="0"/>
              <a:t>RPKI Pub Point Re-Query Intervals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050633-6703-CA47-A1BF-5EBDBDF261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9796" y="2163116"/>
            <a:ext cx="7832408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C9134F-62D2-AD40-AD6F-1B95E349B43D}"/>
              </a:ext>
            </a:extLst>
          </p:cNvPr>
          <p:cNvSpPr txBox="1"/>
          <p:nvPr/>
        </p:nvSpPr>
        <p:spPr>
          <a:xfrm>
            <a:off x="3174125" y="2604621"/>
            <a:ext cx="2281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latin typeface="AhnbergHand" pitchFamily="2" charset="0"/>
              </a:rPr>
              <a:t>120 seconds is popular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1F6EDE-F53C-BF4E-891C-AE3C33E9FD61}"/>
              </a:ext>
            </a:extLst>
          </p:cNvPr>
          <p:cNvSpPr txBox="1"/>
          <p:nvPr/>
        </p:nvSpPr>
        <p:spPr>
          <a:xfrm>
            <a:off x="4167352" y="4036117"/>
            <a:ext cx="29594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latin typeface="AhnbergHand" pitchFamily="2" charset="0"/>
              </a:rPr>
              <a:t>600 seconds is also well used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F2F2A8-4E9D-8341-98B8-675B16CF31FB}"/>
              </a:ext>
            </a:extLst>
          </p:cNvPr>
          <p:cNvSpPr txBox="1"/>
          <p:nvPr/>
        </p:nvSpPr>
        <p:spPr>
          <a:xfrm>
            <a:off x="5234152" y="5101976"/>
            <a:ext cx="1547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latin typeface="AhnbergHand" pitchFamily="2" charset="0"/>
              </a:rPr>
              <a:t>as is one hour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99DD223B-3197-7D41-90D0-01294C8B6B62}"/>
              </a:ext>
            </a:extLst>
          </p:cNvPr>
          <p:cNvSpPr/>
          <p:nvPr/>
        </p:nvSpPr>
        <p:spPr>
          <a:xfrm>
            <a:off x="3087957" y="2846343"/>
            <a:ext cx="159740" cy="189202"/>
          </a:xfrm>
          <a:custGeom>
            <a:avLst/>
            <a:gdLst>
              <a:gd name="connsiteX0" fmla="*/ 138719 w 159740"/>
              <a:gd name="connsiteY0" fmla="*/ 42058 h 189202"/>
              <a:gd name="connsiteX1" fmla="*/ 2084 w 159740"/>
              <a:gd name="connsiteY1" fmla="*/ 147161 h 189202"/>
              <a:gd name="connsiteX2" fmla="*/ 65146 w 159740"/>
              <a:gd name="connsiteY2" fmla="*/ 16 h 189202"/>
              <a:gd name="connsiteX3" fmla="*/ 2084 w 159740"/>
              <a:gd name="connsiteY3" fmla="*/ 157671 h 189202"/>
              <a:gd name="connsiteX4" fmla="*/ 159740 w 159740"/>
              <a:gd name="connsiteY4" fmla="*/ 189202 h 189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0" h="189202">
                <a:moveTo>
                  <a:pt x="138719" y="42058"/>
                </a:moveTo>
                <a:cubicBezTo>
                  <a:pt x="76532" y="98113"/>
                  <a:pt x="14346" y="154168"/>
                  <a:pt x="2084" y="147161"/>
                </a:cubicBezTo>
                <a:cubicBezTo>
                  <a:pt x="-10178" y="140154"/>
                  <a:pt x="65146" y="-1736"/>
                  <a:pt x="65146" y="16"/>
                </a:cubicBezTo>
                <a:cubicBezTo>
                  <a:pt x="65146" y="1768"/>
                  <a:pt x="-13682" y="126140"/>
                  <a:pt x="2084" y="157671"/>
                </a:cubicBezTo>
                <a:cubicBezTo>
                  <a:pt x="17850" y="189202"/>
                  <a:pt x="88795" y="189202"/>
                  <a:pt x="159740" y="18920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4B397B6F-1486-1946-BBF3-1A8EB88AA467}"/>
              </a:ext>
            </a:extLst>
          </p:cNvPr>
          <p:cNvSpPr/>
          <p:nvPr/>
        </p:nvSpPr>
        <p:spPr>
          <a:xfrm>
            <a:off x="4276513" y="4338785"/>
            <a:ext cx="778963" cy="423094"/>
          </a:xfrm>
          <a:custGeom>
            <a:avLst/>
            <a:gdLst>
              <a:gd name="connsiteX0" fmla="*/ 778963 w 778963"/>
              <a:gd name="connsiteY0" fmla="*/ 43 h 423094"/>
              <a:gd name="connsiteX1" fmla="*/ 32728 w 778963"/>
              <a:gd name="connsiteY1" fmla="*/ 294333 h 423094"/>
              <a:gd name="connsiteX2" fmla="*/ 169363 w 778963"/>
              <a:gd name="connsiteY2" fmla="*/ 43 h 423094"/>
              <a:gd name="connsiteX3" fmla="*/ 1197 w 778963"/>
              <a:gd name="connsiteY3" fmla="*/ 273312 h 423094"/>
              <a:gd name="connsiteX4" fmla="*/ 274466 w 778963"/>
              <a:gd name="connsiteY4" fmla="*/ 409947 h 423094"/>
              <a:gd name="connsiteX5" fmla="*/ 211404 w 778963"/>
              <a:gd name="connsiteY5" fmla="*/ 409947 h 423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8963" h="423094">
                <a:moveTo>
                  <a:pt x="778963" y="43"/>
                </a:moveTo>
                <a:cubicBezTo>
                  <a:pt x="456645" y="147188"/>
                  <a:pt x="134328" y="294333"/>
                  <a:pt x="32728" y="294333"/>
                </a:cubicBezTo>
                <a:cubicBezTo>
                  <a:pt x="-68872" y="294333"/>
                  <a:pt x="174618" y="3546"/>
                  <a:pt x="169363" y="43"/>
                </a:cubicBezTo>
                <a:cubicBezTo>
                  <a:pt x="164108" y="-3460"/>
                  <a:pt x="-16320" y="204995"/>
                  <a:pt x="1197" y="273312"/>
                </a:cubicBezTo>
                <a:cubicBezTo>
                  <a:pt x="18714" y="341629"/>
                  <a:pt x="239431" y="387174"/>
                  <a:pt x="274466" y="409947"/>
                </a:cubicBezTo>
                <a:cubicBezTo>
                  <a:pt x="309501" y="432720"/>
                  <a:pt x="260452" y="421333"/>
                  <a:pt x="211404" y="40994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7C868E8A-1094-B64D-B470-B26A86183679}"/>
              </a:ext>
            </a:extLst>
          </p:cNvPr>
          <p:cNvSpPr/>
          <p:nvPr/>
        </p:nvSpPr>
        <p:spPr>
          <a:xfrm>
            <a:off x="5217875" y="5431904"/>
            <a:ext cx="457711" cy="199697"/>
          </a:xfrm>
          <a:custGeom>
            <a:avLst/>
            <a:gdLst>
              <a:gd name="connsiteX0" fmla="*/ 457711 w 457711"/>
              <a:gd name="connsiteY0" fmla="*/ 0 h 199697"/>
              <a:gd name="connsiteX1" fmla="*/ 16277 w 457711"/>
              <a:gd name="connsiteY1" fmla="*/ 115614 h 199697"/>
              <a:gd name="connsiteX2" fmla="*/ 89849 w 457711"/>
              <a:gd name="connsiteY2" fmla="*/ 52552 h 199697"/>
              <a:gd name="connsiteX3" fmla="*/ 37297 w 457711"/>
              <a:gd name="connsiteY3" fmla="*/ 157655 h 199697"/>
              <a:gd name="connsiteX4" fmla="*/ 268525 w 457711"/>
              <a:gd name="connsiteY4" fmla="*/ 199697 h 199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711" h="199697">
                <a:moveTo>
                  <a:pt x="457711" y="0"/>
                </a:moveTo>
                <a:cubicBezTo>
                  <a:pt x="267649" y="53427"/>
                  <a:pt x="77587" y="106855"/>
                  <a:pt x="16277" y="115614"/>
                </a:cubicBezTo>
                <a:cubicBezTo>
                  <a:pt x="-45033" y="124373"/>
                  <a:pt x="86346" y="45545"/>
                  <a:pt x="89849" y="52552"/>
                </a:cubicBezTo>
                <a:cubicBezTo>
                  <a:pt x="93352" y="59559"/>
                  <a:pt x="7518" y="133131"/>
                  <a:pt x="37297" y="157655"/>
                </a:cubicBezTo>
                <a:cubicBezTo>
                  <a:pt x="67076" y="182179"/>
                  <a:pt x="167800" y="190938"/>
                  <a:pt x="268525" y="19969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3BDFAD-4990-304F-B6B2-7C0AE57D8D6E}"/>
              </a:ext>
            </a:extLst>
          </p:cNvPr>
          <p:cNvSpPr/>
          <p:nvPr/>
        </p:nvSpPr>
        <p:spPr>
          <a:xfrm>
            <a:off x="461500" y="1516611"/>
            <a:ext cx="76300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/>
              <a:t>We are looking here at the average elapsed time between successive visits to the RPKI publication point server from the same IP address (krill logs)</a:t>
            </a:r>
          </a:p>
        </p:txBody>
      </p:sp>
    </p:spTree>
    <p:extLst>
      <p:ext uri="{BB962C8B-B14F-4D97-AF65-F5344CB8AC3E}">
        <p14:creationId xmlns:p14="http://schemas.microsoft.com/office/powerpoint/2010/main" val="2362004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D7DE3D28-BD7A-C847-BEE6-E2F47C3D54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9796" y="1825625"/>
            <a:ext cx="7832408" cy="435133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A0D8A5-4964-6043-86C5-F1F9C6C2C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RPKI Pub Point Re-Query Intervals (first hour)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C9134F-62D2-AD40-AD6F-1B95E349B43D}"/>
              </a:ext>
            </a:extLst>
          </p:cNvPr>
          <p:cNvSpPr txBox="1"/>
          <p:nvPr/>
        </p:nvSpPr>
        <p:spPr>
          <a:xfrm>
            <a:off x="3174125" y="2322786"/>
            <a:ext cx="2281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>
                <a:latin typeface="AhnbergHand" pitchFamily="2" charset="0"/>
              </a:rPr>
              <a:t>120 seconds is popular</a:t>
            </a:r>
            <a:endParaRPr lang="en-AU" sz="1400" dirty="0">
              <a:latin typeface="AhnbergHand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1F6EDE-F53C-BF4E-891C-AE3C33E9FD61}"/>
              </a:ext>
            </a:extLst>
          </p:cNvPr>
          <p:cNvSpPr txBox="1"/>
          <p:nvPr/>
        </p:nvSpPr>
        <p:spPr>
          <a:xfrm>
            <a:off x="4167352" y="3754282"/>
            <a:ext cx="29594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latin typeface="AhnbergHand" pitchFamily="2" charset="0"/>
              </a:rPr>
              <a:t>600 seconds is also well used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F2F2A8-4E9D-8341-98B8-675B16CF31FB}"/>
              </a:ext>
            </a:extLst>
          </p:cNvPr>
          <p:cNvSpPr txBox="1"/>
          <p:nvPr/>
        </p:nvSpPr>
        <p:spPr>
          <a:xfrm>
            <a:off x="7840718" y="4268497"/>
            <a:ext cx="1547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latin typeface="AhnbergHand" pitchFamily="2" charset="0"/>
              </a:rPr>
              <a:t>as is one hour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9322B9-360F-E94E-8650-10562170E9F6}"/>
              </a:ext>
            </a:extLst>
          </p:cNvPr>
          <p:cNvSpPr txBox="1"/>
          <p:nvPr/>
        </p:nvSpPr>
        <p:spPr>
          <a:xfrm>
            <a:off x="3048000" y="6311900"/>
            <a:ext cx="1335622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AU" sz="1400" dirty="0">
                <a:solidFill>
                  <a:srgbClr val="FF0000"/>
                </a:solidFill>
                <a:latin typeface="AhnbergHand" pitchFamily="2" charset="0"/>
              </a:rPr>
              <a:t>What’s this?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963BE45B-1FB8-8C46-B7A7-ECBCA349C81B}"/>
              </a:ext>
            </a:extLst>
          </p:cNvPr>
          <p:cNvSpPr/>
          <p:nvPr/>
        </p:nvSpPr>
        <p:spPr>
          <a:xfrm>
            <a:off x="3174124" y="5680262"/>
            <a:ext cx="767308" cy="699872"/>
          </a:xfrm>
          <a:custGeom>
            <a:avLst/>
            <a:gdLst>
              <a:gd name="connsiteX0" fmla="*/ 0 w 767308"/>
              <a:gd name="connsiteY0" fmla="*/ 26855 h 699872"/>
              <a:gd name="connsiteX1" fmla="*/ 767255 w 767308"/>
              <a:gd name="connsiteY1" fmla="*/ 47876 h 699872"/>
              <a:gd name="connsiteX2" fmla="*/ 42042 w 767308"/>
              <a:gd name="connsiteY2" fmla="*/ 79407 h 699872"/>
              <a:gd name="connsiteX3" fmla="*/ 451945 w 767308"/>
              <a:gd name="connsiteY3" fmla="*/ 37366 h 699872"/>
              <a:gd name="connsiteX4" fmla="*/ 493986 w 767308"/>
              <a:gd name="connsiteY4" fmla="*/ 699517 h 699872"/>
              <a:gd name="connsiteX5" fmla="*/ 483476 w 767308"/>
              <a:gd name="connsiteY5" fmla="*/ 131959 h 699872"/>
              <a:gd name="connsiteX6" fmla="*/ 399393 w 767308"/>
              <a:gd name="connsiteY6" fmla="*/ 279104 h 699872"/>
              <a:gd name="connsiteX7" fmla="*/ 483476 w 767308"/>
              <a:gd name="connsiteY7" fmla="*/ 89917 h 699872"/>
              <a:gd name="connsiteX8" fmla="*/ 599090 w 767308"/>
              <a:gd name="connsiteY8" fmla="*/ 216041 h 699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7308" h="699872">
                <a:moveTo>
                  <a:pt x="0" y="26855"/>
                </a:moveTo>
                <a:cubicBezTo>
                  <a:pt x="380124" y="32986"/>
                  <a:pt x="760248" y="39117"/>
                  <a:pt x="767255" y="47876"/>
                </a:cubicBezTo>
                <a:cubicBezTo>
                  <a:pt x="774262" y="56635"/>
                  <a:pt x="94594" y="81159"/>
                  <a:pt x="42042" y="79407"/>
                </a:cubicBezTo>
                <a:cubicBezTo>
                  <a:pt x="-10510" y="77655"/>
                  <a:pt x="376621" y="-65986"/>
                  <a:pt x="451945" y="37366"/>
                </a:cubicBezTo>
                <a:cubicBezTo>
                  <a:pt x="527269" y="140718"/>
                  <a:pt x="488731" y="683752"/>
                  <a:pt x="493986" y="699517"/>
                </a:cubicBezTo>
                <a:cubicBezTo>
                  <a:pt x="499241" y="715282"/>
                  <a:pt x="499242" y="202028"/>
                  <a:pt x="483476" y="131959"/>
                </a:cubicBezTo>
                <a:cubicBezTo>
                  <a:pt x="467711" y="61890"/>
                  <a:pt x="399393" y="286111"/>
                  <a:pt x="399393" y="279104"/>
                </a:cubicBezTo>
                <a:cubicBezTo>
                  <a:pt x="399393" y="272097"/>
                  <a:pt x="450193" y="100427"/>
                  <a:pt x="483476" y="89917"/>
                </a:cubicBezTo>
                <a:cubicBezTo>
                  <a:pt x="516759" y="79407"/>
                  <a:pt x="557924" y="147724"/>
                  <a:pt x="599090" y="21604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99DD223B-3197-7D41-90D0-01294C8B6B62}"/>
              </a:ext>
            </a:extLst>
          </p:cNvPr>
          <p:cNvSpPr/>
          <p:nvPr/>
        </p:nvSpPr>
        <p:spPr>
          <a:xfrm>
            <a:off x="3087957" y="2564508"/>
            <a:ext cx="159740" cy="189202"/>
          </a:xfrm>
          <a:custGeom>
            <a:avLst/>
            <a:gdLst>
              <a:gd name="connsiteX0" fmla="*/ 138719 w 159740"/>
              <a:gd name="connsiteY0" fmla="*/ 42058 h 189202"/>
              <a:gd name="connsiteX1" fmla="*/ 2084 w 159740"/>
              <a:gd name="connsiteY1" fmla="*/ 147161 h 189202"/>
              <a:gd name="connsiteX2" fmla="*/ 65146 w 159740"/>
              <a:gd name="connsiteY2" fmla="*/ 16 h 189202"/>
              <a:gd name="connsiteX3" fmla="*/ 2084 w 159740"/>
              <a:gd name="connsiteY3" fmla="*/ 157671 h 189202"/>
              <a:gd name="connsiteX4" fmla="*/ 159740 w 159740"/>
              <a:gd name="connsiteY4" fmla="*/ 189202 h 189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0" h="189202">
                <a:moveTo>
                  <a:pt x="138719" y="42058"/>
                </a:moveTo>
                <a:cubicBezTo>
                  <a:pt x="76532" y="98113"/>
                  <a:pt x="14346" y="154168"/>
                  <a:pt x="2084" y="147161"/>
                </a:cubicBezTo>
                <a:cubicBezTo>
                  <a:pt x="-10178" y="140154"/>
                  <a:pt x="65146" y="-1736"/>
                  <a:pt x="65146" y="16"/>
                </a:cubicBezTo>
                <a:cubicBezTo>
                  <a:pt x="65146" y="1768"/>
                  <a:pt x="-13682" y="126140"/>
                  <a:pt x="2084" y="157671"/>
                </a:cubicBezTo>
                <a:cubicBezTo>
                  <a:pt x="17850" y="189202"/>
                  <a:pt x="88795" y="189202"/>
                  <a:pt x="159740" y="18920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4B397B6F-1486-1946-BBF3-1A8EB88AA467}"/>
              </a:ext>
            </a:extLst>
          </p:cNvPr>
          <p:cNvSpPr/>
          <p:nvPr/>
        </p:nvSpPr>
        <p:spPr>
          <a:xfrm>
            <a:off x="4276513" y="4056950"/>
            <a:ext cx="778963" cy="423094"/>
          </a:xfrm>
          <a:custGeom>
            <a:avLst/>
            <a:gdLst>
              <a:gd name="connsiteX0" fmla="*/ 778963 w 778963"/>
              <a:gd name="connsiteY0" fmla="*/ 43 h 423094"/>
              <a:gd name="connsiteX1" fmla="*/ 32728 w 778963"/>
              <a:gd name="connsiteY1" fmla="*/ 294333 h 423094"/>
              <a:gd name="connsiteX2" fmla="*/ 169363 w 778963"/>
              <a:gd name="connsiteY2" fmla="*/ 43 h 423094"/>
              <a:gd name="connsiteX3" fmla="*/ 1197 w 778963"/>
              <a:gd name="connsiteY3" fmla="*/ 273312 h 423094"/>
              <a:gd name="connsiteX4" fmla="*/ 274466 w 778963"/>
              <a:gd name="connsiteY4" fmla="*/ 409947 h 423094"/>
              <a:gd name="connsiteX5" fmla="*/ 211404 w 778963"/>
              <a:gd name="connsiteY5" fmla="*/ 409947 h 423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8963" h="423094">
                <a:moveTo>
                  <a:pt x="778963" y="43"/>
                </a:moveTo>
                <a:cubicBezTo>
                  <a:pt x="456645" y="147188"/>
                  <a:pt x="134328" y="294333"/>
                  <a:pt x="32728" y="294333"/>
                </a:cubicBezTo>
                <a:cubicBezTo>
                  <a:pt x="-68872" y="294333"/>
                  <a:pt x="174618" y="3546"/>
                  <a:pt x="169363" y="43"/>
                </a:cubicBezTo>
                <a:cubicBezTo>
                  <a:pt x="164108" y="-3460"/>
                  <a:pt x="-16320" y="204995"/>
                  <a:pt x="1197" y="273312"/>
                </a:cubicBezTo>
                <a:cubicBezTo>
                  <a:pt x="18714" y="341629"/>
                  <a:pt x="239431" y="387174"/>
                  <a:pt x="274466" y="409947"/>
                </a:cubicBezTo>
                <a:cubicBezTo>
                  <a:pt x="309501" y="432720"/>
                  <a:pt x="260452" y="421333"/>
                  <a:pt x="211404" y="40994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C012E3DC-6036-0B42-88D0-E840E46CF75A}"/>
              </a:ext>
            </a:extLst>
          </p:cNvPr>
          <p:cNvSpPr/>
          <p:nvPr/>
        </p:nvSpPr>
        <p:spPr>
          <a:xfrm>
            <a:off x="4246179" y="5618732"/>
            <a:ext cx="798996" cy="687479"/>
          </a:xfrm>
          <a:custGeom>
            <a:avLst/>
            <a:gdLst>
              <a:gd name="connsiteX0" fmla="*/ 0 w 798996"/>
              <a:gd name="connsiteY0" fmla="*/ 46344 h 687479"/>
              <a:gd name="connsiteX1" fmla="*/ 798787 w 798996"/>
              <a:gd name="connsiteY1" fmla="*/ 14813 h 687479"/>
              <a:gd name="connsiteX2" fmla="*/ 84083 w 798996"/>
              <a:gd name="connsiteY2" fmla="*/ 46344 h 687479"/>
              <a:gd name="connsiteX3" fmla="*/ 588580 w 798996"/>
              <a:gd name="connsiteY3" fmla="*/ 46344 h 687479"/>
              <a:gd name="connsiteX4" fmla="*/ 73573 w 798996"/>
              <a:gd name="connsiteY4" fmla="*/ 687475 h 687479"/>
              <a:gd name="connsiteX5" fmla="*/ 599090 w 798996"/>
              <a:gd name="connsiteY5" fmla="*/ 35834 h 687479"/>
              <a:gd name="connsiteX6" fmla="*/ 441435 w 798996"/>
              <a:gd name="connsiteY6" fmla="*/ 130427 h 687479"/>
              <a:gd name="connsiteX7" fmla="*/ 609600 w 798996"/>
              <a:gd name="connsiteY7" fmla="*/ 35834 h 687479"/>
              <a:gd name="connsiteX8" fmla="*/ 683173 w 798996"/>
              <a:gd name="connsiteY8" fmla="*/ 203999 h 687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996" h="687479">
                <a:moveTo>
                  <a:pt x="0" y="46344"/>
                </a:moveTo>
                <a:lnTo>
                  <a:pt x="798787" y="14813"/>
                </a:lnTo>
                <a:cubicBezTo>
                  <a:pt x="812801" y="14813"/>
                  <a:pt x="119117" y="41089"/>
                  <a:pt x="84083" y="46344"/>
                </a:cubicBezTo>
                <a:cubicBezTo>
                  <a:pt x="49049" y="51599"/>
                  <a:pt x="590332" y="-60511"/>
                  <a:pt x="588580" y="46344"/>
                </a:cubicBezTo>
                <a:cubicBezTo>
                  <a:pt x="586828" y="153199"/>
                  <a:pt x="71821" y="689227"/>
                  <a:pt x="73573" y="687475"/>
                </a:cubicBezTo>
                <a:cubicBezTo>
                  <a:pt x="75325" y="685723"/>
                  <a:pt x="537780" y="128675"/>
                  <a:pt x="599090" y="35834"/>
                </a:cubicBezTo>
                <a:cubicBezTo>
                  <a:pt x="660400" y="-57007"/>
                  <a:pt x="439683" y="130427"/>
                  <a:pt x="441435" y="130427"/>
                </a:cubicBezTo>
                <a:cubicBezTo>
                  <a:pt x="443187" y="130427"/>
                  <a:pt x="569310" y="23572"/>
                  <a:pt x="609600" y="35834"/>
                </a:cubicBezTo>
                <a:cubicBezTo>
                  <a:pt x="649890" y="48096"/>
                  <a:pt x="666531" y="126047"/>
                  <a:pt x="683173" y="203999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1300ADB3-5675-CA47-AB78-B4322CDBAF93}"/>
              </a:ext>
            </a:extLst>
          </p:cNvPr>
          <p:cNvSpPr/>
          <p:nvPr/>
        </p:nvSpPr>
        <p:spPr>
          <a:xfrm>
            <a:off x="8330032" y="4671196"/>
            <a:ext cx="354686" cy="639761"/>
          </a:xfrm>
          <a:custGeom>
            <a:avLst/>
            <a:gdLst>
              <a:gd name="connsiteX0" fmla="*/ 4671 w 354686"/>
              <a:gd name="connsiteY0" fmla="*/ 5907 h 639761"/>
              <a:gd name="connsiteX1" fmla="*/ 46713 w 354686"/>
              <a:gd name="connsiteY1" fmla="*/ 79480 h 639761"/>
              <a:gd name="connsiteX2" fmla="*/ 341002 w 354686"/>
              <a:gd name="connsiteY2" fmla="*/ 562956 h 639761"/>
              <a:gd name="connsiteX3" fmla="*/ 309471 w 354686"/>
              <a:gd name="connsiteY3" fmla="*/ 468363 h 639761"/>
              <a:gd name="connsiteX4" fmla="*/ 341002 w 354686"/>
              <a:gd name="connsiteY4" fmla="*/ 636528 h 639761"/>
              <a:gd name="connsiteX5" fmla="*/ 214878 w 354686"/>
              <a:gd name="connsiteY5" fmla="*/ 562956 h 639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686" h="639761">
                <a:moveTo>
                  <a:pt x="4671" y="5907"/>
                </a:moveTo>
                <a:cubicBezTo>
                  <a:pt x="-2336" y="-3727"/>
                  <a:pt x="-9342" y="-13361"/>
                  <a:pt x="46713" y="79480"/>
                </a:cubicBezTo>
                <a:cubicBezTo>
                  <a:pt x="102768" y="172321"/>
                  <a:pt x="297209" y="498142"/>
                  <a:pt x="341002" y="562956"/>
                </a:cubicBezTo>
                <a:cubicBezTo>
                  <a:pt x="384795" y="627770"/>
                  <a:pt x="309471" y="456101"/>
                  <a:pt x="309471" y="468363"/>
                </a:cubicBezTo>
                <a:cubicBezTo>
                  <a:pt x="309471" y="480625"/>
                  <a:pt x="356767" y="620763"/>
                  <a:pt x="341002" y="636528"/>
                </a:cubicBezTo>
                <a:cubicBezTo>
                  <a:pt x="325237" y="652293"/>
                  <a:pt x="270057" y="607624"/>
                  <a:pt x="214878" y="56295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53527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5AAB8-CDE9-514D-8494-3E89D45B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Re-Query – Cumulative Distribution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55FA5A-DF91-DF41-A8DB-CBF02D1A11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3755" y="1690688"/>
            <a:ext cx="7832408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0CA6A8-6A7C-BA48-8B07-6B6E0A7B9B0B}"/>
              </a:ext>
            </a:extLst>
          </p:cNvPr>
          <p:cNvSpPr txBox="1"/>
          <p:nvPr/>
        </p:nvSpPr>
        <p:spPr>
          <a:xfrm>
            <a:off x="8765628" y="2081048"/>
            <a:ext cx="32161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Within 2 hours we see 75% of clients perform a </a:t>
            </a:r>
            <a:r>
              <a:rPr lang="en-AU" dirty="0" err="1">
                <a:latin typeface="AhnbergHand" pitchFamily="2" charset="0"/>
              </a:rPr>
              <a:t>requery</a:t>
            </a:r>
            <a:endParaRPr lang="en-AU" dirty="0">
              <a:latin typeface="AhnbergHa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536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D10FD-A71E-954E-A307-768D3354A3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186" y="1774005"/>
            <a:ext cx="12002814" cy="2325029"/>
          </a:xfrm>
        </p:spPr>
        <p:txBody>
          <a:bodyPr>
            <a:noAutofit/>
          </a:bodyPr>
          <a:lstStyle/>
          <a:p>
            <a:r>
              <a:rPr lang="en-AU" sz="4800" dirty="0"/>
              <a:t>Measuring RPKI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C4FBAB-9968-1946-997A-23C9EEAA6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3710" y="5475890"/>
            <a:ext cx="9144000" cy="1053660"/>
          </a:xfrm>
        </p:spPr>
        <p:txBody>
          <a:bodyPr/>
          <a:lstStyle/>
          <a:p>
            <a:pPr algn="r"/>
            <a:r>
              <a:rPr lang="en-AU" dirty="0">
                <a:solidFill>
                  <a:schemeClr val="bg1">
                    <a:lumMod val="65000"/>
                  </a:schemeClr>
                </a:solidFill>
                <a:latin typeface="AhnbergHand" pitchFamily="2" charset="0"/>
              </a:rPr>
              <a:t>Geoff Huston</a:t>
            </a:r>
          </a:p>
          <a:p>
            <a:pPr algn="r"/>
            <a:r>
              <a:rPr lang="en-AU" dirty="0">
                <a:solidFill>
                  <a:schemeClr val="bg1">
                    <a:lumMod val="65000"/>
                  </a:schemeClr>
                </a:solidFill>
                <a:latin typeface="AhnbergHand" pitchFamily="2" charset="0"/>
              </a:rPr>
              <a:t>APNIC Labs</a:t>
            </a:r>
          </a:p>
        </p:txBody>
      </p:sp>
    </p:spTree>
    <p:extLst>
      <p:ext uri="{BB962C8B-B14F-4D97-AF65-F5344CB8AC3E}">
        <p14:creationId xmlns:p14="http://schemas.microsoft.com/office/powerpoint/2010/main" val="28147949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C9E0D-D14C-8543-8DE6-F85DB31D3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Why the lag?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67B7C7-BC49-344D-9B95-C7C9ACDDBF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2209" y="1825625"/>
            <a:ext cx="7461210" cy="43513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DD1B17A-EE47-8044-BD53-374F4A1565BF}"/>
              </a:ext>
            </a:extLst>
          </p:cNvPr>
          <p:cNvSpPr/>
          <p:nvPr/>
        </p:nvSpPr>
        <p:spPr>
          <a:xfrm>
            <a:off x="977462" y="617696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dirty="0"/>
              <a:t>https://</a:t>
            </a:r>
            <a:r>
              <a:rPr lang="en-AU" dirty="0" err="1"/>
              <a:t>grafana.wikimedia.org</a:t>
            </a:r>
            <a:r>
              <a:rPr lang="en-AU" dirty="0"/>
              <a:t>/d/UwUa77GZk/</a:t>
            </a:r>
            <a:r>
              <a:rPr lang="en-AU" dirty="0" err="1"/>
              <a:t>rpki?panelId</a:t>
            </a:r>
            <a:r>
              <a:rPr lang="en-AU" dirty="0"/>
              <a:t>=59&amp;fullscreen&amp;orgId=1&amp;from=now-30d&amp;to=now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B2178E-23E1-2F4E-B2B9-C5587C47512F}"/>
              </a:ext>
            </a:extLst>
          </p:cNvPr>
          <p:cNvSpPr txBox="1"/>
          <p:nvPr/>
        </p:nvSpPr>
        <p:spPr>
          <a:xfrm>
            <a:off x="8345213" y="1825624"/>
            <a:ext cx="3510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latin typeface="AhnbergHand" pitchFamily="2" charset="0"/>
              </a:rPr>
              <a:t>Clients can take a significant amount of time to complete a pass through the entire RPKI distributed repository set, which makes the entire system sluggish to respond to changes</a:t>
            </a:r>
          </a:p>
        </p:txBody>
      </p:sp>
    </p:spTree>
    <p:extLst>
      <p:ext uri="{BB962C8B-B14F-4D97-AF65-F5344CB8AC3E}">
        <p14:creationId xmlns:p14="http://schemas.microsoft.com/office/powerpoint/2010/main" val="36808479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C4B6C-A7BC-D747-A3D6-AD7AFF797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We use 12 and 36 hour held states for ROA validity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0F0F0A-16EA-5145-B7D0-413A1CC9C6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7150" y="2364746"/>
            <a:ext cx="9537700" cy="9398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22A217-62D0-6748-A910-28F6B243E23E}"/>
              </a:ext>
            </a:extLst>
          </p:cNvPr>
          <p:cNvSpPr txBox="1"/>
          <p:nvPr/>
        </p:nvSpPr>
        <p:spPr>
          <a:xfrm>
            <a:off x="2005118" y="3929749"/>
            <a:ext cx="7802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The route object validity state cycles over a 7 day period in a set of 12 and 36 hour intervals</a:t>
            </a:r>
          </a:p>
        </p:txBody>
      </p:sp>
    </p:spTree>
    <p:extLst>
      <p:ext uri="{BB962C8B-B14F-4D97-AF65-F5344CB8AC3E}">
        <p14:creationId xmlns:p14="http://schemas.microsoft.com/office/powerpoint/2010/main" val="31319962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C4B6C-A7BC-D747-A3D6-AD7AFF797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We used 12 and 36 hour held states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0F0F0A-16EA-5145-B7D0-413A1CC9C6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7150" y="2364746"/>
            <a:ext cx="9537700" cy="9398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44D09D-9EE2-E446-9DCD-E3EE5D553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1" y="3814175"/>
            <a:ext cx="12192000" cy="24848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64B1304-85A2-B740-8FBB-D24236B2A718}"/>
              </a:ext>
            </a:extLst>
          </p:cNvPr>
          <p:cNvSpPr/>
          <p:nvPr/>
        </p:nvSpPr>
        <p:spPr>
          <a:xfrm>
            <a:off x="6121052" y="3814175"/>
            <a:ext cx="736948" cy="164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CC537B-3CF7-0240-94A3-1E4B2A4D9287}"/>
              </a:ext>
            </a:extLst>
          </p:cNvPr>
          <p:cNvSpPr/>
          <p:nvPr/>
        </p:nvSpPr>
        <p:spPr>
          <a:xfrm>
            <a:off x="11674257" y="5085567"/>
            <a:ext cx="482252" cy="945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554CEB-C1AF-4948-A024-E99DAC792BAA}"/>
              </a:ext>
            </a:extLst>
          </p:cNvPr>
          <p:cNvSpPr txBox="1"/>
          <p:nvPr/>
        </p:nvSpPr>
        <p:spPr>
          <a:xfrm>
            <a:off x="5091829" y="6183139"/>
            <a:ext cx="2874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view from </a:t>
            </a:r>
            <a:r>
              <a:rPr lang="en-AU" dirty="0" err="1">
                <a:latin typeface="AhnbergHand" pitchFamily="2" charset="0"/>
              </a:rPr>
              <a:t>stat.ripe.net</a:t>
            </a:r>
            <a:endParaRPr lang="en-AU" dirty="0">
              <a:latin typeface="AhnbergHand" pitchFamily="2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8AC2579-E2CE-A24B-8988-6DC2D29A109A}"/>
              </a:ext>
            </a:extLst>
          </p:cNvPr>
          <p:cNvSpPr/>
          <p:nvPr/>
        </p:nvSpPr>
        <p:spPr>
          <a:xfrm>
            <a:off x="3770334" y="3093929"/>
            <a:ext cx="3501551" cy="2184957"/>
          </a:xfrm>
          <a:custGeom>
            <a:avLst/>
            <a:gdLst>
              <a:gd name="connsiteX0" fmla="*/ 0 w 3501551"/>
              <a:gd name="connsiteY0" fmla="*/ 0 h 2184957"/>
              <a:gd name="connsiteX1" fmla="*/ 3206663 w 3501551"/>
              <a:gd name="connsiteY1" fmla="*/ 2022953 h 2184957"/>
              <a:gd name="connsiteX2" fmla="*/ 3375765 w 3501551"/>
              <a:gd name="connsiteY2" fmla="*/ 2004164 h 2184957"/>
              <a:gd name="connsiteX3" fmla="*/ 3494762 w 3501551"/>
              <a:gd name="connsiteY3" fmla="*/ 2179529 h 2184957"/>
              <a:gd name="connsiteX4" fmla="*/ 3169085 w 3501551"/>
              <a:gd name="connsiteY4" fmla="*/ 2123161 h 2184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1551" h="2184957">
                <a:moveTo>
                  <a:pt x="0" y="0"/>
                </a:moveTo>
                <a:lnTo>
                  <a:pt x="3206663" y="2022953"/>
                </a:lnTo>
                <a:cubicBezTo>
                  <a:pt x="3769291" y="2356980"/>
                  <a:pt x="3327749" y="1978068"/>
                  <a:pt x="3375765" y="2004164"/>
                </a:cubicBezTo>
                <a:cubicBezTo>
                  <a:pt x="3423782" y="2030260"/>
                  <a:pt x="3529209" y="2159696"/>
                  <a:pt x="3494762" y="2179529"/>
                </a:cubicBezTo>
                <a:cubicBezTo>
                  <a:pt x="3460315" y="2199362"/>
                  <a:pt x="3314700" y="2161261"/>
                  <a:pt x="3169085" y="212316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8356B391-4AEA-CD4A-AF74-6CC0ED682E3F}"/>
              </a:ext>
            </a:extLst>
          </p:cNvPr>
          <p:cNvSpPr/>
          <p:nvPr/>
        </p:nvSpPr>
        <p:spPr>
          <a:xfrm>
            <a:off x="7039627" y="3100192"/>
            <a:ext cx="1416292" cy="2160196"/>
          </a:xfrm>
          <a:custGeom>
            <a:avLst/>
            <a:gdLst>
              <a:gd name="connsiteX0" fmla="*/ 0 w 1416292"/>
              <a:gd name="connsiteY0" fmla="*/ 0 h 2160196"/>
              <a:gd name="connsiteX1" fmla="*/ 1321496 w 1416292"/>
              <a:gd name="connsiteY1" fmla="*/ 2041742 h 2160196"/>
              <a:gd name="connsiteX2" fmla="*/ 1321496 w 1416292"/>
              <a:gd name="connsiteY2" fmla="*/ 1922745 h 2160196"/>
              <a:gd name="connsiteX3" fmla="*/ 1415441 w 1416292"/>
              <a:gd name="connsiteY3" fmla="*/ 2154476 h 2160196"/>
              <a:gd name="connsiteX4" fmla="*/ 1258866 w 1416292"/>
              <a:gd name="connsiteY4" fmla="*/ 2066794 h 2160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6292" h="2160196">
                <a:moveTo>
                  <a:pt x="0" y="0"/>
                </a:moveTo>
                <a:cubicBezTo>
                  <a:pt x="550623" y="860642"/>
                  <a:pt x="1101247" y="1721285"/>
                  <a:pt x="1321496" y="2041742"/>
                </a:cubicBezTo>
                <a:cubicBezTo>
                  <a:pt x="1541745" y="2362200"/>
                  <a:pt x="1305839" y="1903956"/>
                  <a:pt x="1321496" y="1922745"/>
                </a:cubicBezTo>
                <a:cubicBezTo>
                  <a:pt x="1337154" y="1941534"/>
                  <a:pt x="1425879" y="2130468"/>
                  <a:pt x="1415441" y="2154476"/>
                </a:cubicBezTo>
                <a:cubicBezTo>
                  <a:pt x="1405003" y="2178484"/>
                  <a:pt x="1331934" y="2122639"/>
                  <a:pt x="1258866" y="206679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6F4CBB0-DE0B-7044-97FD-0F57A715F714}"/>
              </a:ext>
            </a:extLst>
          </p:cNvPr>
          <p:cNvSpPr/>
          <p:nvPr/>
        </p:nvSpPr>
        <p:spPr>
          <a:xfrm>
            <a:off x="8605381" y="2965108"/>
            <a:ext cx="592724" cy="2313680"/>
          </a:xfrm>
          <a:custGeom>
            <a:avLst/>
            <a:gdLst>
              <a:gd name="connsiteX0" fmla="*/ 0 w 592724"/>
              <a:gd name="connsiteY0" fmla="*/ 110032 h 2313680"/>
              <a:gd name="connsiteX1" fmla="*/ 93945 w 592724"/>
              <a:gd name="connsiteY1" fmla="*/ 235292 h 2313680"/>
              <a:gd name="connsiteX2" fmla="*/ 532356 w 592724"/>
              <a:gd name="connsiteY2" fmla="*/ 2201878 h 2313680"/>
              <a:gd name="connsiteX3" fmla="*/ 588723 w 592724"/>
              <a:gd name="connsiteY3" fmla="*/ 2082881 h 2313680"/>
              <a:gd name="connsiteX4" fmla="*/ 563671 w 592724"/>
              <a:gd name="connsiteY4" fmla="*/ 2308350 h 2313680"/>
              <a:gd name="connsiteX5" fmla="*/ 369518 w 592724"/>
              <a:gd name="connsiteY5" fmla="*/ 2220667 h 2313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724" h="2313680">
                <a:moveTo>
                  <a:pt x="0" y="110032"/>
                </a:moveTo>
                <a:cubicBezTo>
                  <a:pt x="2609" y="-1659"/>
                  <a:pt x="5219" y="-113349"/>
                  <a:pt x="93945" y="235292"/>
                </a:cubicBezTo>
                <a:cubicBezTo>
                  <a:pt x="182671" y="583933"/>
                  <a:pt x="449893" y="1893947"/>
                  <a:pt x="532356" y="2201878"/>
                </a:cubicBezTo>
                <a:cubicBezTo>
                  <a:pt x="614819" y="2509809"/>
                  <a:pt x="583504" y="2065136"/>
                  <a:pt x="588723" y="2082881"/>
                </a:cubicBezTo>
                <a:cubicBezTo>
                  <a:pt x="593942" y="2100626"/>
                  <a:pt x="600205" y="2285386"/>
                  <a:pt x="563671" y="2308350"/>
                </a:cubicBezTo>
                <a:cubicBezTo>
                  <a:pt x="527137" y="2331314"/>
                  <a:pt x="448327" y="2275990"/>
                  <a:pt x="369518" y="222066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035433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C4B6C-A7BC-D747-A3D6-AD7AFF797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We used 12 and 36 hour held states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CC537B-3CF7-0240-94A3-1E4B2A4D9287}"/>
              </a:ext>
            </a:extLst>
          </p:cNvPr>
          <p:cNvSpPr/>
          <p:nvPr/>
        </p:nvSpPr>
        <p:spPr>
          <a:xfrm>
            <a:off x="11674257" y="5085567"/>
            <a:ext cx="482252" cy="945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6" name="Screen Recording 2020-07-23 at 10.40.19 am" descr="Screen Recording 2020-07-23 at 10.40.19 am">
            <a:hlinkClick r:id="" action="ppaction://media"/>
            <a:extLst>
              <a:ext uri="{FF2B5EF4-FFF2-40B4-BE49-F238E27FC236}">
                <a16:creationId xmlns:a16="http://schemas.microsoft.com/office/drawing/2014/main" id="{61F2C626-A260-7045-B490-3B4D8F30178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21954" y="1863203"/>
            <a:ext cx="5919787" cy="4351338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36F8074-0EBE-934E-82B5-DA45B4314137}"/>
              </a:ext>
            </a:extLst>
          </p:cNvPr>
          <p:cNvSpPr txBox="1"/>
          <p:nvPr/>
        </p:nvSpPr>
        <p:spPr>
          <a:xfrm>
            <a:off x="9056318" y="2755726"/>
            <a:ext cx="2956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BGP Play view of the</a:t>
            </a:r>
          </a:p>
          <a:p>
            <a:r>
              <a:rPr lang="en-AU" dirty="0">
                <a:latin typeface="AhnbergHand" pitchFamily="2" charset="0"/>
              </a:rPr>
              <a:t>routing changes</a:t>
            </a:r>
          </a:p>
        </p:txBody>
      </p:sp>
    </p:spTree>
    <p:extLst>
      <p:ext uri="{BB962C8B-B14F-4D97-AF65-F5344CB8AC3E}">
        <p14:creationId xmlns:p14="http://schemas.microsoft.com/office/powerpoint/2010/main" val="426104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5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C4B6C-A7BC-D747-A3D6-AD7AFF797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We used 12 and 36 hour states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5023CB19-A5A9-2345-A686-AE7C371B6F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2619" y="1804605"/>
            <a:ext cx="6768748" cy="4351338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BCA9A54-A450-5544-9CE3-DD981F616355}"/>
              </a:ext>
            </a:extLst>
          </p:cNvPr>
          <p:cNvSpPr txBox="1"/>
          <p:nvPr/>
        </p:nvSpPr>
        <p:spPr>
          <a:xfrm>
            <a:off x="7714593" y="1902372"/>
            <a:ext cx="38993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This shows the per-second fetch rate when the route is valid (green) and invalid (red) over a 7 day window</a:t>
            </a:r>
          </a:p>
          <a:p>
            <a:endParaRPr lang="en-AU" dirty="0"/>
          </a:p>
          <a:p>
            <a:r>
              <a:rPr lang="en-AU" dirty="0"/>
              <a:t>The route validity switches are clearly visible</a:t>
            </a:r>
          </a:p>
        </p:txBody>
      </p:sp>
    </p:spTree>
    <p:extLst>
      <p:ext uri="{BB962C8B-B14F-4D97-AF65-F5344CB8AC3E}">
        <p14:creationId xmlns:p14="http://schemas.microsoft.com/office/powerpoint/2010/main" val="7564083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69B51-681A-8141-B39A-0FF8A4513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Transition – Valid to Invalid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2B532C-1A88-6E4C-B888-94AD8FBCF5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5289" y="1412972"/>
            <a:ext cx="7715289" cy="495982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991643-1C89-8F47-905A-222C409BF0C4}"/>
              </a:ext>
            </a:extLst>
          </p:cNvPr>
          <p:cNvSpPr txBox="1"/>
          <p:nvPr/>
        </p:nvSpPr>
        <p:spPr>
          <a:xfrm>
            <a:off x="7504387" y="1765738"/>
            <a:ext cx="43828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It takes some </a:t>
            </a:r>
            <a:r>
              <a:rPr lang="en-AU" b="1" dirty="0"/>
              <a:t>30 minutes</a:t>
            </a:r>
            <a:r>
              <a:rPr lang="en-AU" dirty="0"/>
              <a:t> for the valid to invalid transition to take effect in this measurement</a:t>
            </a:r>
          </a:p>
          <a:p>
            <a:endParaRPr lang="en-AU" dirty="0"/>
          </a:p>
          <a:p>
            <a:r>
              <a:rPr lang="en-AU" dirty="0"/>
              <a:t>It appears that this is a combination of slow re-query rates at the RPKI publication point and some delays in making changes to the filters being fed into the routers</a:t>
            </a:r>
          </a:p>
          <a:p>
            <a:endParaRPr lang="en-AU" dirty="0"/>
          </a:p>
          <a:p>
            <a:r>
              <a:rPr lang="en-AU" dirty="0"/>
              <a:t>This system is dependant on the last transit ISP to withdraw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1DDA35C6-EE3C-624E-9C00-EEEB7D42D662}"/>
              </a:ext>
            </a:extLst>
          </p:cNvPr>
          <p:cNvSpPr/>
          <p:nvPr/>
        </p:nvSpPr>
        <p:spPr>
          <a:xfrm>
            <a:off x="3875716" y="5832240"/>
            <a:ext cx="599052" cy="450056"/>
          </a:xfrm>
          <a:custGeom>
            <a:avLst/>
            <a:gdLst>
              <a:gd name="connsiteX0" fmla="*/ 405357 w 541991"/>
              <a:gd name="connsiteY0" fmla="*/ 71550 h 450056"/>
              <a:gd name="connsiteX1" fmla="*/ 153108 w 541991"/>
              <a:gd name="connsiteY1" fmla="*/ 18999 h 450056"/>
              <a:gd name="connsiteX2" fmla="*/ 5964 w 541991"/>
              <a:gd name="connsiteY2" fmla="*/ 355330 h 450056"/>
              <a:gd name="connsiteX3" fmla="*/ 352805 w 541991"/>
              <a:gd name="connsiteY3" fmla="*/ 428902 h 450056"/>
              <a:gd name="connsiteX4" fmla="*/ 541991 w 541991"/>
              <a:gd name="connsiteY4" fmla="*/ 29509 h 45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91" h="450056">
                <a:moveTo>
                  <a:pt x="405357" y="71550"/>
                </a:moveTo>
                <a:cubicBezTo>
                  <a:pt x="312515" y="21626"/>
                  <a:pt x="219673" y="-28298"/>
                  <a:pt x="153108" y="18999"/>
                </a:cubicBezTo>
                <a:cubicBezTo>
                  <a:pt x="86543" y="66296"/>
                  <a:pt x="-27319" y="287013"/>
                  <a:pt x="5964" y="355330"/>
                </a:cubicBezTo>
                <a:cubicBezTo>
                  <a:pt x="39247" y="423647"/>
                  <a:pt x="263467" y="483205"/>
                  <a:pt x="352805" y="428902"/>
                </a:cubicBezTo>
                <a:cubicBezTo>
                  <a:pt x="442143" y="374599"/>
                  <a:pt x="492067" y="202054"/>
                  <a:pt x="541991" y="29509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B5ECB86D-5ADB-0E4E-B005-D4249EA6E462}"/>
              </a:ext>
            </a:extLst>
          </p:cNvPr>
          <p:cNvSpPr/>
          <p:nvPr/>
        </p:nvSpPr>
        <p:spPr>
          <a:xfrm>
            <a:off x="4077224" y="1523307"/>
            <a:ext cx="3601232" cy="595968"/>
          </a:xfrm>
          <a:custGeom>
            <a:avLst/>
            <a:gdLst>
              <a:gd name="connsiteX0" fmla="*/ 3258207 w 3258207"/>
              <a:gd name="connsiteY0" fmla="*/ 280658 h 595968"/>
              <a:gd name="connsiteX1" fmla="*/ 2196662 w 3258207"/>
              <a:gd name="connsiteY1" fmla="*/ 7389 h 595968"/>
              <a:gd name="connsiteX2" fmla="*/ 147145 w 3258207"/>
              <a:gd name="connsiteY2" fmla="*/ 543417 h 595968"/>
              <a:gd name="connsiteX3" fmla="*/ 220717 w 3258207"/>
              <a:gd name="connsiteY3" fmla="*/ 417293 h 595968"/>
              <a:gd name="connsiteX4" fmla="*/ 0 w 3258207"/>
              <a:gd name="connsiteY4" fmla="*/ 564437 h 595968"/>
              <a:gd name="connsiteX5" fmla="*/ 220717 w 3258207"/>
              <a:gd name="connsiteY5" fmla="*/ 595968 h 595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58207" h="595968">
                <a:moveTo>
                  <a:pt x="3258207" y="280658"/>
                </a:moveTo>
                <a:cubicBezTo>
                  <a:pt x="2986689" y="122127"/>
                  <a:pt x="2715172" y="-36404"/>
                  <a:pt x="2196662" y="7389"/>
                </a:cubicBezTo>
                <a:cubicBezTo>
                  <a:pt x="1678152" y="51182"/>
                  <a:pt x="476469" y="475100"/>
                  <a:pt x="147145" y="543417"/>
                </a:cubicBezTo>
                <a:cubicBezTo>
                  <a:pt x="-182179" y="611734"/>
                  <a:pt x="245241" y="413790"/>
                  <a:pt x="220717" y="417293"/>
                </a:cubicBezTo>
                <a:cubicBezTo>
                  <a:pt x="196193" y="420796"/>
                  <a:pt x="0" y="534658"/>
                  <a:pt x="0" y="564437"/>
                </a:cubicBezTo>
                <a:cubicBezTo>
                  <a:pt x="0" y="594216"/>
                  <a:pt x="110358" y="595092"/>
                  <a:pt x="220717" y="595968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85799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69B51-681A-8141-B39A-0FF8A4513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Transition – Invalid to Valid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991643-1C89-8F47-905A-222C409BF0C4}"/>
              </a:ext>
            </a:extLst>
          </p:cNvPr>
          <p:cNvSpPr txBox="1"/>
          <p:nvPr/>
        </p:nvSpPr>
        <p:spPr>
          <a:xfrm>
            <a:off x="7504387" y="1765738"/>
            <a:ext cx="43828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It takes some </a:t>
            </a:r>
            <a:r>
              <a:rPr lang="en-AU" b="1" dirty="0"/>
              <a:t>5 minutes </a:t>
            </a:r>
            <a:r>
              <a:rPr lang="en-AU" dirty="0"/>
              <a:t>for the invalid to valid transition to take effect in this measurement</a:t>
            </a:r>
          </a:p>
          <a:p>
            <a:endParaRPr lang="en-AU" dirty="0"/>
          </a:p>
          <a:p>
            <a:r>
              <a:rPr lang="en-AU" dirty="0"/>
              <a:t>This system is dependant on the first transit ISP to announce, so it tracks the fastest system to react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2F2A19C-CE6C-584E-BE33-A4F3BED0DB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799" y="1690688"/>
            <a:ext cx="6768748" cy="4351338"/>
          </a:xfr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D7B1DF0A-A713-9745-BB71-CE46B2633F8F}"/>
              </a:ext>
            </a:extLst>
          </p:cNvPr>
          <p:cNvSpPr/>
          <p:nvPr/>
        </p:nvSpPr>
        <p:spPr>
          <a:xfrm>
            <a:off x="2145531" y="1459063"/>
            <a:ext cx="5642635" cy="1158079"/>
          </a:xfrm>
          <a:custGeom>
            <a:avLst/>
            <a:gdLst>
              <a:gd name="connsiteX0" fmla="*/ 5642635 w 5642635"/>
              <a:gd name="connsiteY0" fmla="*/ 264634 h 1158079"/>
              <a:gd name="connsiteX1" fmla="*/ 2815352 w 5642635"/>
              <a:gd name="connsiteY1" fmla="*/ 33406 h 1158079"/>
              <a:gd name="connsiteX2" fmla="*/ 461035 w 5642635"/>
              <a:gd name="connsiteY2" fmla="*/ 905765 h 1158079"/>
              <a:gd name="connsiteX3" fmla="*/ 61641 w 5642635"/>
              <a:gd name="connsiteY3" fmla="*/ 1084440 h 1158079"/>
              <a:gd name="connsiteX4" fmla="*/ 355931 w 5642635"/>
              <a:gd name="connsiteY4" fmla="*/ 1158013 h 1158079"/>
              <a:gd name="connsiteX5" fmla="*/ 9090 w 5642635"/>
              <a:gd name="connsiteY5" fmla="*/ 1073930 h 1158079"/>
              <a:gd name="connsiteX6" fmla="*/ 135214 w 5642635"/>
              <a:gd name="connsiteY6" fmla="*/ 937296 h 115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42635" h="1158079">
                <a:moveTo>
                  <a:pt x="5642635" y="264634"/>
                </a:moveTo>
                <a:cubicBezTo>
                  <a:pt x="4660793" y="95592"/>
                  <a:pt x="3678952" y="-73449"/>
                  <a:pt x="2815352" y="33406"/>
                </a:cubicBezTo>
                <a:cubicBezTo>
                  <a:pt x="1951752" y="140261"/>
                  <a:pt x="919987" y="730593"/>
                  <a:pt x="461035" y="905765"/>
                </a:cubicBezTo>
                <a:cubicBezTo>
                  <a:pt x="2083" y="1080937"/>
                  <a:pt x="79158" y="1042399"/>
                  <a:pt x="61641" y="1084440"/>
                </a:cubicBezTo>
                <a:cubicBezTo>
                  <a:pt x="44124" y="1126481"/>
                  <a:pt x="364689" y="1159765"/>
                  <a:pt x="355931" y="1158013"/>
                </a:cubicBezTo>
                <a:cubicBezTo>
                  <a:pt x="347172" y="1156261"/>
                  <a:pt x="45876" y="1110716"/>
                  <a:pt x="9090" y="1073930"/>
                </a:cubicBezTo>
                <a:cubicBezTo>
                  <a:pt x="-27696" y="1037144"/>
                  <a:pt x="53759" y="987220"/>
                  <a:pt x="135214" y="937296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680B41F-C27C-F448-A840-DF413554D226}"/>
              </a:ext>
            </a:extLst>
          </p:cNvPr>
          <p:cNvSpPr/>
          <p:nvPr/>
        </p:nvSpPr>
        <p:spPr>
          <a:xfrm>
            <a:off x="1818043" y="5404134"/>
            <a:ext cx="526922" cy="754928"/>
          </a:xfrm>
          <a:custGeom>
            <a:avLst/>
            <a:gdLst>
              <a:gd name="connsiteX0" fmla="*/ 210454 w 526922"/>
              <a:gd name="connsiteY0" fmla="*/ 628804 h 754928"/>
              <a:gd name="connsiteX1" fmla="*/ 525764 w 526922"/>
              <a:gd name="connsiteY1" fmla="*/ 271452 h 754928"/>
              <a:gd name="connsiteX2" fmla="*/ 305047 w 526922"/>
              <a:gd name="connsiteY2" fmla="*/ 8694 h 754928"/>
              <a:gd name="connsiteX3" fmla="*/ 247 w 526922"/>
              <a:gd name="connsiteY3" fmla="*/ 597273 h 754928"/>
              <a:gd name="connsiteX4" fmla="*/ 357598 w 526922"/>
              <a:gd name="connsiteY4" fmla="*/ 754928 h 754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6922" h="754928">
                <a:moveTo>
                  <a:pt x="210454" y="628804"/>
                </a:moveTo>
                <a:cubicBezTo>
                  <a:pt x="360226" y="501804"/>
                  <a:pt x="509999" y="374804"/>
                  <a:pt x="525764" y="271452"/>
                </a:cubicBezTo>
                <a:cubicBezTo>
                  <a:pt x="541529" y="168100"/>
                  <a:pt x="392633" y="-45609"/>
                  <a:pt x="305047" y="8694"/>
                </a:cubicBezTo>
                <a:cubicBezTo>
                  <a:pt x="217461" y="62997"/>
                  <a:pt x="-8512" y="472901"/>
                  <a:pt x="247" y="597273"/>
                </a:cubicBezTo>
                <a:cubicBezTo>
                  <a:pt x="9006" y="721645"/>
                  <a:pt x="183302" y="738286"/>
                  <a:pt x="357598" y="754928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187145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DCA49-AB07-5E42-B5AD-304E137FA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RPKI “sweep” software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52B00-537F-0543-9DB8-98FD7FE51C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There is a mix of 2, 10 and 60 minute timers being used</a:t>
            </a:r>
          </a:p>
          <a:p>
            <a:r>
              <a:rPr lang="en-AU" dirty="0"/>
              <a:t>2 minutes seems like a lot of thrashing with little in the way of outcome – the responsiveness of the system is held back by those clients using longer re-query timers</a:t>
            </a:r>
          </a:p>
          <a:p>
            <a:r>
              <a:rPr lang="en-AU" dirty="0"/>
              <a:t>60 minutes seems too slow</a:t>
            </a:r>
          </a:p>
          <a:p>
            <a:endParaRPr lang="en-AU" dirty="0"/>
          </a:p>
          <a:p>
            <a:pPr marL="0" indent="0">
              <a:buNone/>
            </a:pPr>
            <a:r>
              <a:rPr lang="en-AU" i="1" dirty="0"/>
              <a:t>(I’d go with a 10 minute query timer as a compromise here) </a:t>
            </a:r>
          </a:p>
        </p:txBody>
      </p:sp>
    </p:spTree>
    <p:extLst>
      <p:ext uri="{BB962C8B-B14F-4D97-AF65-F5344CB8AC3E}">
        <p14:creationId xmlns:p14="http://schemas.microsoft.com/office/powerpoint/2010/main" val="37955206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72972-E172-034A-A2F3-4F6FFC4A7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User impact of RPKI filtering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2124B3-06F6-6C4C-9E82-5C1A4F73B635}"/>
              </a:ext>
            </a:extLst>
          </p:cNvPr>
          <p:cNvSpPr txBox="1"/>
          <p:nvPr/>
        </p:nvSpPr>
        <p:spPr>
          <a:xfrm>
            <a:off x="9144002" y="2123089"/>
            <a:ext cx="28483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At 16% of users that’s a surprisingly large impact for a very recent technology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B72196-4668-A145-BB58-B86A0F7B9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96" y="1734136"/>
            <a:ext cx="8697657" cy="456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605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91E38-AFA4-3445-80F4-2B20561CB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User impact of RPKI filtering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220ABA3-5ED1-F24B-AD22-1C6C61830C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0340" y="1825625"/>
            <a:ext cx="9571319" cy="4351338"/>
          </a:xfrm>
        </p:spPr>
      </p:pic>
    </p:spTree>
    <p:extLst>
      <p:ext uri="{BB962C8B-B14F-4D97-AF65-F5344CB8AC3E}">
        <p14:creationId xmlns:p14="http://schemas.microsoft.com/office/powerpoint/2010/main" val="3101983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7605B-5174-EF41-AA36-590988017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Routing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A597B-D37A-5140-844B-E5154F0AE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What’s “the objective” of routing security?</a:t>
            </a:r>
          </a:p>
          <a:p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EE89B7-B2E4-B844-8159-5ACFE2ED8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7476" y="230188"/>
            <a:ext cx="1655345" cy="109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2064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52D00-0418-A848-9F41-06E850467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Network Turning on Drop Invalids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2C1AEA-5DF3-FB4B-907B-319D5B3F4F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4676" y="1825625"/>
            <a:ext cx="6682648" cy="4351338"/>
          </a:xfrm>
        </p:spPr>
      </p:pic>
    </p:spTree>
    <p:extLst>
      <p:ext uri="{BB962C8B-B14F-4D97-AF65-F5344CB8AC3E}">
        <p14:creationId xmlns:p14="http://schemas.microsoft.com/office/powerpoint/2010/main" val="14630769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56AE4-850A-1D4D-B804-6544E8BC9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Transit State Change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1B05DF-899C-9B47-B209-65066711E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058" y="1825625"/>
            <a:ext cx="7227215" cy="4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743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6E734-8174-6E49-B683-7F3B46E09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Multiple Transits 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16A3B6-0607-454E-840D-B2F6EEB9B1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9232" y="1825625"/>
            <a:ext cx="7073535" cy="4351338"/>
          </a:xfrm>
        </p:spPr>
      </p:pic>
    </p:spTree>
    <p:extLst>
      <p:ext uri="{BB962C8B-B14F-4D97-AF65-F5344CB8AC3E}">
        <p14:creationId xmlns:p14="http://schemas.microsoft.com/office/powerpoint/2010/main" val="33730400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D2304-44C5-0344-98BF-7A7627E51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3BD6A8-D9E9-9E4B-BA63-982367501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This map is a mix of two factors</a:t>
            </a:r>
          </a:p>
          <a:p>
            <a:pPr lvl="1"/>
            <a:r>
              <a:rPr lang="en-AU" dirty="0"/>
              <a:t>Networks that perform invalid route filtering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EA0A3B-CDFF-214B-AC7D-925DF52D5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724" y="3041380"/>
            <a:ext cx="9196552" cy="1897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69C888-9038-864D-AB0B-8EA51C752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516" y="4939293"/>
            <a:ext cx="10754015" cy="155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5905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D2304-44C5-0344-98BF-7A7627E51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3BD6A8-D9E9-9E4B-BA63-982367501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This map is a mix of two factors</a:t>
            </a:r>
          </a:p>
          <a:p>
            <a:pPr lvl="1"/>
            <a:r>
              <a:rPr lang="en-AU" dirty="0"/>
              <a:t>Networks that perform invalid route filtering</a:t>
            </a:r>
          </a:p>
          <a:p>
            <a:pPr marL="457200" lvl="1" indent="0">
              <a:buNone/>
            </a:pPr>
            <a:r>
              <a:rPr lang="en-AU" dirty="0"/>
              <a:t>and</a:t>
            </a:r>
          </a:p>
          <a:p>
            <a:pPr lvl="1"/>
            <a:r>
              <a:rPr lang="en-AU" dirty="0"/>
              <a:t>Network that do not filter themselves, but are customers of transit providers who filter</a:t>
            </a:r>
          </a:p>
          <a:p>
            <a:pPr marL="0" indent="0">
              <a:buNone/>
            </a:pPr>
            <a:r>
              <a:rPr lang="en-AU" dirty="0"/>
              <a:t>In either case the basic RPKI </a:t>
            </a:r>
            <a:r>
              <a:rPr lang="en-AU" dirty="0" err="1"/>
              <a:t>RoV</a:t>
            </a:r>
            <a:r>
              <a:rPr lang="en-AU" dirty="0"/>
              <a:t> objective is achieved, in that the users within these ISP networks are not exposed to invalid route objects</a:t>
            </a:r>
          </a:p>
        </p:txBody>
      </p:sp>
    </p:spTree>
    <p:extLst>
      <p:ext uri="{BB962C8B-B14F-4D97-AF65-F5344CB8AC3E}">
        <p14:creationId xmlns:p14="http://schemas.microsoft.com/office/powerpoint/2010/main" val="12223813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E4C22-FC65-5F4A-A438-5BED2F207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Next Steps for 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E2486-0395-3B40-B47F-68CC7CAF89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Could we attempt selective traceroute from the anycast servers to identify the networks that are performing the </a:t>
            </a:r>
            <a:r>
              <a:rPr lang="en-AU" dirty="0" err="1"/>
              <a:t>RoV</a:t>
            </a:r>
            <a:r>
              <a:rPr lang="en-AU" dirty="0"/>
              <a:t> invalid filter drop?</a:t>
            </a:r>
          </a:p>
          <a:p>
            <a:r>
              <a:rPr lang="en-AU" dirty="0"/>
              <a:t>Should we perform further analysis of BGP route updates in route collectors to determine route withdrawal and announcement patterns when RPKI validity changes?</a:t>
            </a:r>
          </a:p>
        </p:txBody>
      </p:sp>
    </p:spTree>
    <p:extLst>
      <p:ext uri="{BB962C8B-B14F-4D97-AF65-F5344CB8AC3E}">
        <p14:creationId xmlns:p14="http://schemas.microsoft.com/office/powerpoint/2010/main" val="14706428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788ED-E935-B34B-A6F4-3A54DDC78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Questions we might want to think about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2499F-3B19-4346-B00A-4204E1676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Is it necessary for every AS to operate RPKI ROV infrastructure and filter invalid routes?</a:t>
            </a:r>
          </a:p>
          <a:p>
            <a:r>
              <a:rPr lang="en-AU" dirty="0"/>
              <a:t>If not, what’s the minimal set of filtering networks that could provide similar levels of filtering for the Internet as a whole</a:t>
            </a:r>
          </a:p>
          <a:p>
            <a:r>
              <a:rPr lang="en-AU" dirty="0"/>
              <a:t>What’s the marginal benefit of stub AS performing RPKI ROV filtering?</a:t>
            </a:r>
          </a:p>
          <a:p>
            <a:r>
              <a:rPr lang="en-AU" dirty="0"/>
              <a:t>Should a stub AS RPKI ROV only filter its own announcements?</a:t>
            </a:r>
          </a:p>
          <a:p>
            <a:pPr lvl="1"/>
            <a:r>
              <a:rPr lang="en-AU" dirty="0"/>
              <a:t>What’s more important: protecting others from your operational mishaps or protecting yourself from the mishaps of others?</a:t>
            </a:r>
          </a:p>
        </p:txBody>
      </p:sp>
    </p:spTree>
    <p:extLst>
      <p:ext uri="{BB962C8B-B14F-4D97-AF65-F5344CB8AC3E}">
        <p14:creationId xmlns:p14="http://schemas.microsoft.com/office/powerpoint/2010/main" val="13875812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EE68A-DAC5-F04D-9119-05634997F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are we trying to achieve here?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0EDC3-4CC5-E340-81AD-7501CA79DA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If this is a routing protection measure then what are you trying to protect? From whom? From what threat?</a:t>
            </a:r>
          </a:p>
          <a:p>
            <a:r>
              <a:rPr lang="en-AU" dirty="0"/>
              <a:t>If this is a user protection measure then the issue of route filtering is an issue for transit providers, not stub networks</a:t>
            </a:r>
          </a:p>
          <a:p>
            <a:pPr lvl="1"/>
            <a:r>
              <a:rPr lang="en-AU" dirty="0"/>
              <a:t>A stub network should generate ROAs for its routes, but there is far less of an incentive to perform </a:t>
            </a:r>
            <a:r>
              <a:rPr lang="en-AU" dirty="0" err="1"/>
              <a:t>RoV</a:t>
            </a:r>
            <a:r>
              <a:rPr lang="en-AU" dirty="0"/>
              <a:t> invalid filtering if the stub’s </a:t>
            </a:r>
            <a:r>
              <a:rPr lang="en-AU" dirty="0" err="1"/>
              <a:t>upstreams</a:t>
            </a:r>
            <a:r>
              <a:rPr lang="en-AU" dirty="0"/>
              <a:t> / IXs are already performing this filtering</a:t>
            </a:r>
          </a:p>
          <a:p>
            <a:pPr lvl="1"/>
            <a:r>
              <a:rPr lang="en-AU" dirty="0"/>
              <a:t>Is it more important for IXs and Transits to perform  drop-invalids than for stubs? </a:t>
            </a:r>
          </a:p>
          <a:p>
            <a:pPr lvl="2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069349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4E530E-AF43-1547-8628-ACE10FA263C1}"/>
              </a:ext>
            </a:extLst>
          </p:cNvPr>
          <p:cNvSpPr txBox="1"/>
          <p:nvPr/>
        </p:nvSpPr>
        <p:spPr>
          <a:xfrm rot="21391933">
            <a:off x="3886201" y="1792705"/>
            <a:ext cx="29642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5400" dirty="0">
                <a:latin typeface="AhnbergHand" pitchFamily="2" charset="0"/>
              </a:rPr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4067150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7605B-5174-EF41-AA36-590988017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Routing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A597B-D37A-5140-844B-E5154F0AE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What’s “the objective” of routing security?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the routing system from all forms of operator mishaps?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the routing system from some forms of operator mishaps?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the routing system from all hostile attacks?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the routing system from some hostile attacks?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Prevent the routing of bogus address prefixes?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Prevent the use of bogus AS’s in the routing system?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Prevent all forms of synthetic routes from being injected into the routing system?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Prevent  unauthorised route withdrawal?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users from being directed along bogus routing paths?</a:t>
            </a:r>
          </a:p>
          <a:p>
            <a:pPr lvl="1"/>
            <a:endParaRPr lang="en-AU" dirty="0"/>
          </a:p>
          <a:p>
            <a:pPr lvl="1"/>
            <a:endParaRPr lang="en-AU" dirty="0"/>
          </a:p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A3AD6B-79AA-0D42-A981-B8FBF66E6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7476" y="230188"/>
            <a:ext cx="1655345" cy="109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96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2F678-72EC-3C47-8884-BFA7D830B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Routing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6486C-152D-3C4B-B016-DBE6E1A135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Enforcing rules to ensure that the routes carried in BGP are both protocol-wise accurate and policy-wise accurate is well beyond the capabilities of BGP and viable BGP control mechanisms *</a:t>
            </a:r>
          </a:p>
          <a:p>
            <a:pPr marL="0" indent="0">
              <a:buNone/>
            </a:pPr>
            <a:r>
              <a:rPr lang="en-AU" dirty="0"/>
              <a:t>Route Origin Validation is designed to prevent BGP speakers from learning and preferring routes that are not authorised by the prefix holder</a:t>
            </a:r>
          </a:p>
          <a:p>
            <a:pPr marL="0" indent="0">
              <a:buNone/>
            </a:pPr>
            <a:r>
              <a:rPr lang="en-AU" dirty="0"/>
              <a:t>The intent of not preferring unauthorised routes is to prevent users’ traffic from being steered along these bogus routes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638FDF-21A8-D64C-ABD3-00B50DBBF684}"/>
              </a:ext>
            </a:extLst>
          </p:cNvPr>
          <p:cNvSpPr txBox="1"/>
          <p:nvPr/>
        </p:nvSpPr>
        <p:spPr>
          <a:xfrm>
            <a:off x="706172" y="5988734"/>
            <a:ext cx="106476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dirty="0"/>
              <a:t>* BGP is not a deterministic protocol, but more of a negotiation protocol that attempts to find meta-stable ‘solutions to importer / export policy preferences simultaneously. Where the policies are incompatible the BGP “solution” is not necessarily reached deterministically and different outcomes will be seen at different times – see “BGP Wedgies” for an illustration of this form of indeterminism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81DCD8-B258-0340-97DE-6F0FB5952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7476" y="230188"/>
            <a:ext cx="1655345" cy="109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28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7605B-5174-EF41-AA36-590988017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Routing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A597B-D37A-5140-844B-E5154F0AE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What’s “the objective” of routing security?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the routing system from all forms of operator mishaps?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the routing system from some forms of operator mishaps?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the routing system from all hostile attacks?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the routing system from some hostile attacks?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Prevent the routing of bogus address prefixes?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Prevent the use of bogus AS’s in the routing system?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Prevent all forms of synthetic routes from being injected into the routing system?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Prevent  unauthorised route withdrawal?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users from being directed along bogus routing paths?</a:t>
            </a:r>
          </a:p>
          <a:p>
            <a:pPr lvl="1"/>
            <a:endParaRPr lang="en-AU" dirty="0"/>
          </a:p>
          <a:p>
            <a:pPr lvl="1"/>
            <a:endParaRPr lang="en-AU" dirty="0"/>
          </a:p>
          <a:p>
            <a:endParaRPr lang="en-AU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3BCA1820-588E-A342-81A4-60EE7CC7D545}"/>
              </a:ext>
            </a:extLst>
          </p:cNvPr>
          <p:cNvSpPr/>
          <p:nvPr/>
        </p:nvSpPr>
        <p:spPr>
          <a:xfrm>
            <a:off x="1366345" y="5707117"/>
            <a:ext cx="304800" cy="284287"/>
          </a:xfrm>
          <a:custGeom>
            <a:avLst/>
            <a:gdLst>
              <a:gd name="connsiteX0" fmla="*/ 0 w 304800"/>
              <a:gd name="connsiteY0" fmla="*/ 157655 h 284287"/>
              <a:gd name="connsiteX1" fmla="*/ 157655 w 304800"/>
              <a:gd name="connsiteY1" fmla="*/ 283779 h 284287"/>
              <a:gd name="connsiteX2" fmla="*/ 220717 w 304800"/>
              <a:gd name="connsiteY2" fmla="*/ 115614 h 284287"/>
              <a:gd name="connsiteX3" fmla="*/ 304800 w 304800"/>
              <a:gd name="connsiteY3" fmla="*/ 0 h 284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" h="284287">
                <a:moveTo>
                  <a:pt x="0" y="157655"/>
                </a:moveTo>
                <a:cubicBezTo>
                  <a:pt x="60434" y="224220"/>
                  <a:pt x="120869" y="290786"/>
                  <a:pt x="157655" y="283779"/>
                </a:cubicBezTo>
                <a:cubicBezTo>
                  <a:pt x="194441" y="276772"/>
                  <a:pt x="196193" y="162910"/>
                  <a:pt x="220717" y="115614"/>
                </a:cubicBezTo>
                <a:cubicBezTo>
                  <a:pt x="245241" y="68318"/>
                  <a:pt x="275020" y="34159"/>
                  <a:pt x="304800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439118-2F5B-114D-8E72-EBDC6CC16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7476" y="230188"/>
            <a:ext cx="1655345" cy="109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816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7605B-5174-EF41-AA36-590988017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Our 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A597B-D37A-5140-844B-E5154F0AE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To measure the “impact” of invalid route filtering on users</a:t>
            </a:r>
          </a:p>
          <a:p>
            <a:r>
              <a:rPr lang="en-AU" dirty="0"/>
              <a:t>The question we want to answer here is user-centric:</a:t>
            </a:r>
          </a:p>
          <a:p>
            <a:pPr lvl="1"/>
            <a:r>
              <a:rPr lang="en-AU" dirty="0"/>
              <a:t>What proportion of users can’t reach a destination when the destination route is invalid according to ROV?</a:t>
            </a:r>
          </a:p>
          <a:p>
            <a:r>
              <a:rPr lang="en-AU" dirty="0"/>
              <a:t>We’d like to continue this as a long term whole-of-Internet measurement</a:t>
            </a:r>
          </a:p>
          <a:p>
            <a:endParaRPr lang="en-AU" dirty="0"/>
          </a:p>
        </p:txBody>
      </p:sp>
      <p:pic>
        <p:nvPicPr>
          <p:cNvPr id="1026" name="Picture 2" descr="History of Dartboards">
            <a:extLst>
              <a:ext uri="{FF2B5EF4-FFF2-40B4-BE49-F238E27FC236}">
                <a16:creationId xmlns:a16="http://schemas.microsoft.com/office/drawing/2014/main" id="{87E97401-08F9-9644-9824-206EB021E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832" y="268956"/>
            <a:ext cx="1421732" cy="142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821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18CCB-F48F-E843-AFC8-2C54BD4FC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Measurement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8A0D3-A842-EB4B-87ED-6048735151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If we are looking at the effectiveness of the secure routing system in blocking the ability to direct users along bogus routing paths, then this suggests a measurement approach:</a:t>
            </a:r>
          </a:p>
          <a:p>
            <a:r>
              <a:rPr lang="en-AU" dirty="0"/>
              <a:t>Set up a bogus (RPKI </a:t>
            </a:r>
            <a:r>
              <a:rPr lang="en-AU" dirty="0" err="1"/>
              <a:t>RoV</a:t>
            </a:r>
            <a:r>
              <a:rPr lang="en-AU" dirty="0"/>
              <a:t>-invalid) routing path as the only route to a prefix</a:t>
            </a:r>
          </a:p>
          <a:p>
            <a:r>
              <a:rPr lang="en-AU" dirty="0"/>
              <a:t>Direct a very large set of users from across the Internet to try to reach a web server located at this prefix</a:t>
            </a:r>
          </a:p>
          <a:p>
            <a:r>
              <a:rPr lang="en-AU" dirty="0"/>
              <a:t>Use a ‘control’ of a valid routing path to the same destination</a:t>
            </a:r>
          </a:p>
          <a:p>
            <a:r>
              <a:rPr lang="en-AU" dirty="0"/>
              <a:t>Measure and compare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0D74BA-6EC5-BC48-B859-D85E84AF9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5268" y="304340"/>
            <a:ext cx="2005263" cy="130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12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D2254-39B1-B740-BD52-23EC26459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0A592-A3B3-294C-8D7C-D724B9DDC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Set up a prefix and AS in a delegated RPKI repository</a:t>
            </a:r>
          </a:p>
          <a:p>
            <a:pPr lvl="1"/>
            <a:r>
              <a:rPr lang="en-AU" dirty="0"/>
              <a:t>We used the Krill package to achieve this</a:t>
            </a:r>
          </a:p>
          <a:p>
            <a:pPr lvl="1"/>
            <a:r>
              <a:rPr lang="en-AU" dirty="0"/>
              <a:t>It Just Worked! </a:t>
            </a:r>
            <a:r>
              <a:rPr lang="en-AU" baseline="30000" dirty="0"/>
              <a:t>tm</a:t>
            </a:r>
            <a:r>
              <a:rPr lang="en-AU" dirty="0"/>
              <a:t> 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D455C3-09EE-E74B-ADED-954494326EE3}"/>
              </a:ext>
            </a:extLst>
          </p:cNvPr>
          <p:cNvSpPr txBox="1"/>
          <p:nvPr/>
        </p:nvSpPr>
        <p:spPr>
          <a:xfrm>
            <a:off x="2508295" y="6176963"/>
            <a:ext cx="9105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https://</a:t>
            </a:r>
            <a:r>
              <a:rPr lang="en-AU" dirty="0" err="1"/>
              <a:t>www.nlnetlabs.nl</a:t>
            </a:r>
            <a:r>
              <a:rPr lang="en-AU" dirty="0"/>
              <a:t>/projects/</a:t>
            </a:r>
            <a:r>
              <a:rPr lang="en-AU" dirty="0" err="1"/>
              <a:t>rpki</a:t>
            </a:r>
            <a:r>
              <a:rPr lang="en-AU" dirty="0"/>
              <a:t>/krill/</a:t>
            </a:r>
          </a:p>
          <a:p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C5444C-127A-0549-98A7-6A2F5281E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152" y="3202787"/>
            <a:ext cx="4550760" cy="26779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66331C-9C0D-DA40-8597-72FD85885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1758" y="248591"/>
            <a:ext cx="813468" cy="77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0897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1920</Words>
  <Application>Microsoft Macintosh PowerPoint</Application>
  <PresentationFormat>Widescreen</PresentationFormat>
  <Paragraphs>173</Paragraphs>
  <Slides>38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AhnbergHand</vt:lpstr>
      <vt:lpstr>Arial</vt:lpstr>
      <vt:lpstr>Calibri</vt:lpstr>
      <vt:lpstr>Powderfinger Type</vt:lpstr>
      <vt:lpstr>Wingdings</vt:lpstr>
      <vt:lpstr>Office Theme</vt:lpstr>
      <vt:lpstr>Measuring the Effectiveness of Route Origin Validation Filtering via Drop Invalids from the perspective of the End User using a Technique of Broad Scale Reachability Measurement</vt:lpstr>
      <vt:lpstr>Measuring RPKI</vt:lpstr>
      <vt:lpstr>Routing Security</vt:lpstr>
      <vt:lpstr>Routing Security</vt:lpstr>
      <vt:lpstr>Routing Security</vt:lpstr>
      <vt:lpstr>Routing Security</vt:lpstr>
      <vt:lpstr>Our Objective</vt:lpstr>
      <vt:lpstr>Measurement Approach</vt:lpstr>
      <vt:lpstr>Methodology</vt:lpstr>
      <vt:lpstr>Counting RPKI Clients</vt:lpstr>
      <vt:lpstr>Methodology</vt:lpstr>
      <vt:lpstr>Methodology</vt:lpstr>
      <vt:lpstr>Methodology</vt:lpstr>
      <vt:lpstr>Methodology</vt:lpstr>
      <vt:lpstr>Methodology</vt:lpstr>
      <vt:lpstr>Flipping ROA states</vt:lpstr>
      <vt:lpstr>RPKI Pub Point Re-Query Intervals</vt:lpstr>
      <vt:lpstr>RPKI Pub Point Re-Query Intervals (first hour)</vt:lpstr>
      <vt:lpstr>Re-Query – Cumulative Distribution</vt:lpstr>
      <vt:lpstr>Why the lag?</vt:lpstr>
      <vt:lpstr>We use 12 and 36 hour held states for ROA validity</vt:lpstr>
      <vt:lpstr>We used 12 and 36 hour held states</vt:lpstr>
      <vt:lpstr>We used 12 and 36 hour held states</vt:lpstr>
      <vt:lpstr>We used 12 and 36 hour states</vt:lpstr>
      <vt:lpstr>Transition – Valid to Invalid</vt:lpstr>
      <vt:lpstr>Transition – Invalid to Valid</vt:lpstr>
      <vt:lpstr>RPKI “sweep” software</vt:lpstr>
      <vt:lpstr>User impact of RPKI filtering</vt:lpstr>
      <vt:lpstr>User impact of RPKI filtering</vt:lpstr>
      <vt:lpstr>Network Turning on Drop Invalids</vt:lpstr>
      <vt:lpstr>Transit State Change</vt:lpstr>
      <vt:lpstr>Multiple Transits ?</vt:lpstr>
      <vt:lpstr>Why?</vt:lpstr>
      <vt:lpstr>Why?</vt:lpstr>
      <vt:lpstr>Next Steps for Measurement</vt:lpstr>
      <vt:lpstr>Questions we might want to think about</vt:lpstr>
      <vt:lpstr>What are we trying to achieve here?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Measuring RPKI</dc:title>
  <dc:creator>Geoff Huston</dc:creator>
  <cp:lastModifiedBy>Geoff Huston</cp:lastModifiedBy>
  <cp:revision>26</cp:revision>
  <dcterms:created xsi:type="dcterms:W3CDTF">2020-06-24T01:32:47Z</dcterms:created>
  <dcterms:modified xsi:type="dcterms:W3CDTF">2020-09-07T01:54:48Z</dcterms:modified>
</cp:coreProperties>
</file>