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2"/>
  </p:notesMasterIdLst>
  <p:sldIdLst>
    <p:sldId id="256" r:id="rId2"/>
    <p:sldId id="346" r:id="rId3"/>
    <p:sldId id="367" r:id="rId4"/>
    <p:sldId id="384" r:id="rId5"/>
    <p:sldId id="385" r:id="rId6"/>
    <p:sldId id="368" r:id="rId7"/>
    <p:sldId id="386" r:id="rId8"/>
    <p:sldId id="381" r:id="rId9"/>
    <p:sldId id="382" r:id="rId10"/>
    <p:sldId id="376" r:id="rId11"/>
    <p:sldId id="377" r:id="rId12"/>
    <p:sldId id="372" r:id="rId13"/>
    <p:sldId id="373" r:id="rId14"/>
    <p:sldId id="388" r:id="rId15"/>
    <p:sldId id="378" r:id="rId16"/>
    <p:sldId id="379" r:id="rId17"/>
    <p:sldId id="383" r:id="rId18"/>
    <p:sldId id="365" r:id="rId19"/>
    <p:sldId id="347" r:id="rId20"/>
    <p:sldId id="356" r:id="rId21"/>
    <p:sldId id="390" r:id="rId22"/>
    <p:sldId id="391" r:id="rId23"/>
    <p:sldId id="392" r:id="rId24"/>
    <p:sldId id="393" r:id="rId25"/>
    <p:sldId id="326" r:id="rId26"/>
    <p:sldId id="348" r:id="rId27"/>
    <p:sldId id="262" r:id="rId28"/>
    <p:sldId id="410" r:id="rId29"/>
    <p:sldId id="296" r:id="rId30"/>
    <p:sldId id="314" r:id="rId31"/>
    <p:sldId id="358" r:id="rId32"/>
    <p:sldId id="361" r:id="rId33"/>
    <p:sldId id="360" r:id="rId34"/>
    <p:sldId id="362" r:id="rId35"/>
    <p:sldId id="331" r:id="rId36"/>
    <p:sldId id="411" r:id="rId37"/>
    <p:sldId id="332" r:id="rId38"/>
    <p:sldId id="412" r:id="rId39"/>
    <p:sldId id="333" r:id="rId40"/>
    <p:sldId id="413" r:id="rId41"/>
    <p:sldId id="309" r:id="rId42"/>
    <p:sldId id="312" r:id="rId43"/>
    <p:sldId id="414" r:id="rId44"/>
    <p:sldId id="338" r:id="rId45"/>
    <p:sldId id="315" r:id="rId46"/>
    <p:sldId id="407" r:id="rId47"/>
    <p:sldId id="409" r:id="rId48"/>
    <p:sldId id="304" r:id="rId49"/>
    <p:sldId id="305" r:id="rId50"/>
    <p:sldId id="396" r:id="rId51"/>
    <p:sldId id="397" r:id="rId52"/>
    <p:sldId id="406" r:id="rId53"/>
    <p:sldId id="398" r:id="rId54"/>
    <p:sldId id="399" r:id="rId55"/>
    <p:sldId id="400" r:id="rId56"/>
    <p:sldId id="401" r:id="rId57"/>
    <p:sldId id="402" r:id="rId58"/>
    <p:sldId id="404" r:id="rId59"/>
    <p:sldId id="403" r:id="rId60"/>
    <p:sldId id="405" r:id="rId6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391"/>
    <a:srgbClr val="FFFFFF"/>
    <a:srgbClr val="EF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1200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BF02F-ECE0-844B-A8E3-283C6B2898B2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ECF43-F320-D64B-BC53-4C8D7F623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./count-</a:t>
            </a:r>
            <a:r>
              <a:rPr lang="en-AU" dirty="0" err="1"/>
              <a:t>rvrs.pl</a:t>
            </a:r>
            <a:r>
              <a:rPr lang="en-AU" dirty="0"/>
              <a:t> | </a:t>
            </a:r>
            <a:r>
              <a:rPr lang="en-AU" dirty="0" err="1"/>
              <a:t>originas</a:t>
            </a:r>
            <a:r>
              <a:rPr lang="en-AU" dirty="0"/>
              <a:t> -d ' ' -f 1 |  </a:t>
            </a:r>
            <a:r>
              <a:rPr lang="en-AU" dirty="0" err="1"/>
              <a:t>originas</a:t>
            </a:r>
            <a:r>
              <a:rPr lang="en-AU" dirty="0"/>
              <a:t> -d ' ' -f 1 -n  |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CF43-F320-D64B-BC53-4C8D7F6235C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11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./count-</a:t>
            </a:r>
            <a:r>
              <a:rPr lang="en-AU" dirty="0" err="1"/>
              <a:t>rvrs.pl</a:t>
            </a:r>
            <a:r>
              <a:rPr lang="en-AU" dirty="0"/>
              <a:t> | </a:t>
            </a:r>
            <a:r>
              <a:rPr lang="en-AU" dirty="0" err="1"/>
              <a:t>originas</a:t>
            </a:r>
            <a:r>
              <a:rPr lang="en-AU" dirty="0"/>
              <a:t> -d ' ' -f 1 |  </a:t>
            </a:r>
            <a:r>
              <a:rPr lang="en-AU" dirty="0" err="1"/>
              <a:t>originas</a:t>
            </a:r>
            <a:r>
              <a:rPr lang="en-AU" dirty="0"/>
              <a:t> -d ' ' -f 1 -n  |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CF43-F320-D64B-BC53-4C8D7F6235C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82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./count-</a:t>
            </a:r>
            <a:r>
              <a:rPr lang="en-AU" dirty="0" err="1"/>
              <a:t>rvrs.pl</a:t>
            </a:r>
            <a:r>
              <a:rPr lang="en-AU" dirty="0"/>
              <a:t> | </a:t>
            </a:r>
            <a:r>
              <a:rPr lang="en-AU" dirty="0" err="1"/>
              <a:t>originas</a:t>
            </a:r>
            <a:r>
              <a:rPr lang="en-AU" dirty="0"/>
              <a:t> -d ' ' -f 1 |  </a:t>
            </a:r>
            <a:r>
              <a:rPr lang="en-AU" dirty="0" err="1"/>
              <a:t>originas</a:t>
            </a:r>
            <a:r>
              <a:rPr lang="en-AU" dirty="0"/>
              <a:t> -d ' ' -f 1 -n  |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CF43-F320-D64B-BC53-4C8D7F6235C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91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./count-</a:t>
            </a:r>
            <a:r>
              <a:rPr lang="en-AU" dirty="0" err="1"/>
              <a:t>rvrs.pl</a:t>
            </a:r>
            <a:r>
              <a:rPr lang="en-AU" dirty="0"/>
              <a:t> | </a:t>
            </a:r>
            <a:r>
              <a:rPr lang="en-AU" dirty="0" err="1"/>
              <a:t>originas</a:t>
            </a:r>
            <a:r>
              <a:rPr lang="en-AU" dirty="0"/>
              <a:t> -d ' ' -f 1 |  </a:t>
            </a:r>
            <a:r>
              <a:rPr lang="en-AU" dirty="0" err="1"/>
              <a:t>originas</a:t>
            </a:r>
            <a:r>
              <a:rPr lang="en-AU" dirty="0"/>
              <a:t> -d ' ' -f 1 -n  |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CF43-F320-D64B-BC53-4C8D7F6235C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8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./count-</a:t>
            </a:r>
            <a:r>
              <a:rPr lang="en-AU" dirty="0" err="1"/>
              <a:t>rvrs.pl</a:t>
            </a:r>
            <a:r>
              <a:rPr lang="en-AU" dirty="0"/>
              <a:t> | </a:t>
            </a:r>
            <a:r>
              <a:rPr lang="en-AU" dirty="0" err="1"/>
              <a:t>originas</a:t>
            </a:r>
            <a:r>
              <a:rPr lang="en-AU" dirty="0"/>
              <a:t> -d ' ' -f 1 |  </a:t>
            </a:r>
            <a:r>
              <a:rPr lang="en-AU" dirty="0" err="1"/>
              <a:t>originas</a:t>
            </a:r>
            <a:r>
              <a:rPr lang="en-AU" dirty="0"/>
              <a:t> -d ' ' -f 1 -n  |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CF43-F320-D64B-BC53-4C8D7F6235C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7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./count-</a:t>
            </a:r>
            <a:r>
              <a:rPr lang="en-AU" dirty="0" err="1"/>
              <a:t>rvrs.pl</a:t>
            </a:r>
            <a:r>
              <a:rPr lang="en-AU" dirty="0"/>
              <a:t> | </a:t>
            </a:r>
            <a:r>
              <a:rPr lang="en-AU" dirty="0" err="1"/>
              <a:t>originas</a:t>
            </a:r>
            <a:r>
              <a:rPr lang="en-AU" dirty="0"/>
              <a:t> -d ' ' -f 1 |  </a:t>
            </a:r>
            <a:r>
              <a:rPr lang="en-AU" dirty="0" err="1"/>
              <a:t>originas</a:t>
            </a:r>
            <a:r>
              <a:rPr lang="en-AU" dirty="0"/>
              <a:t> -d ' ' -f 1 -n  |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CF43-F320-D64B-BC53-4C8D7F6235C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91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./count-</a:t>
            </a:r>
            <a:r>
              <a:rPr lang="en-AU" dirty="0" err="1"/>
              <a:t>rvrs.pl</a:t>
            </a:r>
            <a:r>
              <a:rPr lang="en-AU" dirty="0"/>
              <a:t> | </a:t>
            </a:r>
            <a:r>
              <a:rPr lang="en-AU" dirty="0" err="1"/>
              <a:t>originas</a:t>
            </a:r>
            <a:r>
              <a:rPr lang="en-AU" dirty="0"/>
              <a:t> -d ' ' -f 1 |  </a:t>
            </a:r>
            <a:r>
              <a:rPr lang="en-AU" dirty="0" err="1"/>
              <a:t>originas</a:t>
            </a:r>
            <a:r>
              <a:rPr lang="en-AU" dirty="0"/>
              <a:t> -d ' ' -f 1 -n  |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CF43-F320-D64B-BC53-4C8D7F6235C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79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./count-</a:t>
            </a:r>
            <a:r>
              <a:rPr lang="en-AU" dirty="0" err="1"/>
              <a:t>rvrs.pl</a:t>
            </a:r>
            <a:r>
              <a:rPr lang="en-AU" dirty="0"/>
              <a:t> | </a:t>
            </a:r>
            <a:r>
              <a:rPr lang="en-AU" dirty="0" err="1"/>
              <a:t>originas</a:t>
            </a:r>
            <a:r>
              <a:rPr lang="en-AU" dirty="0"/>
              <a:t> -d ' ' -f 1 |  </a:t>
            </a:r>
            <a:r>
              <a:rPr lang="en-AU" dirty="0" err="1"/>
              <a:t>originas</a:t>
            </a:r>
            <a:r>
              <a:rPr lang="en-AU" dirty="0"/>
              <a:t> -d ' ' -f 1 -n  |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CF43-F320-D64B-BC53-4C8D7F6235C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39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./count-</a:t>
            </a:r>
            <a:r>
              <a:rPr lang="en-AU" dirty="0" err="1"/>
              <a:t>rvrs.pl</a:t>
            </a:r>
            <a:r>
              <a:rPr lang="en-AU" dirty="0"/>
              <a:t> | </a:t>
            </a:r>
            <a:r>
              <a:rPr lang="en-AU" dirty="0" err="1"/>
              <a:t>originas</a:t>
            </a:r>
            <a:r>
              <a:rPr lang="en-AU" dirty="0"/>
              <a:t> -d ' ' -f 1 |  </a:t>
            </a:r>
            <a:r>
              <a:rPr lang="en-AU" dirty="0" err="1"/>
              <a:t>originas</a:t>
            </a:r>
            <a:r>
              <a:rPr lang="en-AU" dirty="0"/>
              <a:t> -d ' ' -f 1 -n  |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CF43-F320-D64B-BC53-4C8D7F6235C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7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./count-</a:t>
            </a:r>
            <a:r>
              <a:rPr lang="en-AU" dirty="0" err="1"/>
              <a:t>rvrs.pl</a:t>
            </a:r>
            <a:r>
              <a:rPr lang="en-AU" dirty="0"/>
              <a:t> | </a:t>
            </a:r>
            <a:r>
              <a:rPr lang="en-AU" dirty="0" err="1"/>
              <a:t>originas</a:t>
            </a:r>
            <a:r>
              <a:rPr lang="en-AU" dirty="0"/>
              <a:t> -d ' ' -f 1 |  </a:t>
            </a:r>
            <a:r>
              <a:rPr lang="en-AU" dirty="0" err="1"/>
              <a:t>originas</a:t>
            </a:r>
            <a:r>
              <a:rPr lang="en-AU" dirty="0"/>
              <a:t> -d ' ' -f 1 -n  |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CF43-F320-D64B-BC53-4C8D7F6235C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66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./count-</a:t>
            </a:r>
            <a:r>
              <a:rPr lang="en-AU" dirty="0" err="1"/>
              <a:t>rvrs.pl</a:t>
            </a:r>
            <a:r>
              <a:rPr lang="en-AU" dirty="0"/>
              <a:t> | </a:t>
            </a:r>
            <a:r>
              <a:rPr lang="en-AU" dirty="0" err="1"/>
              <a:t>originas</a:t>
            </a:r>
            <a:r>
              <a:rPr lang="en-AU" dirty="0"/>
              <a:t> -d ' ' -f 1 |  </a:t>
            </a:r>
            <a:r>
              <a:rPr lang="en-AU" dirty="0" err="1"/>
              <a:t>originas</a:t>
            </a:r>
            <a:r>
              <a:rPr lang="en-AU" dirty="0"/>
              <a:t> -d ' ' -f 1 -n  |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CF43-F320-D64B-BC53-4C8D7F6235C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2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./count-</a:t>
            </a:r>
            <a:r>
              <a:rPr lang="en-AU" dirty="0" err="1"/>
              <a:t>rvrs.pl</a:t>
            </a:r>
            <a:r>
              <a:rPr lang="en-AU" dirty="0"/>
              <a:t> | </a:t>
            </a:r>
            <a:r>
              <a:rPr lang="en-AU" dirty="0" err="1"/>
              <a:t>originas</a:t>
            </a:r>
            <a:r>
              <a:rPr lang="en-AU" dirty="0"/>
              <a:t> -d ' ' -f 1 |  </a:t>
            </a:r>
            <a:r>
              <a:rPr lang="en-AU" dirty="0" err="1"/>
              <a:t>originas</a:t>
            </a:r>
            <a:r>
              <a:rPr lang="en-AU" dirty="0"/>
              <a:t> -d ' ' -f 1 -n  |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CF43-F320-D64B-BC53-4C8D7F6235C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7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719-A3FE-C346-918C-DC729AA2F117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DB719-A3FE-C346-918C-DC729AA2F117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01A6-39FE-EF47-AE66-71EA3C7A7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348" y="841772"/>
            <a:ext cx="7863840" cy="17907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DNS and IPv6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54" y="3097105"/>
            <a:ext cx="5143500" cy="1241822"/>
          </a:xfrm>
        </p:spPr>
        <p:txBody>
          <a:bodyPr>
            <a:normAutofit/>
          </a:bodyPr>
          <a:lstStyle/>
          <a:p>
            <a:pPr algn="r"/>
            <a:endParaRPr lang="en-US" sz="1200" dirty="0">
              <a:solidFill>
                <a:schemeClr val="bg1">
                  <a:lumMod val="65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Geoff Huston</a:t>
            </a:r>
          </a:p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Joao Damas</a:t>
            </a:r>
          </a:p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APNIC Labs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0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836580-91C1-474B-A223-1BDE20530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6" y="1262063"/>
            <a:ext cx="6203372" cy="3790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185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Dual Stack DNS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EEB78-E28D-594E-BCA5-87EAA883B8FD}"/>
              </a:ext>
            </a:extLst>
          </p:cNvPr>
          <p:cNvSpPr txBox="1"/>
          <p:nvPr/>
        </p:nvSpPr>
        <p:spPr>
          <a:xfrm>
            <a:off x="6253465" y="404804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What’s going on here?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102C211-DAF4-6947-A8BB-AAC5B83E5026}"/>
              </a:ext>
            </a:extLst>
          </p:cNvPr>
          <p:cNvSpPr/>
          <p:nvPr/>
        </p:nvSpPr>
        <p:spPr>
          <a:xfrm>
            <a:off x="5998991" y="4078028"/>
            <a:ext cx="314120" cy="200722"/>
          </a:xfrm>
          <a:custGeom>
            <a:avLst/>
            <a:gdLst>
              <a:gd name="connsiteX0" fmla="*/ 314120 w 314120"/>
              <a:gd name="connsiteY0" fmla="*/ 111512 h 200722"/>
              <a:gd name="connsiteX1" fmla="*/ 31623 w 314120"/>
              <a:gd name="connsiteY1" fmla="*/ 59473 h 200722"/>
              <a:gd name="connsiteX2" fmla="*/ 195174 w 314120"/>
              <a:gd name="connsiteY2" fmla="*/ 0 h 200722"/>
              <a:gd name="connsiteX3" fmla="*/ 1886 w 314120"/>
              <a:gd name="connsiteY3" fmla="*/ 59473 h 200722"/>
              <a:gd name="connsiteX4" fmla="*/ 113398 w 314120"/>
              <a:gd name="connsiteY4" fmla="*/ 200722 h 20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120" h="200722">
                <a:moveTo>
                  <a:pt x="314120" y="111512"/>
                </a:moveTo>
                <a:cubicBezTo>
                  <a:pt x="182783" y="94785"/>
                  <a:pt x="51447" y="78058"/>
                  <a:pt x="31623" y="59473"/>
                </a:cubicBezTo>
                <a:cubicBezTo>
                  <a:pt x="11799" y="40888"/>
                  <a:pt x="200130" y="0"/>
                  <a:pt x="195174" y="0"/>
                </a:cubicBezTo>
                <a:cubicBezTo>
                  <a:pt x="190218" y="0"/>
                  <a:pt x="15515" y="26019"/>
                  <a:pt x="1886" y="59473"/>
                </a:cubicBezTo>
                <a:cubicBezTo>
                  <a:pt x="-11743" y="92927"/>
                  <a:pt x="50827" y="146824"/>
                  <a:pt x="113398" y="2007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DD1137-E462-DA4D-AAD6-7DC6C0B900DC}"/>
              </a:ext>
            </a:extLst>
          </p:cNvPr>
          <p:cNvSpPr txBox="1"/>
          <p:nvPr/>
        </p:nvSpPr>
        <p:spPr>
          <a:xfrm>
            <a:off x="5216932" y="560887"/>
            <a:ext cx="329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Time series of V4 / V6 query rates</a:t>
            </a:r>
          </a:p>
        </p:txBody>
      </p:sp>
    </p:spTree>
    <p:extLst>
      <p:ext uri="{BB962C8B-B14F-4D97-AF65-F5344CB8AC3E}">
        <p14:creationId xmlns:p14="http://schemas.microsoft.com/office/powerpoint/2010/main" val="396338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185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Dual Stack DNS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DD1137-E462-DA4D-AAD6-7DC6C0B900DC}"/>
              </a:ext>
            </a:extLst>
          </p:cNvPr>
          <p:cNvSpPr txBox="1"/>
          <p:nvPr/>
        </p:nvSpPr>
        <p:spPr>
          <a:xfrm>
            <a:off x="5216932" y="560887"/>
            <a:ext cx="329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Time series of V4 / V6 query rates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3214F8-18AD-0F42-8A75-B869E7DB683A}"/>
              </a:ext>
            </a:extLst>
          </p:cNvPr>
          <p:cNvSpPr txBox="1"/>
          <p:nvPr/>
        </p:nvSpPr>
        <p:spPr>
          <a:xfrm>
            <a:off x="6116064" y="1806498"/>
            <a:ext cx="28866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Where we see both IPv4 and IPv6 used to query the authoritative server, there is a small bias to prefer to use IPv4 for the first query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B2E47-8EDE-0841-AD1D-9991E8642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77" y="1295040"/>
            <a:ext cx="5552673" cy="3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3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185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Dual Stack 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well is IPv6 supported in the DNS?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does the DNS handle dual-stacked authoritative servers?</a:t>
            </a:r>
          </a:p>
          <a:p>
            <a:pPr lvl="1"/>
            <a:r>
              <a:rPr lang="en-US" dirty="0"/>
              <a:t>Is there a “happy eyeballs” version of DNS server selection?</a:t>
            </a:r>
          </a:p>
          <a:p>
            <a:pPr lvl="1"/>
            <a:r>
              <a:rPr lang="en-US" dirty="0"/>
              <a:t>Or is there a reverse bias to use IPv4?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If you placed authoritative servers on an IPv6-only service how many users would be able to reach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 what about DNSSEC?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well does IPv6 support large UDP packets?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14FC3-E4A7-2746-B9A4-8A4CBF73BD4E}"/>
              </a:ext>
            </a:extLst>
          </p:cNvPr>
          <p:cNvSpPr txBox="1"/>
          <p:nvPr/>
        </p:nvSpPr>
        <p:spPr>
          <a:xfrm>
            <a:off x="6824546" y="208899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No!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7F595-B731-5348-8795-EBADF163151C}"/>
              </a:ext>
            </a:extLst>
          </p:cNvPr>
          <p:cNvSpPr txBox="1"/>
          <p:nvPr/>
        </p:nvSpPr>
        <p:spPr>
          <a:xfrm>
            <a:off x="4969727" y="238708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28383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185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Dual Stack 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well is IPv6 supported in the DNS?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does the DNS handle dual-stacked authoritative servers?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Is there a “happy eyeballs” version of DNS server selection?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Or is there a reverse bias to use IPv4?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you placed authoritative servers on an IPv6-only service how many users would be able to reach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 what about DNSSEC?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well does IPv6 support large UDP packets?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14FC3-E4A7-2746-B9A4-8A4CBF73BD4E}"/>
              </a:ext>
            </a:extLst>
          </p:cNvPr>
          <p:cNvSpPr txBox="1"/>
          <p:nvPr/>
        </p:nvSpPr>
        <p:spPr>
          <a:xfrm>
            <a:off x="6824546" y="208899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D09391"/>
                </a:solidFill>
                <a:latin typeface="AhnbergHand" pitchFamily="2" charset="0"/>
              </a:rPr>
              <a:t>No!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7F595-B731-5348-8795-EBADF163151C}"/>
              </a:ext>
            </a:extLst>
          </p:cNvPr>
          <p:cNvSpPr txBox="1"/>
          <p:nvPr/>
        </p:nvSpPr>
        <p:spPr>
          <a:xfrm>
            <a:off x="4969727" y="238708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D09391"/>
                </a:solidFill>
                <a:latin typeface="AhnbergHand" pitchFamily="2" charset="0"/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988254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185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Dual Stack vs IPv6 only DNS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E3651-C3D8-8642-8A29-A7C7B4E83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792" y="1566691"/>
            <a:ext cx="3347862" cy="31343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5795CB-B273-AE4A-B6E5-EB2BB6DABC1B}"/>
              </a:ext>
            </a:extLst>
          </p:cNvPr>
          <p:cNvSpPr txBox="1"/>
          <p:nvPr/>
        </p:nvSpPr>
        <p:spPr>
          <a:xfrm>
            <a:off x="5512919" y="3614354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No query – 45</a:t>
            </a:r>
            <a:r>
              <a:rPr lang="en-AU" dirty="0">
                <a:latin typeface="Gh Hand" panose="02000503000000000000" pitchFamily="2" charset="0"/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F4FF6D-E329-7949-AB72-DA0BF54AFBD3}"/>
              </a:ext>
            </a:extLst>
          </p:cNvPr>
          <p:cNvSpPr txBox="1"/>
          <p:nvPr/>
        </p:nvSpPr>
        <p:spPr>
          <a:xfrm>
            <a:off x="5583845" y="2433566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IPv6 – 55</a:t>
            </a:r>
            <a:r>
              <a:rPr lang="en-AU" dirty="0">
                <a:latin typeface="Gh Hand" panose="02000503000000000000" pitchFamily="2" charset="0"/>
              </a:rPr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09D78-C92E-BE44-878F-32AD095010A1}"/>
              </a:ext>
            </a:extLst>
          </p:cNvPr>
          <p:cNvSpPr txBox="1"/>
          <p:nvPr/>
        </p:nvSpPr>
        <p:spPr>
          <a:xfrm>
            <a:off x="5647572" y="1252778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IPv6 Only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D9C82-74DA-D54A-8B1D-D6A1E05F9DB8}"/>
              </a:ext>
            </a:extLst>
          </p:cNvPr>
          <p:cNvSpPr txBox="1"/>
          <p:nvPr/>
        </p:nvSpPr>
        <p:spPr>
          <a:xfrm>
            <a:off x="438616" y="1776761"/>
            <a:ext cx="45050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 this case the authoritative name server only has an IPv6 address</a:t>
            </a:r>
          </a:p>
          <a:p>
            <a:endParaRPr lang="en-AU" dirty="0"/>
          </a:p>
          <a:p>
            <a:r>
              <a:rPr lang="en-AU" dirty="0"/>
              <a:t>Of all the clients that are presented with an experiment (41M over 5 days) 55% of names are seen asking for the experiment name over IPv6</a:t>
            </a:r>
          </a:p>
        </p:txBody>
      </p:sp>
    </p:spTree>
    <p:extLst>
      <p:ext uri="{BB962C8B-B14F-4D97-AF65-F5344CB8AC3E}">
        <p14:creationId xmlns:p14="http://schemas.microsoft.com/office/powerpoint/2010/main" val="196832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185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Dual Stack vs IPv6 only DNS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7CD95F-D62C-BA45-B49B-7B7B88323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4" y="1424761"/>
            <a:ext cx="3989952" cy="3500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EA0329-A1C0-ED49-8812-791C07844449}"/>
              </a:ext>
            </a:extLst>
          </p:cNvPr>
          <p:cNvSpPr txBox="1"/>
          <p:nvPr/>
        </p:nvSpPr>
        <p:spPr>
          <a:xfrm>
            <a:off x="1104772" y="3536886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IPv4 Only – 67</a:t>
            </a:r>
            <a:r>
              <a:rPr lang="en-AU" dirty="0">
                <a:latin typeface="Gh Hand" panose="02000503000000000000" pitchFamily="2" charset="0"/>
              </a:rPr>
              <a:t>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E89E73-CA0B-D247-B498-86C48DAFE7D6}"/>
              </a:ext>
            </a:extLst>
          </p:cNvPr>
          <p:cNvSpPr txBox="1"/>
          <p:nvPr/>
        </p:nvSpPr>
        <p:spPr>
          <a:xfrm>
            <a:off x="1281288" y="1971901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IPv6</a:t>
            </a:r>
          </a:p>
          <a:p>
            <a:r>
              <a:rPr lang="en-AU" dirty="0">
                <a:latin typeface="AhnbergHand" pitchFamily="2" charset="0"/>
              </a:rPr>
              <a:t>15</a:t>
            </a:r>
            <a:r>
              <a:rPr lang="en-AU" dirty="0">
                <a:latin typeface="Gh Hand" panose="02000503000000000000" pitchFamily="2" charset="0"/>
              </a:rPr>
              <a:t>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AAE3E1-F21B-3B44-A1E1-6BC1F1E4593B}"/>
              </a:ext>
            </a:extLst>
          </p:cNvPr>
          <p:cNvSpPr txBox="1"/>
          <p:nvPr/>
        </p:nvSpPr>
        <p:spPr>
          <a:xfrm>
            <a:off x="2163798" y="1984235"/>
            <a:ext cx="811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IPv4+</a:t>
            </a:r>
          </a:p>
          <a:p>
            <a:r>
              <a:rPr lang="en-AU" dirty="0">
                <a:latin typeface="AhnbergHand" pitchFamily="2" charset="0"/>
              </a:rPr>
              <a:t>IPv6</a:t>
            </a:r>
          </a:p>
          <a:p>
            <a:r>
              <a:rPr lang="en-AU" dirty="0">
                <a:latin typeface="AhnbergHand" pitchFamily="2" charset="0"/>
              </a:rPr>
              <a:t>18</a:t>
            </a:r>
            <a:r>
              <a:rPr lang="en-AU" dirty="0">
                <a:latin typeface="Gh Hand" panose="02000503000000000000" pitchFamily="2" charset="0"/>
              </a:rPr>
              <a:t>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E3651-C3D8-8642-8A29-A7C7B4E83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792" y="1566691"/>
            <a:ext cx="3347862" cy="31343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5795CB-B273-AE4A-B6E5-EB2BB6DABC1B}"/>
              </a:ext>
            </a:extLst>
          </p:cNvPr>
          <p:cNvSpPr txBox="1"/>
          <p:nvPr/>
        </p:nvSpPr>
        <p:spPr>
          <a:xfrm>
            <a:off x="5466058" y="3627037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No query – 45</a:t>
            </a:r>
            <a:r>
              <a:rPr lang="en-AU" dirty="0">
                <a:latin typeface="Gh Hand" panose="02000503000000000000" pitchFamily="2" charset="0"/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F4FF6D-E329-7949-AB72-DA0BF54AFBD3}"/>
              </a:ext>
            </a:extLst>
          </p:cNvPr>
          <p:cNvSpPr txBox="1"/>
          <p:nvPr/>
        </p:nvSpPr>
        <p:spPr>
          <a:xfrm>
            <a:off x="5583845" y="2433566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IPv6 – 55</a:t>
            </a:r>
            <a:r>
              <a:rPr lang="en-AU" dirty="0">
                <a:latin typeface="Gh Hand" panose="02000503000000000000" pitchFamily="2" charset="0"/>
              </a:rPr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09D78-C92E-BE44-878F-32AD095010A1}"/>
              </a:ext>
            </a:extLst>
          </p:cNvPr>
          <p:cNvSpPr txBox="1"/>
          <p:nvPr/>
        </p:nvSpPr>
        <p:spPr>
          <a:xfrm>
            <a:off x="5878030" y="1240095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IPv6 Only Test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EECB49-5000-7642-93D1-78EA9CC6C230}"/>
              </a:ext>
            </a:extLst>
          </p:cNvPr>
          <p:cNvSpPr txBox="1"/>
          <p:nvPr/>
        </p:nvSpPr>
        <p:spPr>
          <a:xfrm>
            <a:off x="1356026" y="1300243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Dual Stack</a:t>
            </a:r>
          </a:p>
        </p:txBody>
      </p:sp>
    </p:spTree>
    <p:extLst>
      <p:ext uri="{BB962C8B-B14F-4D97-AF65-F5344CB8AC3E}">
        <p14:creationId xmlns:p14="http://schemas.microsoft.com/office/powerpoint/2010/main" val="415944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185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Dual Stack 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well is IPv6 supported in the DNS?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does the DNS handle dual-stacked authoritative servers?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Is there a “happy eyeballs” version of DNS server selection?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Or is there a reverse bias to use IPv4?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you placed authoritative servers on an IPv6-only service how many users would be able to reach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 what about DNSSEC?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well does IPv6 support large UDP packets?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14FC3-E4A7-2746-B9A4-8A4CBF73BD4E}"/>
              </a:ext>
            </a:extLst>
          </p:cNvPr>
          <p:cNvSpPr txBox="1"/>
          <p:nvPr/>
        </p:nvSpPr>
        <p:spPr>
          <a:xfrm>
            <a:off x="6824546" y="208899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D09391"/>
                </a:solidFill>
                <a:latin typeface="AhnbergHand" pitchFamily="2" charset="0"/>
              </a:rPr>
              <a:t>No!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7F595-B731-5348-8795-EBADF163151C}"/>
              </a:ext>
            </a:extLst>
          </p:cNvPr>
          <p:cNvSpPr txBox="1"/>
          <p:nvPr/>
        </p:nvSpPr>
        <p:spPr>
          <a:xfrm>
            <a:off x="4969727" y="238708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D09391"/>
                </a:solidFill>
                <a:latin typeface="AhnbergHand" pitchFamily="2" charset="0"/>
              </a:rPr>
              <a:t>Yes!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891B74-2BE2-6643-A390-FD434B13483E}"/>
              </a:ext>
            </a:extLst>
          </p:cNvPr>
          <p:cNvSpPr/>
          <p:nvPr/>
        </p:nvSpPr>
        <p:spPr>
          <a:xfrm>
            <a:off x="5603234" y="3056157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  <a:latin typeface="AhnbergHand" pitchFamily="2" charset="0"/>
              </a:rPr>
              <a:t>55</a:t>
            </a:r>
            <a:r>
              <a:rPr lang="en-AU" b="1" dirty="0">
                <a:solidFill>
                  <a:srgbClr val="FF0000"/>
                </a:solidFill>
                <a:latin typeface="Gh Hand" panose="02000503000000000000" pitchFamily="2" charset="0"/>
              </a:rPr>
              <a:t>%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28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185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Dual Stack 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well is IPv6 supported in the DNS?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does the DNS handle dual-stacked authoritative servers?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Is there a “happy eyeballs” version of DNS server selection?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Or is there a reverse bias to use IPv4?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If you placed authoritative servers on an IPv6-only service how many users would be able to reach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And what about DNSSEC?</a:t>
            </a:r>
          </a:p>
          <a:p>
            <a:pPr lvl="1"/>
            <a:r>
              <a:rPr lang="en-US" dirty="0"/>
              <a:t>How well does IPv6 support large UDP packets?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14FC3-E4A7-2746-B9A4-8A4CBF73BD4E}"/>
              </a:ext>
            </a:extLst>
          </p:cNvPr>
          <p:cNvSpPr txBox="1"/>
          <p:nvPr/>
        </p:nvSpPr>
        <p:spPr>
          <a:xfrm>
            <a:off x="6824546" y="208899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D09391"/>
                </a:solidFill>
                <a:latin typeface="AhnbergHand" pitchFamily="2" charset="0"/>
              </a:rPr>
              <a:t>No!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7F595-B731-5348-8795-EBADF163151C}"/>
              </a:ext>
            </a:extLst>
          </p:cNvPr>
          <p:cNvSpPr txBox="1"/>
          <p:nvPr/>
        </p:nvSpPr>
        <p:spPr>
          <a:xfrm>
            <a:off x="4969727" y="238708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D09391"/>
                </a:solidFill>
                <a:latin typeface="AhnbergHand" pitchFamily="2" charset="0"/>
              </a:rPr>
              <a:t>Yes!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891B74-2BE2-6643-A390-FD434B13483E}"/>
              </a:ext>
            </a:extLst>
          </p:cNvPr>
          <p:cNvSpPr/>
          <p:nvPr/>
        </p:nvSpPr>
        <p:spPr>
          <a:xfrm>
            <a:off x="5603234" y="3056157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srgbClr val="D09391"/>
                </a:solidFill>
                <a:latin typeface="AhnbergHand" pitchFamily="2" charset="0"/>
              </a:rPr>
              <a:t>55</a:t>
            </a:r>
            <a:r>
              <a:rPr lang="en-AU" b="1" dirty="0">
                <a:solidFill>
                  <a:srgbClr val="D09391"/>
                </a:solidFill>
                <a:latin typeface="Gh Hand" panose="02000503000000000000" pitchFamily="2" charset="0"/>
              </a:rPr>
              <a:t>%</a:t>
            </a:r>
            <a:endParaRPr lang="en-AU" b="1" dirty="0">
              <a:solidFill>
                <a:srgbClr val="D093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83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185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IPv6 and Packet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IPv6 made two major changes to IP’s handling of packet fragmentation:</a:t>
            </a:r>
          </a:p>
          <a:p>
            <a:r>
              <a:rPr lang="en-US" dirty="0"/>
              <a:t>The fragmentation control header has been moved out of the IP header to become an </a:t>
            </a:r>
            <a:r>
              <a:rPr lang="en-US" b="1" dirty="0"/>
              <a:t>extension header</a:t>
            </a:r>
            <a:endParaRPr lang="en-US" dirty="0"/>
          </a:p>
          <a:p>
            <a:pPr lvl="1"/>
            <a:r>
              <a:rPr lang="en-US" dirty="0"/>
              <a:t>In other words the UDP / TCP protocol header is pushed further into the packet and to find it you need to follow the header chain</a:t>
            </a:r>
          </a:p>
          <a:p>
            <a:r>
              <a:rPr lang="en-US" dirty="0"/>
              <a:t>The IPv4 ‘Don’t Fragment’ bit is jammed </a:t>
            </a:r>
            <a:r>
              <a:rPr lang="en-US" b="1" dirty="0"/>
              <a:t>on</a:t>
            </a:r>
            <a:r>
              <a:rPr lang="en-US" dirty="0"/>
              <a:t> in IPv6</a:t>
            </a:r>
          </a:p>
          <a:p>
            <a:pPr lvl="1"/>
            <a:r>
              <a:rPr lang="en-US" dirty="0"/>
              <a:t>In the case of path MTU issues IPv6 routers should not perform fragmentation on the fly, but are required to pass an ICMPv6 PTB message back to the packet’s sender</a:t>
            </a:r>
          </a:p>
        </p:txBody>
      </p:sp>
    </p:spTree>
    <p:extLst>
      <p:ext uri="{BB962C8B-B14F-4D97-AF65-F5344CB8AC3E}">
        <p14:creationId xmlns:p14="http://schemas.microsoft.com/office/powerpoint/2010/main" val="3524172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Who uses Fragmentation anyway?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Well, the DNS is a good place to start looking!</a:t>
            </a:r>
          </a:p>
        </p:txBody>
      </p:sp>
    </p:spTree>
    <p:extLst>
      <p:ext uri="{BB962C8B-B14F-4D97-AF65-F5344CB8AC3E}">
        <p14:creationId xmlns:p14="http://schemas.microsoft.com/office/powerpoint/2010/main" val="122350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18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This is not a talk about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DoH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 and DoT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over a year </a:t>
            </a:r>
            <a:r>
              <a:rPr lang="en-US" dirty="0" err="1"/>
              <a:t>DoH</a:t>
            </a:r>
            <a:r>
              <a:rPr lang="en-US" dirty="0"/>
              <a:t> is still the current hot topic in the DNS</a:t>
            </a:r>
          </a:p>
          <a:p>
            <a:pPr marL="342900" lvl="1" indent="0">
              <a:buNone/>
            </a:pPr>
            <a:r>
              <a:rPr lang="en-US" dirty="0"/>
              <a:t>and there is much that can be said about </a:t>
            </a:r>
            <a:r>
              <a:rPr lang="en-US" dirty="0" err="1"/>
              <a:t>DoH</a:t>
            </a:r>
            <a:r>
              <a:rPr lang="en-US" dirty="0"/>
              <a:t> and DoT</a:t>
            </a:r>
          </a:p>
          <a:p>
            <a:pPr marL="0" indent="0">
              <a:buNone/>
            </a:pPr>
            <a:r>
              <a:rPr lang="en-US" dirty="0"/>
              <a:t>But let’s talk about something different but familiar at the same time</a:t>
            </a:r>
          </a:p>
          <a:p>
            <a:pPr marL="0" indent="0">
              <a:buNone/>
            </a:pPr>
            <a:r>
              <a:rPr lang="en-US" dirty="0"/>
              <a:t>I want to get back to a much older but still not well understood issue in the DNS 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0822A91-6328-8C47-BBE1-FC5634EE30A1}"/>
              </a:ext>
            </a:extLst>
          </p:cNvPr>
          <p:cNvSpPr/>
          <p:nvPr/>
        </p:nvSpPr>
        <p:spPr>
          <a:xfrm>
            <a:off x="2525486" y="653143"/>
            <a:ext cx="680357" cy="50304"/>
          </a:xfrm>
          <a:custGeom>
            <a:avLst/>
            <a:gdLst>
              <a:gd name="connsiteX0" fmla="*/ 0 w 680357"/>
              <a:gd name="connsiteY0" fmla="*/ 0 h 50304"/>
              <a:gd name="connsiteX1" fmla="*/ 59871 w 680357"/>
              <a:gd name="connsiteY1" fmla="*/ 5443 h 50304"/>
              <a:gd name="connsiteX2" fmla="*/ 604157 w 680357"/>
              <a:gd name="connsiteY2" fmla="*/ 16328 h 50304"/>
              <a:gd name="connsiteX3" fmla="*/ 65314 w 680357"/>
              <a:gd name="connsiteY3" fmla="*/ 21771 h 50304"/>
              <a:gd name="connsiteX4" fmla="*/ 462643 w 680357"/>
              <a:gd name="connsiteY4" fmla="*/ 48986 h 50304"/>
              <a:gd name="connsiteX5" fmla="*/ 680357 w 680357"/>
              <a:gd name="connsiteY5" fmla="*/ 43543 h 5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357" h="50304">
                <a:moveTo>
                  <a:pt x="0" y="0"/>
                </a:moveTo>
                <a:lnTo>
                  <a:pt x="59871" y="5443"/>
                </a:lnTo>
                <a:lnTo>
                  <a:pt x="604157" y="16328"/>
                </a:lnTo>
                <a:cubicBezTo>
                  <a:pt x="605064" y="19049"/>
                  <a:pt x="88900" y="16328"/>
                  <a:pt x="65314" y="21771"/>
                </a:cubicBezTo>
                <a:cubicBezTo>
                  <a:pt x="41728" y="27214"/>
                  <a:pt x="360136" y="45357"/>
                  <a:pt x="462643" y="48986"/>
                </a:cubicBezTo>
                <a:cubicBezTo>
                  <a:pt x="565150" y="52615"/>
                  <a:pt x="622753" y="48079"/>
                  <a:pt x="680357" y="435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940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73844"/>
            <a:ext cx="8111313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Who uses large DNS packets anyway?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Well, the DNS is a good place to start looking!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14488" y="1369219"/>
            <a:ext cx="6279170" cy="32635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$ </a:t>
            </a:r>
            <a:r>
              <a:rPr lang="en-US" sz="2625" b="1">
                <a:latin typeface="Monaco" charset="0"/>
                <a:ea typeface="Monaco" charset="0"/>
                <a:cs typeface="Monaco" charset="0"/>
              </a:rPr>
              <a:t>dig +dnssec DNSKEY 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 &lt;&lt;&gt;&gt; DiG 9.8.3-P1 &lt;&lt;&gt;&gt; +dnssec DNSKEY 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global options: +cmd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Got answer: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-&gt;&gt;HEADER&lt;&lt;- opcode: QUERY, status: NOERROR, id: 21353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flags: qr rd ra ad; QUERY: 1, ANSWER: 7, AUTHORITY: 0, ADDITIONAL: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OPT PSEUDOSECTION: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 EDNS: version: 0, flags: do; udp: 512;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 QUESTION SECTION: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;org.	IN	DNSKEY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ANSWER SECTION: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DNSKEY	256 3 7 AwEAAXxsMmN/JgpEE9Y4uFNRJm7Q9GBwmEYUCsCxuKlg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DNSKEY	256 3 7 AwEAAayiVbuM+ehlsKsuAL1CI3mA+5JM7ti3VeY8ysmo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DNSKEY	257 3 7 AwEAAZTjbIO5kIpxWUtyXc8avsKyHIIZ+LjC2Dv8naO+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DNSKEY	257 3 7 AwEAAcMnWBKLuvG/LwnPVykcmpvnntwxfshHlHRhlY0F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RRSIG	DNSKEY 7 1 900 20170815152632 20170725142632 3947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RRSIG	DNSKEY 7 1 900 20170815152632 20170725142632 9795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RRSIG	DNSKEY 7 1 900 20170815152632 </a:t>
            </a:r>
            <a:r>
              <a:rPr lang="is-IS">
                <a:latin typeface="Monaco" charset="0"/>
                <a:ea typeface="Monaco" charset="0"/>
                <a:cs typeface="Monaco" charset="0"/>
              </a:rPr>
              <a:t>20170725142632 17883</a:t>
            </a:r>
            <a:endParaRPr lang="en-US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Query time: 134 msec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SERVER: 8.8.8.8#53(8.8.8.8)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WHEN: Mon Jul 31 12:07:16 2017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MSG SIZE  rcvd: 1625</a:t>
            </a:r>
          </a:p>
        </p:txBody>
      </p:sp>
      <p:sp>
        <p:nvSpPr>
          <p:cNvPr id="5" name="Freeform 4"/>
          <p:cNvSpPr/>
          <p:nvPr/>
        </p:nvSpPr>
        <p:spPr>
          <a:xfrm>
            <a:off x="2464905" y="3767404"/>
            <a:ext cx="1139766" cy="471848"/>
          </a:xfrm>
          <a:custGeom>
            <a:avLst/>
            <a:gdLst>
              <a:gd name="connsiteX0" fmla="*/ 215312 w 1650186"/>
              <a:gd name="connsiteY0" fmla="*/ 669929 h 1027831"/>
              <a:gd name="connsiteX1" fmla="*/ 390241 w 1650186"/>
              <a:gd name="connsiteY1" fmla="*/ 677880 h 1027831"/>
              <a:gd name="connsiteX2" fmla="*/ 1646547 w 1650186"/>
              <a:gd name="connsiteY2" fmla="*/ 304169 h 1027831"/>
              <a:gd name="connsiteX3" fmla="*/ 748049 w 1650186"/>
              <a:gd name="connsiteY3" fmla="*/ 2019 h 1027831"/>
              <a:gd name="connsiteX4" fmla="*/ 32432 w 1650186"/>
              <a:gd name="connsiteY4" fmla="*/ 216705 h 1027831"/>
              <a:gd name="connsiteX5" fmla="*/ 199409 w 1650186"/>
              <a:gd name="connsiteY5" fmla="*/ 995932 h 1027831"/>
              <a:gd name="connsiteX6" fmla="*/ 883222 w 1650186"/>
              <a:gd name="connsiteY6" fmla="*/ 876663 h 102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186" h="1027831">
                <a:moveTo>
                  <a:pt x="215312" y="669929"/>
                </a:moveTo>
                <a:cubicBezTo>
                  <a:pt x="183507" y="704384"/>
                  <a:pt x="151702" y="738840"/>
                  <a:pt x="390241" y="677880"/>
                </a:cubicBezTo>
                <a:cubicBezTo>
                  <a:pt x="628780" y="616920"/>
                  <a:pt x="1586912" y="416812"/>
                  <a:pt x="1646547" y="304169"/>
                </a:cubicBezTo>
                <a:cubicBezTo>
                  <a:pt x="1706182" y="191526"/>
                  <a:pt x="1017068" y="16596"/>
                  <a:pt x="748049" y="2019"/>
                </a:cubicBezTo>
                <a:cubicBezTo>
                  <a:pt x="479030" y="-12558"/>
                  <a:pt x="123872" y="51053"/>
                  <a:pt x="32432" y="216705"/>
                </a:cubicBezTo>
                <a:cubicBezTo>
                  <a:pt x="-59008" y="382357"/>
                  <a:pt x="57611" y="885939"/>
                  <a:pt x="199409" y="995932"/>
                </a:cubicBezTo>
                <a:cubicBezTo>
                  <a:pt x="341207" y="1105925"/>
                  <a:pt x="767928" y="897866"/>
                  <a:pt x="883222" y="87666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3298916" y="4239252"/>
            <a:ext cx="4594742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The response to a DNSKEY query for .org used a response of 1,625 octets!</a:t>
            </a:r>
          </a:p>
        </p:txBody>
      </p:sp>
    </p:spTree>
    <p:extLst>
      <p:ext uri="{BB962C8B-B14F-4D97-AF65-F5344CB8AC3E}">
        <p14:creationId xmlns:p14="http://schemas.microsoft.com/office/powerpoint/2010/main" val="77003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73844"/>
            <a:ext cx="8317123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Who uses large DNS packets anyway?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Well, the DNS is a good place to start looking!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14488" y="1369219"/>
            <a:ext cx="6279170" cy="32635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$ </a:t>
            </a:r>
            <a:r>
              <a:rPr lang="en-US" sz="2625" b="1">
                <a:latin typeface="Monaco" charset="0"/>
                <a:ea typeface="Monaco" charset="0"/>
                <a:cs typeface="Monaco" charset="0"/>
              </a:rPr>
              <a:t>dig +dnssec DNSKEY 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 &lt;&lt;&gt;&gt; DiG 9.8.3-P1 &lt;&lt;&gt;&gt; +dnssec DNSKEY 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global options: +cmd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Got answer: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-&gt;&gt;HEADER&lt;&lt;- opcode: QUERY, status: NOERROR, id: 21353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flags: qr rd ra ad; QUERY: 1, ANSWER: 7, AUTHORITY: 0, ADDITIONAL: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OPT PSEUDOSECTION: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 EDNS: version: 0, flags: do; udp: 512;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 QUESTION SECTION: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;org.	IN	DNSKEY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ANSWER SECTION: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DNSKEY	256 3 7 AwEAAXxsMmN/JgpEE9Y4uFNRJm7Q9GBwmEYUCsCxuKlg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DNSKEY	256 3 7 AwEAAayiVbuM+ehlsKsuAL1CI3mA+5JM7ti3VeY8ysmo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DNSKEY	257 3 7 AwEAAZTjbIO5kIpxWUtyXc8avsKyHIIZ+LjC2Dv8naO+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DNSKEY	257 3 7 AwEAAcMnWBKLuvG/LwnPVykcmpvnntwxfshHlHRhlY0F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RRSIG	DNSKEY 7 1 900 20170815152632 20170725142632 3947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RRSIG	DNSKEY 7 1 900 20170815152632 20170725142632 9795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RRSIG	DNSKEY 7 1 900 20170815152632 </a:t>
            </a:r>
            <a:r>
              <a:rPr lang="is-IS">
                <a:latin typeface="Monaco" charset="0"/>
                <a:ea typeface="Monaco" charset="0"/>
                <a:cs typeface="Monaco" charset="0"/>
              </a:rPr>
              <a:t>20170725142632 17883</a:t>
            </a:r>
            <a:endParaRPr lang="en-US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Query time: 134 msec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SERVER: 8.8.8.8#53(8.8.8.8)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WHEN: Mon Jul 31 12:07:16 2017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MSG SIZE  rcvd: 1625</a:t>
            </a:r>
          </a:p>
        </p:txBody>
      </p:sp>
      <p:sp>
        <p:nvSpPr>
          <p:cNvPr id="5" name="Freeform 4"/>
          <p:cNvSpPr/>
          <p:nvPr/>
        </p:nvSpPr>
        <p:spPr>
          <a:xfrm>
            <a:off x="2464905" y="3767404"/>
            <a:ext cx="1139766" cy="471848"/>
          </a:xfrm>
          <a:custGeom>
            <a:avLst/>
            <a:gdLst>
              <a:gd name="connsiteX0" fmla="*/ 215312 w 1650186"/>
              <a:gd name="connsiteY0" fmla="*/ 669929 h 1027831"/>
              <a:gd name="connsiteX1" fmla="*/ 390241 w 1650186"/>
              <a:gd name="connsiteY1" fmla="*/ 677880 h 1027831"/>
              <a:gd name="connsiteX2" fmla="*/ 1646547 w 1650186"/>
              <a:gd name="connsiteY2" fmla="*/ 304169 h 1027831"/>
              <a:gd name="connsiteX3" fmla="*/ 748049 w 1650186"/>
              <a:gd name="connsiteY3" fmla="*/ 2019 h 1027831"/>
              <a:gd name="connsiteX4" fmla="*/ 32432 w 1650186"/>
              <a:gd name="connsiteY4" fmla="*/ 216705 h 1027831"/>
              <a:gd name="connsiteX5" fmla="*/ 199409 w 1650186"/>
              <a:gd name="connsiteY5" fmla="*/ 995932 h 1027831"/>
              <a:gd name="connsiteX6" fmla="*/ 883222 w 1650186"/>
              <a:gd name="connsiteY6" fmla="*/ 876663 h 102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186" h="1027831">
                <a:moveTo>
                  <a:pt x="215312" y="669929"/>
                </a:moveTo>
                <a:cubicBezTo>
                  <a:pt x="183507" y="704384"/>
                  <a:pt x="151702" y="738840"/>
                  <a:pt x="390241" y="677880"/>
                </a:cubicBezTo>
                <a:cubicBezTo>
                  <a:pt x="628780" y="616920"/>
                  <a:pt x="1586912" y="416812"/>
                  <a:pt x="1646547" y="304169"/>
                </a:cubicBezTo>
                <a:cubicBezTo>
                  <a:pt x="1706182" y="191526"/>
                  <a:pt x="1017068" y="16596"/>
                  <a:pt x="748049" y="2019"/>
                </a:cubicBezTo>
                <a:cubicBezTo>
                  <a:pt x="479030" y="-12558"/>
                  <a:pt x="123872" y="51053"/>
                  <a:pt x="32432" y="216705"/>
                </a:cubicBezTo>
                <a:cubicBezTo>
                  <a:pt x="-59008" y="382357"/>
                  <a:pt x="57611" y="885939"/>
                  <a:pt x="199409" y="995932"/>
                </a:cubicBezTo>
                <a:cubicBezTo>
                  <a:pt x="341207" y="1105925"/>
                  <a:pt x="767928" y="897866"/>
                  <a:pt x="883222" y="87666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3298916" y="4239252"/>
            <a:ext cx="4594742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The response to a DNSKEY query for .org used a response of 1,625 octets!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6D1B9-745E-7B49-95F2-D68395FA9BEF}"/>
              </a:ext>
            </a:extLst>
          </p:cNvPr>
          <p:cNvSpPr txBox="1"/>
          <p:nvPr/>
        </p:nvSpPr>
        <p:spPr>
          <a:xfrm rot="20880161">
            <a:off x="909406" y="739701"/>
            <a:ext cx="5527475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That was back in 2017 – what about today?</a:t>
            </a:r>
          </a:p>
          <a:p>
            <a:endParaRPr lang="en-AU" dirty="0">
              <a:latin typeface="AhnbergHand" pitchFamily="2" charset="0"/>
            </a:endParaRPr>
          </a:p>
          <a:p>
            <a:endParaRPr lang="en-AU" sz="900" dirty="0">
              <a:latin typeface="Courier" pitchFamily="2" charset="0"/>
            </a:endParaRPr>
          </a:p>
          <a:p>
            <a:endParaRPr lang="en-AU" sz="900" dirty="0">
              <a:latin typeface="Courier" pitchFamily="2" charset="0"/>
            </a:endParaRPr>
          </a:p>
          <a:p>
            <a:r>
              <a:rPr lang="en-AU" sz="900" dirty="0">
                <a:latin typeface="Courier" pitchFamily="2" charset="0"/>
              </a:rPr>
              <a:t>$ dig +</a:t>
            </a:r>
            <a:r>
              <a:rPr lang="en-AU" sz="900" dirty="0" err="1">
                <a:latin typeface="Courier" pitchFamily="2" charset="0"/>
              </a:rPr>
              <a:t>dnssec</a:t>
            </a:r>
            <a:r>
              <a:rPr lang="en-AU" sz="900" dirty="0">
                <a:latin typeface="Courier" pitchFamily="2" charset="0"/>
              </a:rPr>
              <a:t> DNSKEY org</a:t>
            </a:r>
          </a:p>
          <a:p>
            <a:endParaRPr lang="en-AU" sz="900" dirty="0">
              <a:latin typeface="Courier" pitchFamily="2" charset="0"/>
            </a:endParaRPr>
          </a:p>
          <a:p>
            <a:r>
              <a:rPr lang="en-AU" sz="900" dirty="0">
                <a:latin typeface="Courier" pitchFamily="2" charset="0"/>
              </a:rPr>
              <a:t>; </a:t>
            </a:r>
            <a:r>
              <a:rPr lang="en-AU" sz="800" dirty="0">
                <a:latin typeface="Courier" pitchFamily="2" charset="0"/>
              </a:rPr>
              <a:t>&lt;&lt;&gt;&gt;</a:t>
            </a:r>
            <a:r>
              <a:rPr lang="en-AU" sz="900" dirty="0">
                <a:latin typeface="Courier" pitchFamily="2" charset="0"/>
              </a:rPr>
              <a:t> </a:t>
            </a:r>
            <a:r>
              <a:rPr lang="en-AU" sz="900" dirty="0" err="1">
                <a:latin typeface="Courier" pitchFamily="2" charset="0"/>
              </a:rPr>
              <a:t>DiG</a:t>
            </a:r>
            <a:r>
              <a:rPr lang="en-AU" sz="900" dirty="0">
                <a:latin typeface="Courier" pitchFamily="2" charset="0"/>
              </a:rPr>
              <a:t> 9.16.2 &lt;&lt;&gt;&gt; +</a:t>
            </a:r>
            <a:r>
              <a:rPr lang="en-AU" sz="900" dirty="0" err="1">
                <a:latin typeface="Courier" pitchFamily="2" charset="0"/>
              </a:rPr>
              <a:t>dnssec</a:t>
            </a:r>
            <a:r>
              <a:rPr lang="en-AU" sz="900" dirty="0">
                <a:latin typeface="Courier" pitchFamily="2" charset="0"/>
              </a:rPr>
              <a:t> DNSKEY org</a:t>
            </a:r>
          </a:p>
          <a:p>
            <a:r>
              <a:rPr lang="en-AU" sz="900" dirty="0">
                <a:latin typeface="Courier" pitchFamily="2" charset="0"/>
              </a:rPr>
              <a:t>;; global options: +</a:t>
            </a:r>
            <a:r>
              <a:rPr lang="en-AU" sz="900" dirty="0" err="1">
                <a:latin typeface="Courier" pitchFamily="2" charset="0"/>
              </a:rPr>
              <a:t>cmd</a:t>
            </a:r>
            <a:endParaRPr lang="en-AU" sz="900" dirty="0">
              <a:latin typeface="Courier" pitchFamily="2" charset="0"/>
            </a:endParaRPr>
          </a:p>
          <a:p>
            <a:r>
              <a:rPr lang="en-AU" sz="900" dirty="0">
                <a:latin typeface="Courier" pitchFamily="2" charset="0"/>
              </a:rPr>
              <a:t>;; Got answer:</a:t>
            </a:r>
          </a:p>
          <a:p>
            <a:endParaRPr lang="en-AU" sz="900" dirty="0">
              <a:latin typeface="Courier" pitchFamily="2" charset="0"/>
            </a:endParaRPr>
          </a:p>
          <a:p>
            <a:r>
              <a:rPr lang="en-AU" sz="900" dirty="0">
                <a:latin typeface="Courier" pitchFamily="2" charset="0"/>
              </a:rPr>
              <a:t>…</a:t>
            </a:r>
          </a:p>
          <a:p>
            <a:endParaRPr lang="en-AU" sz="900" dirty="0">
              <a:latin typeface="Courier" pitchFamily="2" charset="0"/>
            </a:endParaRPr>
          </a:p>
          <a:p>
            <a:r>
              <a:rPr lang="en-AU" sz="900" dirty="0">
                <a:latin typeface="Courier" pitchFamily="2" charset="0"/>
              </a:rPr>
              <a:t>;; WHEN: Sat May 02 13:22:02 AEST 2020</a:t>
            </a:r>
          </a:p>
          <a:p>
            <a:r>
              <a:rPr lang="en-AU" sz="900" dirty="0">
                <a:latin typeface="Courier" pitchFamily="2" charset="0"/>
              </a:rPr>
              <a:t>;; MSG SIZE  rcvd: 1058</a:t>
            </a:r>
          </a:p>
          <a:p>
            <a:endParaRPr lang="en-AU" dirty="0">
              <a:latin typeface="AhnbergHand" pitchFamily="2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521D6AC-9E2C-954D-BB7B-3814706F9571}"/>
              </a:ext>
            </a:extLst>
          </p:cNvPr>
          <p:cNvSpPr/>
          <p:nvPr/>
        </p:nvSpPr>
        <p:spPr>
          <a:xfrm>
            <a:off x="2289502" y="3000971"/>
            <a:ext cx="1139766" cy="471848"/>
          </a:xfrm>
          <a:custGeom>
            <a:avLst/>
            <a:gdLst>
              <a:gd name="connsiteX0" fmla="*/ 215312 w 1650186"/>
              <a:gd name="connsiteY0" fmla="*/ 669929 h 1027831"/>
              <a:gd name="connsiteX1" fmla="*/ 390241 w 1650186"/>
              <a:gd name="connsiteY1" fmla="*/ 677880 h 1027831"/>
              <a:gd name="connsiteX2" fmla="*/ 1646547 w 1650186"/>
              <a:gd name="connsiteY2" fmla="*/ 304169 h 1027831"/>
              <a:gd name="connsiteX3" fmla="*/ 748049 w 1650186"/>
              <a:gd name="connsiteY3" fmla="*/ 2019 h 1027831"/>
              <a:gd name="connsiteX4" fmla="*/ 32432 w 1650186"/>
              <a:gd name="connsiteY4" fmla="*/ 216705 h 1027831"/>
              <a:gd name="connsiteX5" fmla="*/ 199409 w 1650186"/>
              <a:gd name="connsiteY5" fmla="*/ 995932 h 1027831"/>
              <a:gd name="connsiteX6" fmla="*/ 883222 w 1650186"/>
              <a:gd name="connsiteY6" fmla="*/ 876663 h 102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186" h="1027831">
                <a:moveTo>
                  <a:pt x="215312" y="669929"/>
                </a:moveTo>
                <a:cubicBezTo>
                  <a:pt x="183507" y="704384"/>
                  <a:pt x="151702" y="738840"/>
                  <a:pt x="390241" y="677880"/>
                </a:cubicBezTo>
                <a:cubicBezTo>
                  <a:pt x="628780" y="616920"/>
                  <a:pt x="1586912" y="416812"/>
                  <a:pt x="1646547" y="304169"/>
                </a:cubicBezTo>
                <a:cubicBezTo>
                  <a:pt x="1706182" y="191526"/>
                  <a:pt x="1017068" y="16596"/>
                  <a:pt x="748049" y="2019"/>
                </a:cubicBezTo>
                <a:cubicBezTo>
                  <a:pt x="479030" y="-12558"/>
                  <a:pt x="123872" y="51053"/>
                  <a:pt x="32432" y="216705"/>
                </a:cubicBezTo>
                <a:cubicBezTo>
                  <a:pt x="-59008" y="382357"/>
                  <a:pt x="57611" y="885939"/>
                  <a:pt x="199409" y="995932"/>
                </a:cubicBezTo>
                <a:cubicBezTo>
                  <a:pt x="341207" y="1105925"/>
                  <a:pt x="767928" y="897866"/>
                  <a:pt x="883222" y="87666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14381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8202024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Who uses large DNS packets anyway?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Well, the DNS is a good place to start looking!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14488" y="1369219"/>
            <a:ext cx="6279170" cy="32635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$ </a:t>
            </a:r>
            <a:r>
              <a:rPr lang="en-US" sz="2625" b="1">
                <a:latin typeface="Monaco" charset="0"/>
                <a:ea typeface="Monaco" charset="0"/>
                <a:cs typeface="Monaco" charset="0"/>
              </a:rPr>
              <a:t>dig +dnssec DNSKEY 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 &lt;&lt;&gt;&gt; DiG 9.8.3-P1 &lt;&lt;&gt;&gt; +dnssec DNSKEY 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global options: +cmd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Got answer: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-&gt;&gt;HEADER&lt;&lt;- opcode: QUERY, status: NOERROR, id: 21353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flags: qr rd ra ad; QUERY: 1, ANSWER: 7, AUTHORITY: 0, ADDITIONAL: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OPT PSEUDOSECTION: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 EDNS: version: 0, flags: do; udp: 512;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 QUESTION SECTION: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;org.	IN	DNSKEY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ANSWER SECTION: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DNSKEY	256 3 7 AwEAAXxsMmN/JgpEE9Y4uFNRJm7Q9GBwmEYUCsCxuKlg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DNSKEY	256 3 7 AwEAAayiVbuM+ehlsKsuAL1CI3mA+5JM7ti3VeY8ysmo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DNSKEY	257 3 7 AwEAAZTjbIO5kIpxWUtyXc8avsKyHIIZ+LjC2Dv8naO+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DNSKEY	257 3 7 AwEAAcMnWBKLuvG/LwnPVykcmpvnntwxfshHlHRhlY0F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RRSIG	DNSKEY 7 1 900 20170815152632 20170725142632 3947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RRSIG	DNSKEY 7 1 900 20170815152632 20170725142632 9795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org.	861	IN	RRSIG	DNSKEY 7 1 900 20170815152632 </a:t>
            </a:r>
            <a:r>
              <a:rPr lang="is-IS">
                <a:latin typeface="Monaco" charset="0"/>
                <a:ea typeface="Monaco" charset="0"/>
                <a:cs typeface="Monaco" charset="0"/>
              </a:rPr>
              <a:t>20170725142632 17883</a:t>
            </a:r>
            <a:endParaRPr lang="en-US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Query time: 134 msec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SERVER: 8.8.8.8#53(8.8.8.8)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WHEN: Mon Jul 31 12:07:16 2017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Monaco" charset="0"/>
                <a:ea typeface="Monaco" charset="0"/>
                <a:cs typeface="Monaco" charset="0"/>
              </a:rPr>
              <a:t>;; MSG SIZE  rcvd: 1625</a:t>
            </a:r>
          </a:p>
        </p:txBody>
      </p:sp>
      <p:sp>
        <p:nvSpPr>
          <p:cNvPr id="5" name="Freeform 4"/>
          <p:cNvSpPr/>
          <p:nvPr/>
        </p:nvSpPr>
        <p:spPr>
          <a:xfrm>
            <a:off x="2464905" y="3767404"/>
            <a:ext cx="1139766" cy="471848"/>
          </a:xfrm>
          <a:custGeom>
            <a:avLst/>
            <a:gdLst>
              <a:gd name="connsiteX0" fmla="*/ 215312 w 1650186"/>
              <a:gd name="connsiteY0" fmla="*/ 669929 h 1027831"/>
              <a:gd name="connsiteX1" fmla="*/ 390241 w 1650186"/>
              <a:gd name="connsiteY1" fmla="*/ 677880 h 1027831"/>
              <a:gd name="connsiteX2" fmla="*/ 1646547 w 1650186"/>
              <a:gd name="connsiteY2" fmla="*/ 304169 h 1027831"/>
              <a:gd name="connsiteX3" fmla="*/ 748049 w 1650186"/>
              <a:gd name="connsiteY3" fmla="*/ 2019 h 1027831"/>
              <a:gd name="connsiteX4" fmla="*/ 32432 w 1650186"/>
              <a:gd name="connsiteY4" fmla="*/ 216705 h 1027831"/>
              <a:gd name="connsiteX5" fmla="*/ 199409 w 1650186"/>
              <a:gd name="connsiteY5" fmla="*/ 995932 h 1027831"/>
              <a:gd name="connsiteX6" fmla="*/ 883222 w 1650186"/>
              <a:gd name="connsiteY6" fmla="*/ 876663 h 102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186" h="1027831">
                <a:moveTo>
                  <a:pt x="215312" y="669929"/>
                </a:moveTo>
                <a:cubicBezTo>
                  <a:pt x="183507" y="704384"/>
                  <a:pt x="151702" y="738840"/>
                  <a:pt x="390241" y="677880"/>
                </a:cubicBezTo>
                <a:cubicBezTo>
                  <a:pt x="628780" y="616920"/>
                  <a:pt x="1586912" y="416812"/>
                  <a:pt x="1646547" y="304169"/>
                </a:cubicBezTo>
                <a:cubicBezTo>
                  <a:pt x="1706182" y="191526"/>
                  <a:pt x="1017068" y="16596"/>
                  <a:pt x="748049" y="2019"/>
                </a:cubicBezTo>
                <a:cubicBezTo>
                  <a:pt x="479030" y="-12558"/>
                  <a:pt x="123872" y="51053"/>
                  <a:pt x="32432" y="216705"/>
                </a:cubicBezTo>
                <a:cubicBezTo>
                  <a:pt x="-59008" y="382357"/>
                  <a:pt x="57611" y="885939"/>
                  <a:pt x="199409" y="995932"/>
                </a:cubicBezTo>
                <a:cubicBezTo>
                  <a:pt x="341207" y="1105925"/>
                  <a:pt x="767928" y="897866"/>
                  <a:pt x="883222" y="87666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3298916" y="4239252"/>
            <a:ext cx="4594742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The response to a DNSKEY query for .org used a response of 1,625 octets!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6D1B9-745E-7B49-95F2-D68395FA9BEF}"/>
              </a:ext>
            </a:extLst>
          </p:cNvPr>
          <p:cNvSpPr txBox="1"/>
          <p:nvPr/>
        </p:nvSpPr>
        <p:spPr>
          <a:xfrm rot="20880161">
            <a:off x="909406" y="739701"/>
            <a:ext cx="5527475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That was back in 2017 – what about today?</a:t>
            </a:r>
          </a:p>
          <a:p>
            <a:endParaRPr lang="en-AU" dirty="0">
              <a:latin typeface="AhnbergHand" pitchFamily="2" charset="0"/>
            </a:endParaRPr>
          </a:p>
          <a:p>
            <a:endParaRPr lang="en-AU" sz="900" dirty="0">
              <a:latin typeface="Courier" pitchFamily="2" charset="0"/>
            </a:endParaRPr>
          </a:p>
          <a:p>
            <a:endParaRPr lang="en-AU" sz="900" dirty="0">
              <a:latin typeface="Courier" pitchFamily="2" charset="0"/>
            </a:endParaRPr>
          </a:p>
          <a:p>
            <a:r>
              <a:rPr lang="en-AU" sz="900" dirty="0">
                <a:latin typeface="Courier" pitchFamily="2" charset="0"/>
              </a:rPr>
              <a:t>$ dig +</a:t>
            </a:r>
            <a:r>
              <a:rPr lang="en-AU" sz="900" dirty="0" err="1">
                <a:latin typeface="Courier" pitchFamily="2" charset="0"/>
              </a:rPr>
              <a:t>dnssec</a:t>
            </a:r>
            <a:r>
              <a:rPr lang="en-AU" sz="900" dirty="0">
                <a:latin typeface="Courier" pitchFamily="2" charset="0"/>
              </a:rPr>
              <a:t> DNSKEY org</a:t>
            </a:r>
          </a:p>
          <a:p>
            <a:endParaRPr lang="en-AU" sz="900" dirty="0">
              <a:latin typeface="Courier" pitchFamily="2" charset="0"/>
            </a:endParaRPr>
          </a:p>
          <a:p>
            <a:r>
              <a:rPr lang="en-AU" sz="900" dirty="0">
                <a:latin typeface="Courier" pitchFamily="2" charset="0"/>
              </a:rPr>
              <a:t>; </a:t>
            </a:r>
            <a:r>
              <a:rPr lang="en-AU" sz="800" dirty="0">
                <a:latin typeface="Courier" pitchFamily="2" charset="0"/>
              </a:rPr>
              <a:t>&lt;&lt;&gt;&gt;</a:t>
            </a:r>
            <a:r>
              <a:rPr lang="en-AU" sz="900" dirty="0">
                <a:latin typeface="Courier" pitchFamily="2" charset="0"/>
              </a:rPr>
              <a:t> </a:t>
            </a:r>
            <a:r>
              <a:rPr lang="en-AU" sz="900" dirty="0" err="1">
                <a:latin typeface="Courier" pitchFamily="2" charset="0"/>
              </a:rPr>
              <a:t>DiG</a:t>
            </a:r>
            <a:r>
              <a:rPr lang="en-AU" sz="900" dirty="0">
                <a:latin typeface="Courier" pitchFamily="2" charset="0"/>
              </a:rPr>
              <a:t> 9.16.2 &lt;&lt;&gt;&gt; +</a:t>
            </a:r>
            <a:r>
              <a:rPr lang="en-AU" sz="900" dirty="0" err="1">
                <a:latin typeface="Courier" pitchFamily="2" charset="0"/>
              </a:rPr>
              <a:t>dnssec</a:t>
            </a:r>
            <a:r>
              <a:rPr lang="en-AU" sz="900" dirty="0">
                <a:latin typeface="Courier" pitchFamily="2" charset="0"/>
              </a:rPr>
              <a:t> DNSKEY org</a:t>
            </a:r>
          </a:p>
          <a:p>
            <a:r>
              <a:rPr lang="en-AU" sz="900" dirty="0">
                <a:latin typeface="Courier" pitchFamily="2" charset="0"/>
              </a:rPr>
              <a:t>;; global options: +</a:t>
            </a:r>
            <a:r>
              <a:rPr lang="en-AU" sz="900" dirty="0" err="1">
                <a:latin typeface="Courier" pitchFamily="2" charset="0"/>
              </a:rPr>
              <a:t>cmd</a:t>
            </a:r>
            <a:endParaRPr lang="en-AU" sz="900" dirty="0">
              <a:latin typeface="Courier" pitchFamily="2" charset="0"/>
            </a:endParaRPr>
          </a:p>
          <a:p>
            <a:r>
              <a:rPr lang="en-AU" sz="900" dirty="0">
                <a:latin typeface="Courier" pitchFamily="2" charset="0"/>
              </a:rPr>
              <a:t>;; Got answer:</a:t>
            </a:r>
          </a:p>
          <a:p>
            <a:endParaRPr lang="en-AU" sz="900" dirty="0">
              <a:latin typeface="Courier" pitchFamily="2" charset="0"/>
            </a:endParaRPr>
          </a:p>
          <a:p>
            <a:r>
              <a:rPr lang="en-AU" sz="900" dirty="0">
                <a:latin typeface="Courier" pitchFamily="2" charset="0"/>
              </a:rPr>
              <a:t>…</a:t>
            </a:r>
          </a:p>
          <a:p>
            <a:endParaRPr lang="en-AU" sz="900" dirty="0">
              <a:latin typeface="Courier" pitchFamily="2" charset="0"/>
            </a:endParaRPr>
          </a:p>
          <a:p>
            <a:r>
              <a:rPr lang="en-AU" sz="900" dirty="0">
                <a:latin typeface="Courier" pitchFamily="2" charset="0"/>
              </a:rPr>
              <a:t>;; WHEN: Sat May 02 13:22:02 AEST 2020</a:t>
            </a:r>
          </a:p>
          <a:p>
            <a:r>
              <a:rPr lang="en-AU" sz="900" dirty="0">
                <a:latin typeface="Courier" pitchFamily="2" charset="0"/>
              </a:rPr>
              <a:t>;; MSG SIZE  rcvd: 1058</a:t>
            </a:r>
          </a:p>
          <a:p>
            <a:endParaRPr lang="en-AU" dirty="0">
              <a:latin typeface="AhnbergHand" pitchFamily="2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521D6AC-9E2C-954D-BB7B-3814706F9571}"/>
              </a:ext>
            </a:extLst>
          </p:cNvPr>
          <p:cNvSpPr/>
          <p:nvPr/>
        </p:nvSpPr>
        <p:spPr>
          <a:xfrm>
            <a:off x="2289502" y="3000971"/>
            <a:ext cx="1139766" cy="471848"/>
          </a:xfrm>
          <a:custGeom>
            <a:avLst/>
            <a:gdLst>
              <a:gd name="connsiteX0" fmla="*/ 215312 w 1650186"/>
              <a:gd name="connsiteY0" fmla="*/ 669929 h 1027831"/>
              <a:gd name="connsiteX1" fmla="*/ 390241 w 1650186"/>
              <a:gd name="connsiteY1" fmla="*/ 677880 h 1027831"/>
              <a:gd name="connsiteX2" fmla="*/ 1646547 w 1650186"/>
              <a:gd name="connsiteY2" fmla="*/ 304169 h 1027831"/>
              <a:gd name="connsiteX3" fmla="*/ 748049 w 1650186"/>
              <a:gd name="connsiteY3" fmla="*/ 2019 h 1027831"/>
              <a:gd name="connsiteX4" fmla="*/ 32432 w 1650186"/>
              <a:gd name="connsiteY4" fmla="*/ 216705 h 1027831"/>
              <a:gd name="connsiteX5" fmla="*/ 199409 w 1650186"/>
              <a:gd name="connsiteY5" fmla="*/ 995932 h 1027831"/>
              <a:gd name="connsiteX6" fmla="*/ 883222 w 1650186"/>
              <a:gd name="connsiteY6" fmla="*/ 876663 h 102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186" h="1027831">
                <a:moveTo>
                  <a:pt x="215312" y="669929"/>
                </a:moveTo>
                <a:cubicBezTo>
                  <a:pt x="183507" y="704384"/>
                  <a:pt x="151702" y="738840"/>
                  <a:pt x="390241" y="677880"/>
                </a:cubicBezTo>
                <a:cubicBezTo>
                  <a:pt x="628780" y="616920"/>
                  <a:pt x="1586912" y="416812"/>
                  <a:pt x="1646547" y="304169"/>
                </a:cubicBezTo>
                <a:cubicBezTo>
                  <a:pt x="1706182" y="191526"/>
                  <a:pt x="1017068" y="16596"/>
                  <a:pt x="748049" y="2019"/>
                </a:cubicBezTo>
                <a:cubicBezTo>
                  <a:pt x="479030" y="-12558"/>
                  <a:pt x="123872" y="51053"/>
                  <a:pt x="32432" y="216705"/>
                </a:cubicBezTo>
                <a:cubicBezTo>
                  <a:pt x="-59008" y="382357"/>
                  <a:pt x="57611" y="885939"/>
                  <a:pt x="199409" y="995932"/>
                </a:cubicBezTo>
                <a:cubicBezTo>
                  <a:pt x="341207" y="1105925"/>
                  <a:pt x="767928" y="897866"/>
                  <a:pt x="883222" y="87666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5CB049-269A-4B41-930A-9275DAECA674}"/>
              </a:ext>
            </a:extLst>
          </p:cNvPr>
          <p:cNvSpPr txBox="1"/>
          <p:nvPr/>
        </p:nvSpPr>
        <p:spPr>
          <a:xfrm>
            <a:off x="560717" y="1837426"/>
            <a:ext cx="771717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.org may have dropped its response size for DNSKEY queries</a:t>
            </a:r>
          </a:p>
          <a:p>
            <a:endParaRPr lang="en-AU" dirty="0">
              <a:solidFill>
                <a:srgbClr val="0070C0"/>
              </a:solidFill>
              <a:latin typeface="AhnbergHand" pitchFamily="2" charset="0"/>
            </a:endParaRPr>
          </a:p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but there are still very large entries for other TLDs</a:t>
            </a:r>
          </a:p>
        </p:txBody>
      </p:sp>
    </p:spTree>
    <p:extLst>
      <p:ext uri="{BB962C8B-B14F-4D97-AF65-F5344CB8AC3E}">
        <p14:creationId xmlns:p14="http://schemas.microsoft.com/office/powerpoint/2010/main" val="363085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8291546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Who uses large DNS packets anyway?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B1AD6-24E5-D64B-A9E1-DA591861DD89}"/>
              </a:ext>
            </a:extLst>
          </p:cNvPr>
          <p:cNvSpPr txBox="1"/>
          <p:nvPr/>
        </p:nvSpPr>
        <p:spPr>
          <a:xfrm>
            <a:off x="4449725" y="988516"/>
            <a:ext cx="196880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latin typeface="Courier" pitchFamily="2" charset="0"/>
              </a:rPr>
              <a:t>.booking 2932</a:t>
            </a:r>
          </a:p>
          <a:p>
            <a:r>
              <a:rPr lang="en-AU" sz="1100" dirty="0">
                <a:latin typeface="Courier" pitchFamily="2" charset="0"/>
              </a:rPr>
              <a:t>.winners 2932</a:t>
            </a:r>
          </a:p>
          <a:p>
            <a:r>
              <a:rPr lang="en-AU" sz="1100" dirty="0">
                <a:latin typeface="Courier" pitchFamily="2" charset="0"/>
              </a:rPr>
              <a:t>.watches 2932</a:t>
            </a:r>
          </a:p>
          <a:p>
            <a:r>
              <a:rPr lang="en-AU" sz="1100" dirty="0">
                <a:latin typeface="Courier" pitchFamily="2" charset="0"/>
              </a:rPr>
              <a:t>.</a:t>
            </a:r>
            <a:r>
              <a:rPr lang="en-AU" sz="1100" dirty="0" err="1">
                <a:latin typeface="Courier" pitchFamily="2" charset="0"/>
              </a:rPr>
              <a:t>ferrero</a:t>
            </a:r>
            <a:r>
              <a:rPr lang="en-AU" sz="1100" dirty="0">
                <a:latin typeface="Courier" pitchFamily="2" charset="0"/>
              </a:rPr>
              <a:t> 2932</a:t>
            </a:r>
          </a:p>
          <a:p>
            <a:r>
              <a:rPr lang="en-AU" sz="1100" dirty="0">
                <a:latin typeface="Courier" pitchFamily="2" charset="0"/>
              </a:rPr>
              <a:t>.</a:t>
            </a:r>
            <a:r>
              <a:rPr lang="en-AU" sz="1100" dirty="0" err="1">
                <a:latin typeface="Courier" pitchFamily="2" charset="0"/>
              </a:rPr>
              <a:t>lincoln</a:t>
            </a:r>
            <a:r>
              <a:rPr lang="en-AU" sz="1100" dirty="0">
                <a:latin typeface="Courier" pitchFamily="2" charset="0"/>
              </a:rPr>
              <a:t> 2932</a:t>
            </a:r>
          </a:p>
          <a:p>
            <a:r>
              <a:rPr lang="en-AU" sz="1100" dirty="0">
                <a:latin typeface="Courier" pitchFamily="2" charset="0"/>
              </a:rPr>
              <a:t>.</a:t>
            </a:r>
            <a:r>
              <a:rPr lang="en-AU" sz="1100" dirty="0" err="1">
                <a:latin typeface="Courier" pitchFamily="2" charset="0"/>
              </a:rPr>
              <a:t>chintai</a:t>
            </a:r>
            <a:r>
              <a:rPr lang="en-AU" sz="1100" dirty="0">
                <a:latin typeface="Courier" pitchFamily="2" charset="0"/>
              </a:rPr>
              <a:t> 2932</a:t>
            </a:r>
          </a:p>
          <a:p>
            <a:r>
              <a:rPr lang="en-AU" sz="1100" dirty="0">
                <a:latin typeface="Courier" pitchFamily="2" charset="0"/>
              </a:rPr>
              <a:t>.citadel 2932</a:t>
            </a:r>
          </a:p>
          <a:p>
            <a:r>
              <a:rPr lang="en-AU" sz="1100" dirty="0">
                <a:latin typeface="Courier" pitchFamily="2" charset="0"/>
              </a:rPr>
              <a:t>.</a:t>
            </a:r>
            <a:r>
              <a:rPr lang="en-AU" sz="1100" dirty="0" err="1">
                <a:latin typeface="Courier" pitchFamily="2" charset="0"/>
              </a:rPr>
              <a:t>oldnavy</a:t>
            </a:r>
            <a:r>
              <a:rPr lang="en-AU" sz="1100" dirty="0">
                <a:latin typeface="Courier" pitchFamily="2" charset="0"/>
              </a:rPr>
              <a:t> 2932</a:t>
            </a:r>
          </a:p>
          <a:p>
            <a:r>
              <a:rPr lang="en-AU" sz="1100" dirty="0">
                <a:latin typeface="Courier" pitchFamily="2" charset="0"/>
              </a:rPr>
              <a:t>.</a:t>
            </a:r>
            <a:r>
              <a:rPr lang="en-AU" sz="1100" dirty="0" err="1">
                <a:latin typeface="Courier" pitchFamily="2" charset="0"/>
              </a:rPr>
              <a:t>banamex</a:t>
            </a:r>
            <a:r>
              <a:rPr lang="en-AU" sz="1100" dirty="0">
                <a:latin typeface="Courier" pitchFamily="2" charset="0"/>
              </a:rPr>
              <a:t> 2932</a:t>
            </a:r>
          </a:p>
          <a:p>
            <a:r>
              <a:rPr lang="en-AU" sz="1100" dirty="0">
                <a:latin typeface="Courier" pitchFamily="2" charset="0"/>
              </a:rPr>
              <a:t>.farmers 2932</a:t>
            </a:r>
          </a:p>
          <a:p>
            <a:r>
              <a:rPr lang="en-AU" sz="1100" dirty="0">
                <a:latin typeface="Courier" pitchFamily="2" charset="0"/>
              </a:rPr>
              <a:t>.</a:t>
            </a:r>
            <a:r>
              <a:rPr lang="en-AU" sz="1100" dirty="0" err="1">
                <a:latin typeface="Courier" pitchFamily="2" charset="0"/>
              </a:rPr>
              <a:t>athleta</a:t>
            </a:r>
            <a:r>
              <a:rPr lang="en-AU" sz="1100" dirty="0">
                <a:latin typeface="Courier" pitchFamily="2" charset="0"/>
              </a:rPr>
              <a:t> 2932</a:t>
            </a:r>
          </a:p>
          <a:p>
            <a:r>
              <a:rPr lang="en-AU" sz="1100" dirty="0">
                <a:latin typeface="Courier" pitchFamily="2" charset="0"/>
              </a:rPr>
              <a:t>.</a:t>
            </a:r>
            <a:r>
              <a:rPr lang="en-AU" sz="1100" dirty="0" err="1">
                <a:latin typeface="Courier" pitchFamily="2" charset="0"/>
              </a:rPr>
              <a:t>jpmorgan</a:t>
            </a:r>
            <a:r>
              <a:rPr lang="en-AU" sz="1100" dirty="0">
                <a:latin typeface="Courier" pitchFamily="2" charset="0"/>
              </a:rPr>
              <a:t> 2937</a:t>
            </a:r>
          </a:p>
          <a:p>
            <a:r>
              <a:rPr lang="en-AU" sz="1100" dirty="0">
                <a:latin typeface="Courier" pitchFamily="2" charset="0"/>
              </a:rPr>
              <a:t>.discover 2937</a:t>
            </a:r>
          </a:p>
          <a:p>
            <a:r>
              <a:rPr lang="en-AU" sz="1100" dirty="0">
                <a:latin typeface="Courier" pitchFamily="2" charset="0"/>
              </a:rPr>
              <a:t>.</a:t>
            </a:r>
            <a:r>
              <a:rPr lang="en-AU" sz="1100" dirty="0" err="1">
                <a:latin typeface="Courier" pitchFamily="2" charset="0"/>
              </a:rPr>
              <a:t>homegoods</a:t>
            </a:r>
            <a:r>
              <a:rPr lang="en-AU" sz="1100" dirty="0">
                <a:latin typeface="Courier" pitchFamily="2" charset="0"/>
              </a:rPr>
              <a:t> 2942</a:t>
            </a:r>
          </a:p>
          <a:p>
            <a:r>
              <a:rPr lang="en-AU" sz="1100" dirty="0">
                <a:latin typeface="Courier" pitchFamily="2" charset="0"/>
              </a:rPr>
              <a:t>.</a:t>
            </a:r>
            <a:r>
              <a:rPr lang="en-AU" sz="1100" dirty="0" err="1">
                <a:latin typeface="Courier" pitchFamily="2" charset="0"/>
              </a:rPr>
              <a:t>marshalls</a:t>
            </a:r>
            <a:r>
              <a:rPr lang="en-AU" sz="1100" dirty="0">
                <a:latin typeface="Courier" pitchFamily="2" charset="0"/>
              </a:rPr>
              <a:t> 2942</a:t>
            </a:r>
          </a:p>
          <a:p>
            <a:r>
              <a:rPr lang="en-AU" sz="1100" dirty="0">
                <a:latin typeface="Courier" pitchFamily="2" charset="0"/>
              </a:rPr>
              <a:t>.analytics 2942</a:t>
            </a:r>
          </a:p>
          <a:p>
            <a:r>
              <a:rPr lang="en-AU" sz="1100" dirty="0">
                <a:latin typeface="Courier" pitchFamily="2" charset="0"/>
              </a:rPr>
              <a:t>.</a:t>
            </a:r>
            <a:r>
              <a:rPr lang="en-AU" sz="1100" dirty="0" err="1">
                <a:latin typeface="Courier" pitchFamily="2" charset="0"/>
              </a:rPr>
              <a:t>homesense</a:t>
            </a:r>
            <a:r>
              <a:rPr lang="en-AU" sz="1100" dirty="0">
                <a:latin typeface="Courier" pitchFamily="2" charset="0"/>
              </a:rPr>
              <a:t> 2942</a:t>
            </a:r>
          </a:p>
          <a:p>
            <a:r>
              <a:rPr lang="en-AU" sz="1100" dirty="0">
                <a:latin typeface="Courier" pitchFamily="2" charset="0"/>
              </a:rPr>
              <a:t>.</a:t>
            </a:r>
            <a:r>
              <a:rPr lang="en-AU" sz="1100" dirty="0" err="1">
                <a:latin typeface="Courier" pitchFamily="2" charset="0"/>
              </a:rPr>
              <a:t>statefarm</a:t>
            </a:r>
            <a:r>
              <a:rPr lang="en-AU" sz="1100" dirty="0">
                <a:latin typeface="Courier" pitchFamily="2" charset="0"/>
              </a:rPr>
              <a:t> 2942</a:t>
            </a:r>
          </a:p>
          <a:p>
            <a:r>
              <a:rPr lang="en-AU" sz="1100" dirty="0">
                <a:latin typeface="Courier" pitchFamily="2" charset="0"/>
              </a:rPr>
              <a:t>.swiftcover 2947</a:t>
            </a:r>
          </a:p>
          <a:p>
            <a:r>
              <a:rPr lang="en-AU" sz="1100" dirty="0">
                <a:latin typeface="Courier" pitchFamily="2" charset="0"/>
              </a:rPr>
              <a:t>.</a:t>
            </a:r>
            <a:r>
              <a:rPr lang="en-AU" sz="1100" dirty="0" err="1">
                <a:latin typeface="Courier" pitchFamily="2" charset="0"/>
              </a:rPr>
              <a:t>xn</a:t>
            </a:r>
            <a:r>
              <a:rPr lang="en-AU" sz="1100" dirty="0">
                <a:latin typeface="Courier" pitchFamily="2" charset="0"/>
              </a:rPr>
              <a:t>--kpu716f 2952</a:t>
            </a:r>
          </a:p>
          <a:p>
            <a:r>
              <a:rPr lang="en-AU" sz="1100" dirty="0">
                <a:latin typeface="Courier" pitchFamily="2" charset="0"/>
              </a:rPr>
              <a:t>.</a:t>
            </a:r>
            <a:r>
              <a:rPr lang="en-AU" sz="1100" dirty="0" err="1">
                <a:latin typeface="Courier" pitchFamily="2" charset="0"/>
              </a:rPr>
              <a:t>weatherchannel</a:t>
            </a:r>
            <a:r>
              <a:rPr lang="en-AU" sz="1100" dirty="0">
                <a:latin typeface="Courier" pitchFamily="2" charset="0"/>
              </a:rPr>
              <a:t> 2967</a:t>
            </a:r>
          </a:p>
          <a:p>
            <a:r>
              <a:rPr lang="en-AU" sz="1100" dirty="0">
                <a:latin typeface="Courier" pitchFamily="2" charset="0"/>
              </a:rPr>
              <a:t>.</a:t>
            </a:r>
            <a:r>
              <a:rPr lang="en-AU" sz="1100" dirty="0" err="1">
                <a:latin typeface="Courier" pitchFamily="2" charset="0"/>
              </a:rPr>
              <a:t>bananarepublic</a:t>
            </a:r>
            <a:r>
              <a:rPr lang="en-AU" sz="1100" dirty="0">
                <a:latin typeface="Courier" pitchFamily="2" charset="0"/>
              </a:rPr>
              <a:t> 2967</a:t>
            </a:r>
          </a:p>
          <a:p>
            <a:r>
              <a:rPr lang="en-AU" sz="1100" dirty="0">
                <a:latin typeface="Courier" pitchFamily="2" charset="0"/>
              </a:rPr>
              <a:t>.</a:t>
            </a:r>
            <a:r>
              <a:rPr lang="en-AU" sz="1100" dirty="0" err="1">
                <a:latin typeface="Courier" pitchFamily="2" charset="0"/>
              </a:rPr>
              <a:t>americanexpress</a:t>
            </a:r>
            <a:r>
              <a:rPr lang="en-AU" sz="1100" dirty="0">
                <a:latin typeface="Courier" pitchFamily="2" charset="0"/>
              </a:rPr>
              <a:t> 2972</a:t>
            </a:r>
          </a:p>
          <a:p>
            <a:r>
              <a:rPr lang="en-AU" sz="1100" dirty="0">
                <a:latin typeface="Courier" pitchFamily="2" charset="0"/>
              </a:rPr>
              <a:t>.</a:t>
            </a:r>
            <a:r>
              <a:rPr lang="en-AU" sz="1100" dirty="0" err="1">
                <a:latin typeface="Courier" pitchFamily="2" charset="0"/>
              </a:rPr>
              <a:t>gdn</a:t>
            </a:r>
            <a:r>
              <a:rPr lang="en-AU" sz="1100" dirty="0">
                <a:latin typeface="Courier" pitchFamily="2" charset="0"/>
              </a:rPr>
              <a:t> 3033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6F30E0-CADB-6D4D-A55F-EDACB6841FDB}"/>
              </a:ext>
            </a:extLst>
          </p:cNvPr>
          <p:cNvSpPr txBox="1"/>
          <p:nvPr/>
        </p:nvSpPr>
        <p:spPr>
          <a:xfrm>
            <a:off x="6005370" y="2344258"/>
            <a:ext cx="332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Size of </a:t>
            </a:r>
            <a:r>
              <a:rPr lang="en-AU" dirty="0" err="1">
                <a:latin typeface="+mj-lt"/>
              </a:rPr>
              <a:t>dnssec</a:t>
            </a:r>
            <a:r>
              <a:rPr lang="en-AU" dirty="0">
                <a:latin typeface="+mj-lt"/>
              </a:rPr>
              <a:t>-signed DNSKEY response for some </a:t>
            </a:r>
            <a:r>
              <a:rPr lang="en-AU" dirty="0" err="1">
                <a:latin typeface="+mj-lt"/>
              </a:rPr>
              <a:t>gtlds</a:t>
            </a:r>
            <a:endParaRPr lang="en-AU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4567E-FAFC-A549-A658-A0843AE6FDCE}"/>
              </a:ext>
            </a:extLst>
          </p:cNvPr>
          <p:cNvSpPr txBox="1"/>
          <p:nvPr/>
        </p:nvSpPr>
        <p:spPr>
          <a:xfrm>
            <a:off x="1009650" y="1423988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These folk do!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DB76E5D-7CD9-E643-94D5-C1E975ADED9A}"/>
              </a:ext>
            </a:extLst>
          </p:cNvPr>
          <p:cNvSpPr/>
          <p:nvPr/>
        </p:nvSpPr>
        <p:spPr>
          <a:xfrm>
            <a:off x="2967038" y="1576230"/>
            <a:ext cx="1124695" cy="233520"/>
          </a:xfrm>
          <a:custGeom>
            <a:avLst/>
            <a:gdLst>
              <a:gd name="connsiteX0" fmla="*/ 0 w 1124695"/>
              <a:gd name="connsiteY0" fmla="*/ 71595 h 233520"/>
              <a:gd name="connsiteX1" fmla="*/ 66675 w 1124695"/>
              <a:gd name="connsiteY1" fmla="*/ 71595 h 233520"/>
              <a:gd name="connsiteX2" fmla="*/ 1081087 w 1124695"/>
              <a:gd name="connsiteY2" fmla="*/ 100170 h 233520"/>
              <a:gd name="connsiteX3" fmla="*/ 957262 w 1124695"/>
              <a:gd name="connsiteY3" fmla="*/ 158 h 233520"/>
              <a:gd name="connsiteX4" fmla="*/ 1119187 w 1124695"/>
              <a:gd name="connsiteY4" fmla="*/ 81120 h 233520"/>
              <a:gd name="connsiteX5" fmla="*/ 981075 w 1124695"/>
              <a:gd name="connsiteY5" fmla="*/ 233520 h 23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95" h="233520">
                <a:moveTo>
                  <a:pt x="0" y="71595"/>
                </a:moveTo>
                <a:lnTo>
                  <a:pt x="66675" y="71595"/>
                </a:lnTo>
                <a:cubicBezTo>
                  <a:pt x="246856" y="76357"/>
                  <a:pt x="932656" y="112076"/>
                  <a:pt x="1081087" y="100170"/>
                </a:cubicBezTo>
                <a:cubicBezTo>
                  <a:pt x="1229518" y="88264"/>
                  <a:pt x="950912" y="3333"/>
                  <a:pt x="957262" y="158"/>
                </a:cubicBezTo>
                <a:cubicBezTo>
                  <a:pt x="963612" y="-3017"/>
                  <a:pt x="1115218" y="42227"/>
                  <a:pt x="1119187" y="81120"/>
                </a:cubicBezTo>
                <a:cubicBezTo>
                  <a:pt x="1123156" y="120013"/>
                  <a:pt x="1052115" y="176766"/>
                  <a:pt x="981075" y="2335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832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73844"/>
            <a:ext cx="8208419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Who uses large DNS packets anyway?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705848-3D14-DA45-BB00-A7FA3A46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018" y="1010460"/>
            <a:ext cx="5613869" cy="3941653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34FA0E99-23C6-CE46-89CB-16044DA97F57}"/>
              </a:ext>
            </a:extLst>
          </p:cNvPr>
          <p:cNvSpPr/>
          <p:nvPr/>
        </p:nvSpPr>
        <p:spPr>
          <a:xfrm>
            <a:off x="3581349" y="1504950"/>
            <a:ext cx="452489" cy="888122"/>
          </a:xfrm>
          <a:custGeom>
            <a:avLst/>
            <a:gdLst>
              <a:gd name="connsiteX0" fmla="*/ 447726 w 452489"/>
              <a:gd name="connsiteY0" fmla="*/ 0 h 916697"/>
              <a:gd name="connsiteX1" fmla="*/ 171501 w 452489"/>
              <a:gd name="connsiteY1" fmla="*/ 33337 h 916697"/>
              <a:gd name="connsiteX2" fmla="*/ 76251 w 452489"/>
              <a:gd name="connsiteY2" fmla="*/ 180975 h 916697"/>
              <a:gd name="connsiteX3" fmla="*/ 90539 w 452489"/>
              <a:gd name="connsiteY3" fmla="*/ 438150 h 916697"/>
              <a:gd name="connsiteX4" fmla="*/ 51 w 452489"/>
              <a:gd name="connsiteY4" fmla="*/ 504825 h 916697"/>
              <a:gd name="connsiteX5" fmla="*/ 104826 w 452489"/>
              <a:gd name="connsiteY5" fmla="*/ 519112 h 916697"/>
              <a:gd name="connsiteX6" fmla="*/ 85776 w 452489"/>
              <a:gd name="connsiteY6" fmla="*/ 671512 h 916697"/>
              <a:gd name="connsiteX7" fmla="*/ 261989 w 452489"/>
              <a:gd name="connsiteY7" fmla="*/ 900112 h 916697"/>
              <a:gd name="connsiteX8" fmla="*/ 452489 w 452489"/>
              <a:gd name="connsiteY8" fmla="*/ 881062 h 91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489" h="916697">
                <a:moveTo>
                  <a:pt x="447726" y="0"/>
                </a:moveTo>
                <a:cubicBezTo>
                  <a:pt x="340569" y="1587"/>
                  <a:pt x="233413" y="3175"/>
                  <a:pt x="171501" y="33337"/>
                </a:cubicBezTo>
                <a:cubicBezTo>
                  <a:pt x="109589" y="63499"/>
                  <a:pt x="89745" y="113506"/>
                  <a:pt x="76251" y="180975"/>
                </a:cubicBezTo>
                <a:cubicBezTo>
                  <a:pt x="62757" y="248444"/>
                  <a:pt x="103239" y="384175"/>
                  <a:pt x="90539" y="438150"/>
                </a:cubicBezTo>
                <a:cubicBezTo>
                  <a:pt x="77839" y="492125"/>
                  <a:pt x="-2330" y="491331"/>
                  <a:pt x="51" y="504825"/>
                </a:cubicBezTo>
                <a:cubicBezTo>
                  <a:pt x="2432" y="518319"/>
                  <a:pt x="90539" y="491331"/>
                  <a:pt x="104826" y="519112"/>
                </a:cubicBezTo>
                <a:cubicBezTo>
                  <a:pt x="119113" y="546893"/>
                  <a:pt x="59582" y="608012"/>
                  <a:pt x="85776" y="671512"/>
                </a:cubicBezTo>
                <a:cubicBezTo>
                  <a:pt x="111970" y="735012"/>
                  <a:pt x="200870" y="865187"/>
                  <a:pt x="261989" y="900112"/>
                </a:cubicBezTo>
                <a:cubicBezTo>
                  <a:pt x="323108" y="935037"/>
                  <a:pt x="387798" y="908049"/>
                  <a:pt x="452489" y="8810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D2143-E242-F94D-8E32-7A4369AC5DDD}"/>
              </a:ext>
            </a:extLst>
          </p:cNvPr>
          <p:cNvSpPr txBox="1"/>
          <p:nvPr/>
        </p:nvSpPr>
        <p:spPr>
          <a:xfrm>
            <a:off x="2185112" y="1681466"/>
            <a:ext cx="1437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>
                <a:latin typeface="AhnbergHand" pitchFamily="2" charset="0"/>
              </a:rPr>
              <a:t>Some 300 </a:t>
            </a:r>
            <a:r>
              <a:rPr lang="en-AU" sz="1200" dirty="0" err="1">
                <a:latin typeface="AhnbergHand" pitchFamily="2" charset="0"/>
              </a:rPr>
              <a:t>gtlds</a:t>
            </a:r>
            <a:r>
              <a:rPr lang="en-AU" sz="1200" dirty="0">
                <a:latin typeface="AhnbergHand" pitchFamily="2" charset="0"/>
              </a:rPr>
              <a:t> rely on fragmented UDP responses!</a:t>
            </a:r>
          </a:p>
        </p:txBody>
      </p:sp>
    </p:spTree>
    <p:extLst>
      <p:ext uri="{BB962C8B-B14F-4D97-AF65-F5344CB8AC3E}">
        <p14:creationId xmlns:p14="http://schemas.microsoft.com/office/powerpoint/2010/main" val="3337215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However</a:t>
            </a:r>
            <a:r>
              <a:rPr lang="mr-IN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…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Powderfinger Type" charset="0"/>
              <a:ea typeface="Powderfinger Type" charset="0"/>
              <a:cs typeface="Powderfinger Typ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UDP Fragmentation has its problems</a:t>
            </a:r>
          </a:p>
          <a:p>
            <a:pPr lvl="1"/>
            <a:r>
              <a:rPr lang="en-US" sz="1950" dirty="0"/>
              <a:t>UDP trailing fragments in IPv4 and IPv6 may encounter fragment filtering rules on firewalls in front of resolvers</a:t>
            </a:r>
          </a:p>
          <a:p>
            <a:pPr lvl="1"/>
            <a:endParaRPr lang="en-US" sz="1950" dirty="0"/>
          </a:p>
          <a:p>
            <a:pPr lvl="1"/>
            <a:r>
              <a:rPr lang="en-US" sz="1950" dirty="0"/>
              <a:t>Large UDP packets in IPv6 may encounter path MTU mismatch problems, and the ICMP6 Packet Too Big diagnostic message may be filtered. </a:t>
            </a:r>
          </a:p>
          <a:p>
            <a:pPr marL="685800" lvl="2" indent="0">
              <a:buNone/>
            </a:pPr>
            <a:r>
              <a:rPr lang="en-US" sz="1650" dirty="0"/>
              <a:t>Even if it is delivered, the host may not process the message due to the lack of verification of the authenticity of the ICMP6 message. </a:t>
            </a:r>
          </a:p>
          <a:p>
            <a:pPr marL="685800" lvl="2" indent="0">
              <a:buNone/>
            </a:pPr>
            <a:r>
              <a:rPr lang="en-US" sz="1600" dirty="0"/>
              <a:t>Because the protocol is UDP, receipt of an ICMP6 message will not cause retransmission of a re-framed packet.</a:t>
            </a:r>
          </a:p>
          <a:p>
            <a:pPr lvl="1">
              <a:buClr>
                <a:schemeClr val="bg1"/>
              </a:buClr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dirty="0"/>
              <a:t>UDP fragments in IPv6 are implemented by Extension Headers. There is some evidence of deployment of IPv6 switching equipment that unilaterally discards IPv6 packets with extension headers</a:t>
            </a:r>
          </a:p>
          <a:p>
            <a:pPr lvl="1">
              <a:buClr>
                <a:schemeClr val="bg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25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Is this a problem for today’s IPv6 Internet?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Can we measure the extent to which users might be affected with this scenario of large DNS responses, DNS resolvers and IPv6?</a:t>
            </a:r>
          </a:p>
        </p:txBody>
      </p:sp>
    </p:spTree>
    <p:extLst>
      <p:ext uri="{BB962C8B-B14F-4D97-AF65-F5344CB8AC3E}">
        <p14:creationId xmlns:p14="http://schemas.microsoft.com/office/powerpoint/2010/main" val="819160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Our Measurement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We use an Online Ad platform to enroll endpoints to attempt to resolve a set of DNS names:</a:t>
            </a:r>
          </a:p>
          <a:p>
            <a:pPr lvl="1"/>
            <a:r>
              <a:rPr lang="en-US"/>
              <a:t>Each endpoint is provided with a unique name string (to eliminate the effects of DNS caching)</a:t>
            </a:r>
          </a:p>
          <a:p>
            <a:pPr lvl="1"/>
            <a:r>
              <a:rPr lang="en-US"/>
              <a:t>The DNS name is served from our authoritative servers</a:t>
            </a:r>
          </a:p>
          <a:p>
            <a:pPr lvl="1"/>
            <a:r>
              <a:rPr lang="en-US"/>
              <a:t>Resolving the DNS name requires the user’s DNS resolvers to receive a fragmented IPv6 packet</a:t>
            </a:r>
          </a:p>
        </p:txBody>
      </p:sp>
    </p:spTree>
    <p:extLst>
      <p:ext uri="{BB962C8B-B14F-4D97-AF65-F5344CB8AC3E}">
        <p14:creationId xmlns:p14="http://schemas.microsoft.com/office/powerpoint/2010/main" val="1267400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55" y="273845"/>
            <a:ext cx="7565666" cy="99417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V6, the DNS and Fragmented UDP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37" y="1268017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Total number of tests (DNS over UDP over IPv6):  27,619,047</a:t>
            </a:r>
          </a:p>
          <a:p>
            <a:pPr marL="0" indent="0">
              <a:buNone/>
            </a:pPr>
            <a:r>
              <a:rPr lang="en-US" dirty="0"/>
              <a:t>Failure Rate in receiving a large response: 11,232,833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IPv6 Fragmentation Failure Rate: </a:t>
            </a:r>
            <a:r>
              <a:rPr lang="en-US" b="1" dirty="0"/>
              <a:t>41%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36EF5-2B50-4346-A175-25203A04CC45}"/>
              </a:ext>
            </a:extLst>
          </p:cNvPr>
          <p:cNvSpPr txBox="1"/>
          <p:nvPr/>
        </p:nvSpPr>
        <p:spPr>
          <a:xfrm>
            <a:off x="6507125" y="4731155"/>
            <a:ext cx="247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Data gathered 26 April – 1 May 2020</a:t>
            </a:r>
          </a:p>
        </p:txBody>
      </p:sp>
    </p:spTree>
    <p:extLst>
      <p:ext uri="{BB962C8B-B14F-4D97-AF65-F5344CB8AC3E}">
        <p14:creationId xmlns:p14="http://schemas.microsoft.com/office/powerpoint/2010/main" val="2166719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55" y="273845"/>
            <a:ext cx="7565666" cy="99417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V6, the DNS and Fragmented UDP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37" y="1268017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Total number of tests (DNS over UDP over IPv6):  27,619,047</a:t>
            </a:r>
          </a:p>
          <a:p>
            <a:pPr marL="0" indent="0">
              <a:buNone/>
            </a:pPr>
            <a:r>
              <a:rPr lang="en-US" dirty="0"/>
              <a:t>Failure Rate in receiving a large response: 11,232,833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IPv6 Fragmentation Failure Rate: </a:t>
            </a:r>
            <a:r>
              <a:rPr lang="en-US" b="1" dirty="0"/>
              <a:t>41%</a:t>
            </a:r>
          </a:p>
        </p:txBody>
      </p:sp>
      <p:sp>
        <p:nvSpPr>
          <p:cNvPr id="4" name="Freeform 3"/>
          <p:cNvSpPr/>
          <p:nvPr/>
        </p:nvSpPr>
        <p:spPr>
          <a:xfrm>
            <a:off x="3826639" y="2262189"/>
            <a:ext cx="1331696" cy="798638"/>
          </a:xfrm>
          <a:custGeom>
            <a:avLst/>
            <a:gdLst>
              <a:gd name="connsiteX0" fmla="*/ 625116 w 1775595"/>
              <a:gd name="connsiteY0" fmla="*/ 999570 h 1064851"/>
              <a:gd name="connsiteX1" fmla="*/ 768240 w 1775595"/>
              <a:gd name="connsiteY1" fmla="*/ 1015472 h 1064851"/>
              <a:gd name="connsiteX2" fmla="*/ 1770104 w 1775595"/>
              <a:gd name="connsiteY2" fmla="*/ 450930 h 1064851"/>
              <a:gd name="connsiteX3" fmla="*/ 1118097 w 1775595"/>
              <a:gd name="connsiteY3" fmla="*/ 29510 h 1064851"/>
              <a:gd name="connsiteX4" fmla="*/ 20817 w 1775595"/>
              <a:gd name="connsiteY4" fmla="*/ 124926 h 1064851"/>
              <a:gd name="connsiteX5" fmla="*/ 442236 w 1775595"/>
              <a:gd name="connsiteY5" fmla="*/ 840543 h 1064851"/>
              <a:gd name="connsiteX6" fmla="*/ 982925 w 1775595"/>
              <a:gd name="connsiteY6" fmla="*/ 721274 h 106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95" h="1064851">
                <a:moveTo>
                  <a:pt x="625116" y="999570"/>
                </a:moveTo>
                <a:cubicBezTo>
                  <a:pt x="601262" y="1053241"/>
                  <a:pt x="577409" y="1106912"/>
                  <a:pt x="768240" y="1015472"/>
                </a:cubicBezTo>
                <a:cubicBezTo>
                  <a:pt x="959071" y="924032"/>
                  <a:pt x="1711795" y="615257"/>
                  <a:pt x="1770104" y="450930"/>
                </a:cubicBezTo>
                <a:cubicBezTo>
                  <a:pt x="1828413" y="286603"/>
                  <a:pt x="1409645" y="83844"/>
                  <a:pt x="1118097" y="29510"/>
                </a:cubicBezTo>
                <a:cubicBezTo>
                  <a:pt x="826549" y="-24824"/>
                  <a:pt x="133460" y="-10246"/>
                  <a:pt x="20817" y="124926"/>
                </a:cubicBezTo>
                <a:cubicBezTo>
                  <a:pt x="-91826" y="260098"/>
                  <a:pt x="281885" y="741152"/>
                  <a:pt x="442236" y="840543"/>
                </a:cubicBezTo>
                <a:cubicBezTo>
                  <a:pt x="602587" y="939934"/>
                  <a:pt x="982925" y="721274"/>
                  <a:pt x="982925" y="72127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36EF5-2B50-4346-A175-25203A04CC45}"/>
              </a:ext>
            </a:extLst>
          </p:cNvPr>
          <p:cNvSpPr txBox="1"/>
          <p:nvPr/>
        </p:nvSpPr>
        <p:spPr>
          <a:xfrm>
            <a:off x="6507125" y="4731155"/>
            <a:ext cx="247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Data gathered 26 April – 1 May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8B6C3-D1D2-1F48-B240-BF7D2AE6A9B5}"/>
              </a:ext>
            </a:extLst>
          </p:cNvPr>
          <p:cNvSpPr txBox="1"/>
          <p:nvPr/>
        </p:nvSpPr>
        <p:spPr>
          <a:xfrm rot="21098155">
            <a:off x="4762500" y="2715104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That’s awesomely bad!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E8EE195-69C0-1649-A54F-AB79562390F9}"/>
              </a:ext>
            </a:extLst>
          </p:cNvPr>
          <p:cNvSpPr/>
          <p:nvPr/>
        </p:nvSpPr>
        <p:spPr>
          <a:xfrm>
            <a:off x="5857162" y="2957189"/>
            <a:ext cx="1073457" cy="207275"/>
          </a:xfrm>
          <a:custGeom>
            <a:avLst/>
            <a:gdLst>
              <a:gd name="connsiteX0" fmla="*/ 23885 w 1073457"/>
              <a:gd name="connsiteY0" fmla="*/ 207275 h 207275"/>
              <a:gd name="connsiteX1" fmla="*/ 1033701 w 1073457"/>
              <a:gd name="connsiteY1" fmla="*/ 541 h 207275"/>
              <a:gd name="connsiteX2" fmla="*/ 31 w 1073457"/>
              <a:gd name="connsiteY2" fmla="*/ 143664 h 207275"/>
              <a:gd name="connsiteX3" fmla="*/ 1073457 w 1073457"/>
              <a:gd name="connsiteY3" fmla="*/ 32346 h 20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457" h="207275">
                <a:moveTo>
                  <a:pt x="23885" y="207275"/>
                </a:moveTo>
                <a:cubicBezTo>
                  <a:pt x="530781" y="109209"/>
                  <a:pt x="1037677" y="11143"/>
                  <a:pt x="1033701" y="541"/>
                </a:cubicBezTo>
                <a:cubicBezTo>
                  <a:pt x="1029725" y="-10061"/>
                  <a:pt x="-6595" y="138363"/>
                  <a:pt x="31" y="143664"/>
                </a:cubicBezTo>
                <a:cubicBezTo>
                  <a:pt x="6657" y="148965"/>
                  <a:pt x="540057" y="90655"/>
                  <a:pt x="1073457" y="323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11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185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Dual Stack 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well is IPv6 supported in the DNS?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does the DNS handle dual-stacked authoritative servers?</a:t>
            </a:r>
          </a:p>
          <a:p>
            <a:pPr lvl="1"/>
            <a:r>
              <a:rPr lang="en-US" dirty="0"/>
              <a:t>Is there a “happy eyeballs” version of DNS server selection?</a:t>
            </a:r>
          </a:p>
          <a:p>
            <a:pPr lvl="1"/>
            <a:r>
              <a:rPr lang="en-US" dirty="0"/>
              <a:t>Or is there a reverse bias to use IPv4?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you placed authoritative servers on an IPv6-only service how many users would be able to reach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And what about DNSSEC?</a:t>
            </a:r>
          </a:p>
          <a:p>
            <a:pPr lvl="1"/>
            <a:r>
              <a:rPr lang="en-US" dirty="0"/>
              <a:t>How well does IPv6 support large UDP packets?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17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What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Accepting a future IPv6-only Internet means we are going to have to take the problem of IPv6 Fragmentation seriously</a:t>
            </a:r>
          </a:p>
          <a:p>
            <a:pPr lvl="1"/>
            <a:r>
              <a:rPr lang="en-US"/>
              <a:t>Because relying on IPv4 as a backup is a hack with an indeterminate future!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Which means that we need to figure out how to change the appalling drop rate for fragmented IPv6 packets both in the DNS and in end-to-end paths in the net</a:t>
            </a:r>
          </a:p>
          <a:p>
            <a:pPr marL="0" indent="0">
              <a:buNone/>
            </a:pPr>
            <a:endParaRPr lang="en-US"/>
          </a:p>
          <a:p>
            <a:pPr marL="0" lvl="1" indent="0">
              <a:spcBef>
                <a:spcPts val="750"/>
              </a:spcBef>
              <a:buNone/>
            </a:pPr>
            <a:r>
              <a:rPr lang="en-US" sz="2100"/>
              <a:t>Should we try and fix the network problem or try to work around it?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9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What do the RFC’s say?</a:t>
            </a:r>
          </a:p>
        </p:txBody>
      </p:sp>
    </p:spTree>
    <p:extLst>
      <p:ext uri="{BB962C8B-B14F-4D97-AF65-F5344CB8AC3E}">
        <p14:creationId xmlns:p14="http://schemas.microsoft.com/office/powerpoint/2010/main" val="1690361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What do the RFC’s say?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37036"/>
            <a:ext cx="6302107" cy="31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47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37036"/>
            <a:ext cx="6302107" cy="3180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What do the RFC’s say?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44" y="1584086"/>
            <a:ext cx="7297088" cy="28287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786" y="1041621"/>
            <a:ext cx="8386418" cy="3388028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2"/>
          <a:stretch/>
        </p:blipFill>
        <p:spPr>
          <a:xfrm>
            <a:off x="1677724" y="2613690"/>
            <a:ext cx="7233479" cy="143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89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37036"/>
            <a:ext cx="6302107" cy="3180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What do the RFC’s say?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44" y="1584086"/>
            <a:ext cx="7297088" cy="28287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786" y="1041621"/>
            <a:ext cx="8386418" cy="3388028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2"/>
          <a:stretch/>
        </p:blipFill>
        <p:spPr>
          <a:xfrm>
            <a:off x="1088004" y="2496820"/>
            <a:ext cx="7823200" cy="1550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015604">
            <a:off x="1637970" y="2427700"/>
            <a:ext cx="6591631" cy="175432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latin typeface="AhnbergHand" charset="0"/>
                <a:ea typeface="AhnbergHand" charset="0"/>
                <a:cs typeface="AhnbergHand" charset="0"/>
              </a:rPr>
              <a:t>This BCP is saying that using EDNS(0) in the DNS to signal the capability of accepting large fragmented DNS responses was unwise, and if a host/application does not know the path MTU, it should truncate at UDP at 1280 octets (and IPv4 should truncate at 512 octets!)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CE9BD-3E1C-C74F-89C0-0FC838C2DF2C}"/>
              </a:ext>
            </a:extLst>
          </p:cNvPr>
          <p:cNvSpPr txBox="1"/>
          <p:nvPr/>
        </p:nvSpPr>
        <p:spPr>
          <a:xfrm>
            <a:off x="1319080" y="1265032"/>
            <a:ext cx="5937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>
                <a:solidFill>
                  <a:srgbClr val="FF0000"/>
                </a:solidFill>
                <a:latin typeface="AhnbergHand" pitchFamily="2" charset="0"/>
              </a:rPr>
              <a:t>DON’T FRAGMENT!</a:t>
            </a:r>
          </a:p>
        </p:txBody>
      </p:sp>
    </p:spTree>
    <p:extLst>
      <p:ext uri="{BB962C8B-B14F-4D97-AF65-F5344CB8AC3E}">
        <p14:creationId xmlns:p14="http://schemas.microsoft.com/office/powerpoint/2010/main" val="446081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273" y="177325"/>
            <a:ext cx="6217920" cy="994172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What can we do about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1381145"/>
            <a:ext cx="5915025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Fix it!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1192" y="1956021"/>
            <a:ext cx="6186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Get all the deployed routers, switches and firewalls and related network middleware to accept packets with IPv6 Fragmentation Headers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29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273" y="177325"/>
            <a:ext cx="6217920" cy="994172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What can we do about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1381145"/>
            <a:ext cx="5915025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Fix it!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1192" y="1956021"/>
            <a:ext cx="6186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Get all the deployed routers, switches and firewalls and related network middleware to accept packets with IPv6 Fragmentation Headers</a:t>
            </a:r>
          </a:p>
          <a:p>
            <a:endParaRPr lang="en-US"/>
          </a:p>
        </p:txBody>
      </p:sp>
      <p:pic>
        <p:nvPicPr>
          <p:cNvPr id="6" name="Picture 4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015" y="3012897"/>
            <a:ext cx="2127969" cy="167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715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59" y="293787"/>
            <a:ext cx="6303397" cy="994172"/>
          </a:xfrm>
        </p:spPr>
        <p:txBody>
          <a:bodyPr/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What can we do about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1381145"/>
            <a:ext cx="5915025" cy="3263504"/>
          </a:xfrm>
        </p:spPr>
        <p:txBody>
          <a:bodyPr>
            <a:norm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/>
              <a:t>Change it!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4336" y="1812568"/>
            <a:ext cx="6372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Change the way in which IPv6 manages IP fragmentation and the use of Extension Headers as Fragmentation Control fields</a:t>
            </a:r>
          </a:p>
        </p:txBody>
      </p:sp>
    </p:spTree>
    <p:extLst>
      <p:ext uri="{BB962C8B-B14F-4D97-AF65-F5344CB8AC3E}">
        <p14:creationId xmlns:p14="http://schemas.microsoft.com/office/powerpoint/2010/main" val="208099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59" y="293787"/>
            <a:ext cx="6303397" cy="994172"/>
          </a:xfrm>
        </p:spPr>
        <p:txBody>
          <a:bodyPr/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What can we do about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1381145"/>
            <a:ext cx="5915025" cy="3263504"/>
          </a:xfrm>
        </p:spPr>
        <p:txBody>
          <a:bodyPr>
            <a:norm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/>
              <a:t>Change it!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9" b="13951"/>
          <a:stretch/>
        </p:blipFill>
        <p:spPr>
          <a:xfrm>
            <a:off x="3371146" y="2645271"/>
            <a:ext cx="2711602" cy="22739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4336" y="1812568"/>
            <a:ext cx="6372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Change the way in which IPv6 manages IP fragmentation and the use of Extension Headers as Fragmentation Control fields</a:t>
            </a:r>
          </a:p>
        </p:txBody>
      </p:sp>
    </p:spTree>
    <p:extLst>
      <p:ext uri="{BB962C8B-B14F-4D97-AF65-F5344CB8AC3E}">
        <p14:creationId xmlns:p14="http://schemas.microsoft.com/office/powerpoint/2010/main" val="1402843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3" y="169275"/>
            <a:ext cx="6380922" cy="994172"/>
          </a:xfrm>
        </p:spPr>
        <p:txBody>
          <a:bodyPr/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What can we do about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456" y="1369219"/>
            <a:ext cx="6956894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Avoid it!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417" y="1780763"/>
            <a:ext cx="6372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application </a:t>
            </a:r>
            <a:r>
              <a:rPr lang="en-US" dirty="0" err="1"/>
              <a:t>behaviour</a:t>
            </a:r>
            <a:r>
              <a:rPr lang="en-US" dirty="0"/>
              <a:t>  to avoid the use of packet fragmentation completely</a:t>
            </a:r>
          </a:p>
        </p:txBody>
      </p:sp>
    </p:spTree>
    <p:extLst>
      <p:ext uri="{BB962C8B-B14F-4D97-AF65-F5344CB8AC3E}">
        <p14:creationId xmlns:p14="http://schemas.microsoft.com/office/powerpoint/2010/main" val="166097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3BD1-06CE-0640-A1C9-33A06754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A word or two about “how” to talk about the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387C0-D6CD-8E4F-A88A-6D403B15F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We really don’t understand what a “resolver” is!</a:t>
            </a:r>
          </a:p>
          <a:p>
            <a:pPr marL="342900" lvl="1" indent="0">
              <a:buNone/>
            </a:pPr>
            <a:r>
              <a:rPr lang="en-AU" dirty="0"/>
              <a:t>It could be a single platform running an instance of DNS resolver code</a:t>
            </a:r>
          </a:p>
          <a:p>
            <a:pPr marL="342900" lvl="1" indent="0">
              <a:buNone/>
            </a:pPr>
            <a:r>
              <a:rPr lang="en-AU" dirty="0"/>
              <a:t>It could be a collection of independent back-end systems with a load distributor front end facing clients</a:t>
            </a:r>
          </a:p>
          <a:p>
            <a:pPr marL="342900" lvl="1" indent="0">
              <a:buNone/>
            </a:pPr>
            <a:r>
              <a:rPr lang="en-AU" dirty="0"/>
              <a:t>It could be a hybrid collection where the back ends synchronise each other to emulate a common cache</a:t>
            </a:r>
          </a:p>
          <a:p>
            <a:pPr marL="342900" lvl="1" indent="0">
              <a:buNone/>
            </a:pPr>
            <a:r>
              <a:rPr lang="en-AU" dirty="0"/>
              <a:t>It is a stub, recursive, or forwarding resolver</a:t>
            </a:r>
          </a:p>
          <a:p>
            <a:pPr marL="342900" lvl="1" indent="0">
              <a:buNone/>
            </a:pPr>
            <a:r>
              <a:rPr lang="en-AU" dirty="0"/>
              <a:t>A resolver may have 1 client or millions of clients or anything in between</a:t>
            </a:r>
          </a:p>
          <a:p>
            <a:pPr marL="0" indent="0">
              <a:buNone/>
            </a:pPr>
            <a:r>
              <a:rPr lang="en-AU" dirty="0"/>
              <a:t>When we talk about “resolvers” its challenging to understand exactly what we are talking about!</a:t>
            </a:r>
          </a:p>
        </p:txBody>
      </p:sp>
    </p:spTree>
    <p:extLst>
      <p:ext uri="{BB962C8B-B14F-4D97-AF65-F5344CB8AC3E}">
        <p14:creationId xmlns:p14="http://schemas.microsoft.com/office/powerpoint/2010/main" val="108003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3" y="169275"/>
            <a:ext cx="6380922" cy="994172"/>
          </a:xfrm>
        </p:spPr>
        <p:txBody>
          <a:bodyPr/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What can we do about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456" y="1369219"/>
            <a:ext cx="6956894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Avoid it!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967" y="2343647"/>
            <a:ext cx="1648157" cy="19308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0417" y="1780763"/>
            <a:ext cx="6372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application </a:t>
            </a:r>
            <a:r>
              <a:rPr lang="en-US" dirty="0" err="1"/>
              <a:t>behaviour</a:t>
            </a:r>
            <a:r>
              <a:rPr lang="en-US" dirty="0"/>
              <a:t>  to avoid the use of packet fragmentation completely</a:t>
            </a:r>
          </a:p>
        </p:txBody>
      </p:sp>
    </p:spTree>
    <p:extLst>
      <p:ext uri="{BB962C8B-B14F-4D97-AF65-F5344CB8AC3E}">
        <p14:creationId xmlns:p14="http://schemas.microsoft.com/office/powerpoint/2010/main" val="8327822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Which?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/>
              <a:t>All of these options have a certain level of pain, cost and potential inconvenience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/>
              <a:t>Its hard to work out what is the best course of action, but it seems like a lot of extra effort if we take on all three at once!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4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Large DNS Responses and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Change the transport protocol?</a:t>
            </a:r>
          </a:p>
          <a:p>
            <a:pPr lvl="1"/>
            <a:r>
              <a:rPr lang="en-US" dirty="0"/>
              <a:t>DNS over TCP by default</a:t>
            </a:r>
          </a:p>
          <a:p>
            <a:pPr lvl="1"/>
            <a:r>
              <a:rPr lang="en-US" dirty="0"/>
              <a:t>DNS over TLS over TCP by default</a:t>
            </a:r>
          </a:p>
          <a:p>
            <a:pPr lvl="1"/>
            <a:r>
              <a:rPr lang="en-US" dirty="0"/>
              <a:t>DNS over HTTP over TLS over TCP</a:t>
            </a:r>
          </a:p>
          <a:p>
            <a:pPr lvl="1"/>
            <a:r>
              <a:rPr lang="en-US" dirty="0"/>
              <a:t>DNS over QUIC</a:t>
            </a:r>
          </a:p>
          <a:p>
            <a:pPr lvl="1"/>
            <a:r>
              <a:rPr lang="en-US" dirty="0"/>
              <a:t>Devise some new DNS framing protocol that uses multiple packets with firewall-friendly packet and protocol headers instead of IP fragmentation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01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Large DNS Responses and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Change the application protocol </a:t>
            </a:r>
            <a:r>
              <a:rPr lang="en-US" dirty="0" err="1"/>
              <a:t>behaviour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Perform UDP MTU discovery using EDNS(0) UDP Buffer Size variations as a probe</a:t>
            </a:r>
          </a:p>
          <a:p>
            <a:pPr lvl="1"/>
            <a:r>
              <a:rPr lang="en-US" dirty="0"/>
              <a:t>Shift Additional Records into additional explicit UDP query/response transactions rather than bloating the original DNS response</a:t>
            </a:r>
          </a:p>
          <a:p>
            <a:pPr lvl="1"/>
            <a:r>
              <a:rPr lang="en-US" dirty="0"/>
              <a:t>Add a truncated minimal UDP response to trail a fragmented response (ATR)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806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5893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Where now?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We have a decent idea of the problem space we need to resolve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We’d prefer a plan that allows each of us to work independently rather than a large scale orchestrated common change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We’re not sure we can clean up all the ICMPv6 filters and EH packet droppers in the IPv6 network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And it sure seems a bit late in the day to contemplate IPv6 protocol changes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Which means that we are probably looking at working around the problem by changing the </a:t>
            </a:r>
            <a:r>
              <a:rPr lang="en-US" dirty="0" err="1"/>
              <a:t>behaviour</a:t>
            </a:r>
            <a:r>
              <a:rPr lang="en-US" dirty="0"/>
              <a:t> of DNS and use an upper payload size of 1232 octets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E6A01-18BE-CC4C-8CF4-0D055FFEE7E1}"/>
              </a:ext>
            </a:extLst>
          </p:cNvPr>
          <p:cNvSpPr txBox="1"/>
          <p:nvPr/>
        </p:nvSpPr>
        <p:spPr>
          <a:xfrm>
            <a:off x="4858247" y="4632723"/>
            <a:ext cx="3304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See https://</a:t>
            </a:r>
            <a:r>
              <a:rPr lang="en-AU" dirty="0" err="1"/>
              <a:t>dnsflagday.net</a:t>
            </a:r>
            <a:r>
              <a:rPr lang="en-AU" dirty="0"/>
              <a:t>/2020/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D6F001A-1A8A-0E4E-82E6-F593F02A9516}"/>
              </a:ext>
            </a:extLst>
          </p:cNvPr>
          <p:cNvSpPr/>
          <p:nvPr/>
        </p:nvSpPr>
        <p:spPr>
          <a:xfrm>
            <a:off x="2997642" y="4190337"/>
            <a:ext cx="1713875" cy="659959"/>
          </a:xfrm>
          <a:custGeom>
            <a:avLst/>
            <a:gdLst>
              <a:gd name="connsiteX0" fmla="*/ 0 w 1713875"/>
              <a:gd name="connsiteY0" fmla="*/ 0 h 659959"/>
              <a:gd name="connsiteX1" fmla="*/ 95415 w 1713875"/>
              <a:gd name="connsiteY1" fmla="*/ 47708 h 659959"/>
              <a:gd name="connsiteX2" fmla="*/ 1558455 w 1713875"/>
              <a:gd name="connsiteY2" fmla="*/ 548640 h 659959"/>
              <a:gd name="connsiteX3" fmla="*/ 1598212 w 1713875"/>
              <a:gd name="connsiteY3" fmla="*/ 445273 h 659959"/>
              <a:gd name="connsiteX4" fmla="*/ 1709530 w 1713875"/>
              <a:gd name="connsiteY4" fmla="*/ 564543 h 659959"/>
              <a:gd name="connsiteX5" fmla="*/ 1431235 w 1713875"/>
              <a:gd name="connsiteY5" fmla="*/ 659959 h 65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3875" h="659959">
                <a:moveTo>
                  <a:pt x="0" y="0"/>
                </a:moveTo>
                <a:lnTo>
                  <a:pt x="95415" y="47708"/>
                </a:lnTo>
                <a:cubicBezTo>
                  <a:pt x="355158" y="139148"/>
                  <a:pt x="1307989" y="482379"/>
                  <a:pt x="1558455" y="548640"/>
                </a:cubicBezTo>
                <a:cubicBezTo>
                  <a:pt x="1808921" y="614901"/>
                  <a:pt x="1573033" y="442623"/>
                  <a:pt x="1598212" y="445273"/>
                </a:cubicBezTo>
                <a:cubicBezTo>
                  <a:pt x="1623391" y="447923"/>
                  <a:pt x="1737359" y="528762"/>
                  <a:pt x="1709530" y="564543"/>
                </a:cubicBezTo>
                <a:cubicBezTo>
                  <a:pt x="1681701" y="600324"/>
                  <a:pt x="1556468" y="630141"/>
                  <a:pt x="1431235" y="6599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36230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1798" y="2051437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Thanks!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356C2-019C-934A-A36D-269FF97FA76D}"/>
              </a:ext>
            </a:extLst>
          </p:cNvPr>
          <p:cNvSpPr txBox="1"/>
          <p:nvPr/>
        </p:nvSpPr>
        <p:spPr>
          <a:xfrm>
            <a:off x="2353586" y="4309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06786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A0D5-0650-C64F-AE6E-259CACAB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Additional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243C9-4C4A-5942-A39E-43EF6EF9C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47858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64BB-DA93-454C-B263-B14BC225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Top 20 Tables</a:t>
            </a:r>
            <a:endParaRPr lang="en-A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5A682-181B-0F46-975A-6758C9D97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585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Which Resolvers?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369219"/>
            <a:ext cx="7235190" cy="3263504"/>
          </a:xfrm>
        </p:spPr>
        <p:txBody>
          <a:bodyPr/>
          <a:lstStyle/>
          <a:p>
            <a:r>
              <a:rPr lang="en-US" dirty="0"/>
              <a:t>73,354 IPv6 resolver /48 subnets seen</a:t>
            </a:r>
          </a:p>
          <a:p>
            <a:r>
              <a:rPr lang="en-US" dirty="0"/>
              <a:t>12,287 resolvers were consistently unable to resolve the target name (likely due to failure to receive the fragmented response)</a:t>
            </a:r>
          </a:p>
          <a:p>
            <a:r>
              <a:rPr lang="en-US" dirty="0"/>
              <a:t>Which is too large a list to display here</a:t>
            </a:r>
          </a:p>
          <a:p>
            <a:r>
              <a:rPr lang="en-US" dirty="0"/>
              <a:t>But we can show the top 20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724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40" y="109699"/>
            <a:ext cx="8480319" cy="994172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Which Resolvers can’t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620" y="1226094"/>
            <a:ext cx="8694379" cy="32635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US" sz="1050" dirty="0">
                <a:latin typeface="Menlo" charset="0"/>
                <a:ea typeface="Menlo" charset="0"/>
                <a:cs typeface="Menlo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728" y="4388348"/>
            <a:ext cx="11013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All these resolvers appear to be unable to receive fragmented UDP</a:t>
            </a:r>
          </a:p>
          <a:p>
            <a:r>
              <a:rPr lang="en-US" sz="1350" dirty="0"/>
              <a:t>This is the top 20, as measured by the number of tests that used this resolver subnet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1159D-20C1-3748-A2D2-C5226375E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620" y="808320"/>
            <a:ext cx="6251643" cy="34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6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3BD1-06CE-0640-A1C9-33A06754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Another word, this time about “how” to talk about DNS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387C0-D6CD-8E4F-A88A-6D403B15F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We don’t understand what a query is!</a:t>
            </a:r>
          </a:p>
          <a:p>
            <a:pPr marL="342900" lvl="1" indent="0">
              <a:buNone/>
            </a:pPr>
            <a:r>
              <a:rPr lang="en-AU" dirty="0"/>
              <a:t>Which sounds silly, but the distributed resolution process causes a ‘fan out’ of queries as part of the resolution process when a single query may cause a number of ‘discovery’ queries to establish the identify of the authoritative server(s) for the name</a:t>
            </a:r>
          </a:p>
          <a:p>
            <a:pPr marL="342900" lvl="1" indent="0">
              <a:buNone/>
            </a:pPr>
            <a:r>
              <a:rPr lang="en-AU" dirty="0"/>
              <a:t>Resolvers all use their own timers for retransmission</a:t>
            </a:r>
          </a:p>
          <a:p>
            <a:pPr marL="342900" lvl="1" indent="0">
              <a:buNone/>
            </a:pPr>
            <a:r>
              <a:rPr lang="en-AU" dirty="0"/>
              <a:t>Queries have no “hop count” or “resolver path” attached</a:t>
            </a:r>
          </a:p>
          <a:p>
            <a:pPr marL="342900" lvl="1" indent="0">
              <a:buNone/>
            </a:pPr>
            <a:r>
              <a:rPr lang="en-AU" dirty="0"/>
              <a:t>	there is no context to understand the reason for a query!</a:t>
            </a:r>
          </a:p>
          <a:p>
            <a:pPr marL="342900" lvl="1" indent="0">
              <a:buNone/>
            </a:pPr>
            <a:r>
              <a:rPr lang="en-AU" dirty="0"/>
              <a:t>Queries have a life of their own</a:t>
            </a:r>
          </a:p>
          <a:p>
            <a:pPr marL="0" indent="0">
              <a:buNone/>
            </a:pPr>
            <a:r>
              <a:rPr lang="en-A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305895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40" y="109699"/>
            <a:ext cx="8480319" cy="994172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Which Network’s Resolvers can’t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620" y="1226094"/>
            <a:ext cx="8694379" cy="32635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US" sz="1050" dirty="0">
                <a:latin typeface="Menlo" charset="0"/>
                <a:ea typeface="Menlo" charset="0"/>
                <a:cs typeface="Menlo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728" y="4388348"/>
            <a:ext cx="11013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All these networks host resolvers that appear to be unable to receive fragmented UDP</a:t>
            </a:r>
          </a:p>
          <a:p>
            <a:r>
              <a:rPr lang="en-US" sz="1350" dirty="0"/>
              <a:t>This is the Top 20, as measured by the query count per origin AS of the resolver address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834DB9-EBD0-274B-9116-D92703A7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620" y="962768"/>
            <a:ext cx="5363066" cy="33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806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40" y="109699"/>
            <a:ext cx="8480319" cy="994172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Its not quite so simple as “can’t”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620" y="1226094"/>
            <a:ext cx="8694379" cy="32635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US" sz="1050" dirty="0">
                <a:latin typeface="Menlo" charset="0"/>
                <a:ea typeface="Menlo" charset="0"/>
                <a:cs typeface="Menlo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0341" y="1103871"/>
            <a:ext cx="1101377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When a resolver fails to receive a UDP response it _may_ re-query with a smaller UDP buffer size</a:t>
            </a:r>
          </a:p>
          <a:p>
            <a:r>
              <a:rPr lang="en-US" sz="1350" dirty="0"/>
              <a:t>parameter</a:t>
            </a:r>
          </a:p>
          <a:p>
            <a:r>
              <a:rPr lang="en-US" sz="1350" dirty="0"/>
              <a:t>This will cause our server to respond with a truncated DNS response over UDP</a:t>
            </a:r>
          </a:p>
          <a:p>
            <a:r>
              <a:rPr lang="en-US" sz="1350" dirty="0"/>
              <a:t>This _should_ cause the resolver to re-query using TCP</a:t>
            </a:r>
          </a:p>
          <a:p>
            <a:endParaRPr lang="en-US" sz="135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5B333A8-6B23-854D-B33B-82AC8315E365}"/>
              </a:ext>
            </a:extLst>
          </p:cNvPr>
          <p:cNvSpPr/>
          <p:nvPr/>
        </p:nvSpPr>
        <p:spPr>
          <a:xfrm>
            <a:off x="1709732" y="2571750"/>
            <a:ext cx="808396" cy="529117"/>
          </a:xfrm>
          <a:custGeom>
            <a:avLst/>
            <a:gdLst>
              <a:gd name="connsiteX0" fmla="*/ 6425 w 808396"/>
              <a:gd name="connsiteY0" fmla="*/ 29261 h 529117"/>
              <a:gd name="connsiteX1" fmla="*/ 13051 w 808396"/>
              <a:gd name="connsiteY1" fmla="*/ 473209 h 529117"/>
              <a:gd name="connsiteX2" fmla="*/ 72686 w 808396"/>
              <a:gd name="connsiteY2" fmla="*/ 526218 h 529117"/>
              <a:gd name="connsiteX3" fmla="*/ 761799 w 808396"/>
              <a:gd name="connsiteY3" fmla="*/ 506339 h 529117"/>
              <a:gd name="connsiteX4" fmla="*/ 741921 w 808396"/>
              <a:gd name="connsiteY4" fmla="*/ 473209 h 529117"/>
              <a:gd name="connsiteX5" fmla="*/ 708790 w 808396"/>
              <a:gd name="connsiteY5" fmla="*/ 194913 h 529117"/>
              <a:gd name="connsiteX6" fmla="*/ 695538 w 808396"/>
              <a:gd name="connsiteY6" fmla="*/ 16009 h 529117"/>
              <a:gd name="connsiteX7" fmla="*/ 616025 w 808396"/>
              <a:gd name="connsiteY7" fmla="*/ 9383 h 529117"/>
              <a:gd name="connsiteX8" fmla="*/ 72686 w 808396"/>
              <a:gd name="connsiteY8" fmla="*/ 22635 h 5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396" h="529117">
                <a:moveTo>
                  <a:pt x="6425" y="29261"/>
                </a:moveTo>
                <a:cubicBezTo>
                  <a:pt x="4216" y="209822"/>
                  <a:pt x="2008" y="390383"/>
                  <a:pt x="13051" y="473209"/>
                </a:cubicBezTo>
                <a:cubicBezTo>
                  <a:pt x="24094" y="556035"/>
                  <a:pt x="-52105" y="520696"/>
                  <a:pt x="72686" y="526218"/>
                </a:cubicBezTo>
                <a:cubicBezTo>
                  <a:pt x="197477" y="531740"/>
                  <a:pt x="650260" y="515174"/>
                  <a:pt x="761799" y="506339"/>
                </a:cubicBezTo>
                <a:cubicBezTo>
                  <a:pt x="873338" y="497504"/>
                  <a:pt x="750756" y="525113"/>
                  <a:pt x="741921" y="473209"/>
                </a:cubicBezTo>
                <a:cubicBezTo>
                  <a:pt x="733086" y="421305"/>
                  <a:pt x="716520" y="271113"/>
                  <a:pt x="708790" y="194913"/>
                </a:cubicBezTo>
                <a:cubicBezTo>
                  <a:pt x="701060" y="118713"/>
                  <a:pt x="710999" y="46931"/>
                  <a:pt x="695538" y="16009"/>
                </a:cubicBezTo>
                <a:cubicBezTo>
                  <a:pt x="680077" y="-14913"/>
                  <a:pt x="719834" y="8279"/>
                  <a:pt x="616025" y="9383"/>
                </a:cubicBezTo>
                <a:cubicBezTo>
                  <a:pt x="512216" y="10487"/>
                  <a:pt x="292451" y="16561"/>
                  <a:pt x="72686" y="226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B786F00-E841-2945-AEAD-FD16A220516E}"/>
              </a:ext>
            </a:extLst>
          </p:cNvPr>
          <p:cNvSpPr/>
          <p:nvPr/>
        </p:nvSpPr>
        <p:spPr>
          <a:xfrm>
            <a:off x="5208306" y="2571750"/>
            <a:ext cx="808396" cy="529117"/>
          </a:xfrm>
          <a:custGeom>
            <a:avLst/>
            <a:gdLst>
              <a:gd name="connsiteX0" fmla="*/ 6425 w 808396"/>
              <a:gd name="connsiteY0" fmla="*/ 29261 h 529117"/>
              <a:gd name="connsiteX1" fmla="*/ 13051 w 808396"/>
              <a:gd name="connsiteY1" fmla="*/ 473209 h 529117"/>
              <a:gd name="connsiteX2" fmla="*/ 72686 w 808396"/>
              <a:gd name="connsiteY2" fmla="*/ 526218 h 529117"/>
              <a:gd name="connsiteX3" fmla="*/ 761799 w 808396"/>
              <a:gd name="connsiteY3" fmla="*/ 506339 h 529117"/>
              <a:gd name="connsiteX4" fmla="*/ 741921 w 808396"/>
              <a:gd name="connsiteY4" fmla="*/ 473209 h 529117"/>
              <a:gd name="connsiteX5" fmla="*/ 708790 w 808396"/>
              <a:gd name="connsiteY5" fmla="*/ 194913 h 529117"/>
              <a:gd name="connsiteX6" fmla="*/ 695538 w 808396"/>
              <a:gd name="connsiteY6" fmla="*/ 16009 h 529117"/>
              <a:gd name="connsiteX7" fmla="*/ 616025 w 808396"/>
              <a:gd name="connsiteY7" fmla="*/ 9383 h 529117"/>
              <a:gd name="connsiteX8" fmla="*/ 72686 w 808396"/>
              <a:gd name="connsiteY8" fmla="*/ 22635 h 5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396" h="529117">
                <a:moveTo>
                  <a:pt x="6425" y="29261"/>
                </a:moveTo>
                <a:cubicBezTo>
                  <a:pt x="4216" y="209822"/>
                  <a:pt x="2008" y="390383"/>
                  <a:pt x="13051" y="473209"/>
                </a:cubicBezTo>
                <a:cubicBezTo>
                  <a:pt x="24094" y="556035"/>
                  <a:pt x="-52105" y="520696"/>
                  <a:pt x="72686" y="526218"/>
                </a:cubicBezTo>
                <a:cubicBezTo>
                  <a:pt x="197477" y="531740"/>
                  <a:pt x="650260" y="515174"/>
                  <a:pt x="761799" y="506339"/>
                </a:cubicBezTo>
                <a:cubicBezTo>
                  <a:pt x="873338" y="497504"/>
                  <a:pt x="750756" y="525113"/>
                  <a:pt x="741921" y="473209"/>
                </a:cubicBezTo>
                <a:cubicBezTo>
                  <a:pt x="733086" y="421305"/>
                  <a:pt x="716520" y="271113"/>
                  <a:pt x="708790" y="194913"/>
                </a:cubicBezTo>
                <a:cubicBezTo>
                  <a:pt x="701060" y="118713"/>
                  <a:pt x="710999" y="46931"/>
                  <a:pt x="695538" y="16009"/>
                </a:cubicBezTo>
                <a:cubicBezTo>
                  <a:pt x="680077" y="-14913"/>
                  <a:pt x="719834" y="8279"/>
                  <a:pt x="616025" y="9383"/>
                </a:cubicBezTo>
                <a:cubicBezTo>
                  <a:pt x="512216" y="10487"/>
                  <a:pt x="292451" y="16561"/>
                  <a:pt x="72686" y="226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20AA4-F091-714E-8E49-6136B2705F90}"/>
              </a:ext>
            </a:extLst>
          </p:cNvPr>
          <p:cNvSpPr txBox="1"/>
          <p:nvPr/>
        </p:nvSpPr>
        <p:spPr>
          <a:xfrm>
            <a:off x="1709732" y="3100867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AhnbergHand" pitchFamily="2" charset="0"/>
              </a:rPr>
              <a:t>resolver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D6785-5ECC-CB47-BEE2-32828444A651}"/>
              </a:ext>
            </a:extLst>
          </p:cNvPr>
          <p:cNvSpPr txBox="1"/>
          <p:nvPr/>
        </p:nvSpPr>
        <p:spPr>
          <a:xfrm>
            <a:off x="5261314" y="3087396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AhnbergHand" pitchFamily="2" charset="0"/>
              </a:rPr>
              <a:t>server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A0E3913-325B-8947-85C7-C5DC9C3120EF}"/>
              </a:ext>
            </a:extLst>
          </p:cNvPr>
          <p:cNvSpPr/>
          <p:nvPr/>
        </p:nvSpPr>
        <p:spPr>
          <a:xfrm>
            <a:off x="2557670" y="2727987"/>
            <a:ext cx="2532327" cy="147735"/>
          </a:xfrm>
          <a:custGeom>
            <a:avLst/>
            <a:gdLst>
              <a:gd name="connsiteX0" fmla="*/ 0 w 2532327"/>
              <a:gd name="connsiteY0" fmla="*/ 94726 h 147735"/>
              <a:gd name="connsiteX1" fmla="*/ 662608 w 2532327"/>
              <a:gd name="connsiteY1" fmla="*/ 21839 h 147735"/>
              <a:gd name="connsiteX2" fmla="*/ 1755913 w 2532327"/>
              <a:gd name="connsiteY2" fmla="*/ 1961 h 147735"/>
              <a:gd name="connsiteX3" fmla="*/ 2504660 w 2532327"/>
              <a:gd name="connsiteY3" fmla="*/ 61596 h 147735"/>
              <a:gd name="connsiteX4" fmla="*/ 2385391 w 2532327"/>
              <a:gd name="connsiteY4" fmla="*/ 1961 h 147735"/>
              <a:gd name="connsiteX5" fmla="*/ 2524539 w 2532327"/>
              <a:gd name="connsiteY5" fmla="*/ 81474 h 147735"/>
              <a:gd name="connsiteX6" fmla="*/ 2352260 w 2532327"/>
              <a:gd name="connsiteY6" fmla="*/ 147735 h 14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2327" h="147735">
                <a:moveTo>
                  <a:pt x="0" y="94726"/>
                </a:moveTo>
                <a:cubicBezTo>
                  <a:pt x="184978" y="66013"/>
                  <a:pt x="369956" y="37300"/>
                  <a:pt x="662608" y="21839"/>
                </a:cubicBezTo>
                <a:cubicBezTo>
                  <a:pt x="955260" y="6378"/>
                  <a:pt x="1448904" y="-4665"/>
                  <a:pt x="1755913" y="1961"/>
                </a:cubicBezTo>
                <a:cubicBezTo>
                  <a:pt x="2062922" y="8587"/>
                  <a:pt x="2399747" y="61596"/>
                  <a:pt x="2504660" y="61596"/>
                </a:cubicBezTo>
                <a:cubicBezTo>
                  <a:pt x="2609573" y="61596"/>
                  <a:pt x="2382078" y="-1352"/>
                  <a:pt x="2385391" y="1961"/>
                </a:cubicBezTo>
                <a:cubicBezTo>
                  <a:pt x="2388704" y="5274"/>
                  <a:pt x="2530061" y="57178"/>
                  <a:pt x="2524539" y="81474"/>
                </a:cubicBezTo>
                <a:cubicBezTo>
                  <a:pt x="2519017" y="105770"/>
                  <a:pt x="2435638" y="126752"/>
                  <a:pt x="2352260" y="1477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204AF90-935C-A44E-A3FB-B4CF52502F11}"/>
              </a:ext>
            </a:extLst>
          </p:cNvPr>
          <p:cNvSpPr/>
          <p:nvPr/>
        </p:nvSpPr>
        <p:spPr>
          <a:xfrm>
            <a:off x="3845672" y="2922105"/>
            <a:ext cx="1190154" cy="231913"/>
          </a:xfrm>
          <a:custGeom>
            <a:avLst/>
            <a:gdLst>
              <a:gd name="connsiteX0" fmla="*/ 1190154 w 1190154"/>
              <a:gd name="connsiteY0" fmla="*/ 0 h 231913"/>
              <a:gd name="connsiteX1" fmla="*/ 43841 w 1190154"/>
              <a:gd name="connsiteY1" fmla="*/ 139147 h 231913"/>
              <a:gd name="connsiteX2" fmla="*/ 216119 w 1190154"/>
              <a:gd name="connsiteY2" fmla="*/ 53008 h 231913"/>
              <a:gd name="connsiteX3" fmla="*/ 4085 w 1190154"/>
              <a:gd name="connsiteY3" fmla="*/ 125895 h 231913"/>
              <a:gd name="connsiteX4" fmla="*/ 176363 w 1190154"/>
              <a:gd name="connsiteY4" fmla="*/ 231913 h 23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154" h="231913">
                <a:moveTo>
                  <a:pt x="1190154" y="0"/>
                </a:moveTo>
                <a:cubicBezTo>
                  <a:pt x="698167" y="65156"/>
                  <a:pt x="206180" y="130312"/>
                  <a:pt x="43841" y="139147"/>
                </a:cubicBezTo>
                <a:cubicBezTo>
                  <a:pt x="-118498" y="147982"/>
                  <a:pt x="222745" y="55217"/>
                  <a:pt x="216119" y="53008"/>
                </a:cubicBezTo>
                <a:cubicBezTo>
                  <a:pt x="209493" y="50799"/>
                  <a:pt x="10711" y="96078"/>
                  <a:pt x="4085" y="125895"/>
                </a:cubicBezTo>
                <a:cubicBezTo>
                  <a:pt x="-2541" y="155712"/>
                  <a:pt x="86911" y="193812"/>
                  <a:pt x="176363" y="2319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37C1DF6-7942-4B4B-8A68-E25DF89F5132}"/>
              </a:ext>
            </a:extLst>
          </p:cNvPr>
          <p:cNvSpPr/>
          <p:nvPr/>
        </p:nvSpPr>
        <p:spPr>
          <a:xfrm>
            <a:off x="2557670" y="3353228"/>
            <a:ext cx="2532327" cy="147735"/>
          </a:xfrm>
          <a:custGeom>
            <a:avLst/>
            <a:gdLst>
              <a:gd name="connsiteX0" fmla="*/ 0 w 2532327"/>
              <a:gd name="connsiteY0" fmla="*/ 94726 h 147735"/>
              <a:gd name="connsiteX1" fmla="*/ 662608 w 2532327"/>
              <a:gd name="connsiteY1" fmla="*/ 21839 h 147735"/>
              <a:gd name="connsiteX2" fmla="*/ 1755913 w 2532327"/>
              <a:gd name="connsiteY2" fmla="*/ 1961 h 147735"/>
              <a:gd name="connsiteX3" fmla="*/ 2504660 w 2532327"/>
              <a:gd name="connsiteY3" fmla="*/ 61596 h 147735"/>
              <a:gd name="connsiteX4" fmla="*/ 2385391 w 2532327"/>
              <a:gd name="connsiteY4" fmla="*/ 1961 h 147735"/>
              <a:gd name="connsiteX5" fmla="*/ 2524539 w 2532327"/>
              <a:gd name="connsiteY5" fmla="*/ 81474 h 147735"/>
              <a:gd name="connsiteX6" fmla="*/ 2352260 w 2532327"/>
              <a:gd name="connsiteY6" fmla="*/ 147735 h 14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2327" h="147735">
                <a:moveTo>
                  <a:pt x="0" y="94726"/>
                </a:moveTo>
                <a:cubicBezTo>
                  <a:pt x="184978" y="66013"/>
                  <a:pt x="369956" y="37300"/>
                  <a:pt x="662608" y="21839"/>
                </a:cubicBezTo>
                <a:cubicBezTo>
                  <a:pt x="955260" y="6378"/>
                  <a:pt x="1448904" y="-4665"/>
                  <a:pt x="1755913" y="1961"/>
                </a:cubicBezTo>
                <a:cubicBezTo>
                  <a:pt x="2062922" y="8587"/>
                  <a:pt x="2399747" y="61596"/>
                  <a:pt x="2504660" y="61596"/>
                </a:cubicBezTo>
                <a:cubicBezTo>
                  <a:pt x="2609573" y="61596"/>
                  <a:pt x="2382078" y="-1352"/>
                  <a:pt x="2385391" y="1961"/>
                </a:cubicBezTo>
                <a:cubicBezTo>
                  <a:pt x="2388704" y="5274"/>
                  <a:pt x="2530061" y="57178"/>
                  <a:pt x="2524539" y="81474"/>
                </a:cubicBezTo>
                <a:cubicBezTo>
                  <a:pt x="2519017" y="105770"/>
                  <a:pt x="2435638" y="126752"/>
                  <a:pt x="2352260" y="14773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5EDFA78-F28E-B04A-A6D7-1ADE046F5655}"/>
              </a:ext>
            </a:extLst>
          </p:cNvPr>
          <p:cNvSpPr/>
          <p:nvPr/>
        </p:nvSpPr>
        <p:spPr>
          <a:xfrm>
            <a:off x="3845672" y="3547346"/>
            <a:ext cx="1190154" cy="231913"/>
          </a:xfrm>
          <a:custGeom>
            <a:avLst/>
            <a:gdLst>
              <a:gd name="connsiteX0" fmla="*/ 1190154 w 1190154"/>
              <a:gd name="connsiteY0" fmla="*/ 0 h 231913"/>
              <a:gd name="connsiteX1" fmla="*/ 43841 w 1190154"/>
              <a:gd name="connsiteY1" fmla="*/ 139147 h 231913"/>
              <a:gd name="connsiteX2" fmla="*/ 216119 w 1190154"/>
              <a:gd name="connsiteY2" fmla="*/ 53008 h 231913"/>
              <a:gd name="connsiteX3" fmla="*/ 4085 w 1190154"/>
              <a:gd name="connsiteY3" fmla="*/ 125895 h 231913"/>
              <a:gd name="connsiteX4" fmla="*/ 176363 w 1190154"/>
              <a:gd name="connsiteY4" fmla="*/ 231913 h 23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154" h="231913">
                <a:moveTo>
                  <a:pt x="1190154" y="0"/>
                </a:moveTo>
                <a:cubicBezTo>
                  <a:pt x="698167" y="65156"/>
                  <a:pt x="206180" y="130312"/>
                  <a:pt x="43841" y="139147"/>
                </a:cubicBezTo>
                <a:cubicBezTo>
                  <a:pt x="-118498" y="147982"/>
                  <a:pt x="222745" y="55217"/>
                  <a:pt x="216119" y="53008"/>
                </a:cubicBezTo>
                <a:cubicBezTo>
                  <a:pt x="209493" y="50799"/>
                  <a:pt x="10711" y="96078"/>
                  <a:pt x="4085" y="125895"/>
                </a:cubicBezTo>
                <a:cubicBezTo>
                  <a:pt x="-2541" y="155712"/>
                  <a:pt x="86911" y="193812"/>
                  <a:pt x="176363" y="23191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5DDC90E-4BE5-2045-84E7-114D292D0ADA}"/>
              </a:ext>
            </a:extLst>
          </p:cNvPr>
          <p:cNvSpPr/>
          <p:nvPr/>
        </p:nvSpPr>
        <p:spPr>
          <a:xfrm>
            <a:off x="2688921" y="4105656"/>
            <a:ext cx="2532327" cy="147735"/>
          </a:xfrm>
          <a:custGeom>
            <a:avLst/>
            <a:gdLst>
              <a:gd name="connsiteX0" fmla="*/ 0 w 2532327"/>
              <a:gd name="connsiteY0" fmla="*/ 94726 h 147735"/>
              <a:gd name="connsiteX1" fmla="*/ 662608 w 2532327"/>
              <a:gd name="connsiteY1" fmla="*/ 21839 h 147735"/>
              <a:gd name="connsiteX2" fmla="*/ 1755913 w 2532327"/>
              <a:gd name="connsiteY2" fmla="*/ 1961 h 147735"/>
              <a:gd name="connsiteX3" fmla="*/ 2504660 w 2532327"/>
              <a:gd name="connsiteY3" fmla="*/ 61596 h 147735"/>
              <a:gd name="connsiteX4" fmla="*/ 2385391 w 2532327"/>
              <a:gd name="connsiteY4" fmla="*/ 1961 h 147735"/>
              <a:gd name="connsiteX5" fmla="*/ 2524539 w 2532327"/>
              <a:gd name="connsiteY5" fmla="*/ 81474 h 147735"/>
              <a:gd name="connsiteX6" fmla="*/ 2352260 w 2532327"/>
              <a:gd name="connsiteY6" fmla="*/ 147735 h 14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2327" h="147735">
                <a:moveTo>
                  <a:pt x="0" y="94726"/>
                </a:moveTo>
                <a:cubicBezTo>
                  <a:pt x="184978" y="66013"/>
                  <a:pt x="369956" y="37300"/>
                  <a:pt x="662608" y="21839"/>
                </a:cubicBezTo>
                <a:cubicBezTo>
                  <a:pt x="955260" y="6378"/>
                  <a:pt x="1448904" y="-4665"/>
                  <a:pt x="1755913" y="1961"/>
                </a:cubicBezTo>
                <a:cubicBezTo>
                  <a:pt x="2062922" y="8587"/>
                  <a:pt x="2399747" y="61596"/>
                  <a:pt x="2504660" y="61596"/>
                </a:cubicBezTo>
                <a:cubicBezTo>
                  <a:pt x="2609573" y="61596"/>
                  <a:pt x="2382078" y="-1352"/>
                  <a:pt x="2385391" y="1961"/>
                </a:cubicBezTo>
                <a:cubicBezTo>
                  <a:pt x="2388704" y="5274"/>
                  <a:pt x="2530061" y="57178"/>
                  <a:pt x="2524539" y="81474"/>
                </a:cubicBezTo>
                <a:cubicBezTo>
                  <a:pt x="2519017" y="105770"/>
                  <a:pt x="2435638" y="126752"/>
                  <a:pt x="2352260" y="14773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99A65FA-34F3-C44B-80C5-C58C6610D998}"/>
              </a:ext>
            </a:extLst>
          </p:cNvPr>
          <p:cNvSpPr/>
          <p:nvPr/>
        </p:nvSpPr>
        <p:spPr>
          <a:xfrm>
            <a:off x="3976923" y="4299774"/>
            <a:ext cx="1190154" cy="231913"/>
          </a:xfrm>
          <a:custGeom>
            <a:avLst/>
            <a:gdLst>
              <a:gd name="connsiteX0" fmla="*/ 1190154 w 1190154"/>
              <a:gd name="connsiteY0" fmla="*/ 0 h 231913"/>
              <a:gd name="connsiteX1" fmla="*/ 43841 w 1190154"/>
              <a:gd name="connsiteY1" fmla="*/ 139147 h 231913"/>
              <a:gd name="connsiteX2" fmla="*/ 216119 w 1190154"/>
              <a:gd name="connsiteY2" fmla="*/ 53008 h 231913"/>
              <a:gd name="connsiteX3" fmla="*/ 4085 w 1190154"/>
              <a:gd name="connsiteY3" fmla="*/ 125895 h 231913"/>
              <a:gd name="connsiteX4" fmla="*/ 176363 w 1190154"/>
              <a:gd name="connsiteY4" fmla="*/ 231913 h 23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154" h="231913">
                <a:moveTo>
                  <a:pt x="1190154" y="0"/>
                </a:moveTo>
                <a:cubicBezTo>
                  <a:pt x="698167" y="65156"/>
                  <a:pt x="206180" y="130312"/>
                  <a:pt x="43841" y="139147"/>
                </a:cubicBezTo>
                <a:cubicBezTo>
                  <a:pt x="-118498" y="147982"/>
                  <a:pt x="222745" y="55217"/>
                  <a:pt x="216119" y="53008"/>
                </a:cubicBezTo>
                <a:cubicBezTo>
                  <a:pt x="209493" y="50799"/>
                  <a:pt x="10711" y="96078"/>
                  <a:pt x="4085" y="125895"/>
                </a:cubicBezTo>
                <a:cubicBezTo>
                  <a:pt x="-2541" y="155712"/>
                  <a:pt x="86911" y="193812"/>
                  <a:pt x="176363" y="23191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BC5B42-2EEB-354D-9BF2-A37BDE5E76A2}"/>
              </a:ext>
            </a:extLst>
          </p:cNvPr>
          <p:cNvSpPr txBox="1"/>
          <p:nvPr/>
        </p:nvSpPr>
        <p:spPr>
          <a:xfrm>
            <a:off x="2584173" y="2758267"/>
            <a:ext cx="223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AhnbergHand" pitchFamily="2" charset="0"/>
              </a:rPr>
              <a:t>1. Large fragmented UDP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2CDA50-5B70-894B-A9E7-C033B91AF5BB}"/>
              </a:ext>
            </a:extLst>
          </p:cNvPr>
          <p:cNvSpPr txBox="1"/>
          <p:nvPr/>
        </p:nvSpPr>
        <p:spPr>
          <a:xfrm>
            <a:off x="2584173" y="3408846"/>
            <a:ext cx="2840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AhnbergHand" pitchFamily="2" charset="0"/>
              </a:rPr>
              <a:t>2. Truncated unfragmented UDP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BC94F4-291D-D64C-82B8-0C6CAB8CC832}"/>
              </a:ext>
            </a:extLst>
          </p:cNvPr>
          <p:cNvSpPr txBox="1"/>
          <p:nvPr/>
        </p:nvSpPr>
        <p:spPr>
          <a:xfrm>
            <a:off x="3551360" y="4161274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AhnbergHand" pitchFamily="2" charset="0"/>
              </a:rPr>
              <a:t>3. TCP</a:t>
            </a:r>
          </a:p>
        </p:txBody>
      </p:sp>
    </p:spTree>
    <p:extLst>
      <p:ext uri="{BB962C8B-B14F-4D97-AF65-F5344CB8AC3E}">
        <p14:creationId xmlns:p14="http://schemas.microsoft.com/office/powerpoint/2010/main" val="22716442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40" y="109699"/>
            <a:ext cx="8480319" cy="994172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It’s not quite so simple as “can’t”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620" y="1226094"/>
            <a:ext cx="8694379" cy="32635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US" sz="1050" dirty="0">
                <a:latin typeface="Menlo" charset="0"/>
                <a:ea typeface="Menlo" charset="0"/>
                <a:cs typeface="Menlo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292" y="1103871"/>
            <a:ext cx="110137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When a resolver fails to receive a UDP response it _may_ re-query with a smaller UDP buffer size</a:t>
            </a:r>
          </a:p>
          <a:p>
            <a:r>
              <a:rPr lang="en-US" sz="1350" dirty="0"/>
              <a:t>parameter</a:t>
            </a:r>
          </a:p>
          <a:p>
            <a:r>
              <a:rPr lang="en-US" sz="1350" dirty="0"/>
              <a:t>This will cause our server to respond with a truncated DNS response over UDP</a:t>
            </a:r>
          </a:p>
          <a:p>
            <a:r>
              <a:rPr lang="en-US" sz="1350" dirty="0"/>
              <a:t>This _should_ cause the resolver to re-query using TCP</a:t>
            </a:r>
          </a:p>
          <a:p>
            <a:endParaRPr lang="en-US" sz="1350" dirty="0"/>
          </a:p>
          <a:p>
            <a:r>
              <a:rPr lang="en-US" sz="1350" dirty="0"/>
              <a:t>There are four cases of fragmentation failure 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50" dirty="0"/>
              <a:t>can’t receive fragmented UDP and won’t use a smaller UDP Buffer Size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50" dirty="0"/>
              <a:t>can’t receive fragmented UDP, will use a smaller UDP Buffer Size but cannot make a TCP connection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50" dirty="0"/>
              <a:t>can’t receive fragmented UDP, will use a smaller UDP Buffer Size but cannot complete a TCP connection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50" dirty="0"/>
              <a:t>can’t receive fragmented UDP, will use a smaller UDP Buffer Size and make a TCP connection (fail then recovery)</a:t>
            </a:r>
          </a:p>
        </p:txBody>
      </p:sp>
    </p:spTree>
    <p:extLst>
      <p:ext uri="{BB962C8B-B14F-4D97-AF65-F5344CB8AC3E}">
        <p14:creationId xmlns:p14="http://schemas.microsoft.com/office/powerpoint/2010/main" val="14422097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40" y="109699"/>
            <a:ext cx="8480319" cy="994172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Case 1 - Which Resolvers really can’t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620" y="1226094"/>
            <a:ext cx="8694379" cy="32635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US" sz="1050" dirty="0">
                <a:latin typeface="Menlo" charset="0"/>
                <a:ea typeface="Menlo" charset="0"/>
                <a:cs typeface="Menlo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840" y="4407804"/>
            <a:ext cx="11013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These resolvers appear to be unable to receive fragmented UDP and will not re-query with a smaller UDP buffer size</a:t>
            </a:r>
          </a:p>
          <a:p>
            <a:r>
              <a:rPr lang="en-US" sz="1350" dirty="0"/>
              <a:t>This is the Top 20, as measured by the query count per resolver subnet address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D0357B-631E-F740-802E-63BB98588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26" y="828062"/>
            <a:ext cx="6828816" cy="34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060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40" y="109699"/>
            <a:ext cx="8480319" cy="994172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Case 1 - Which Networks’ Resolvers really can’t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620" y="1226094"/>
            <a:ext cx="8694379" cy="32635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US" sz="1050" dirty="0">
                <a:latin typeface="Menlo" charset="0"/>
                <a:ea typeface="Menlo" charset="0"/>
                <a:cs typeface="Menlo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840" y="4407804"/>
            <a:ext cx="110137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These networks host resolvers that  appear to be unable to receive fragmented UDP and will not re-query with a </a:t>
            </a:r>
          </a:p>
          <a:p>
            <a:r>
              <a:rPr lang="en-US" sz="1350" dirty="0"/>
              <a:t>smaller UDP buffer size</a:t>
            </a:r>
          </a:p>
          <a:p>
            <a:r>
              <a:rPr lang="en-US" sz="1350" dirty="0"/>
              <a:t>This is the Top 20, as measured by the query count per ASN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2BE5E4-9BDD-CA4D-A19A-46AB5D5B7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187" y="1152588"/>
            <a:ext cx="5211592" cy="32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65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40" y="109699"/>
            <a:ext cx="8480319" cy="994172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Case 2 - Which Resolvers can’t TCP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620" y="1226094"/>
            <a:ext cx="8694379" cy="32635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US" sz="1050" dirty="0">
                <a:latin typeface="Menlo" charset="0"/>
                <a:ea typeface="Menlo" charset="0"/>
                <a:cs typeface="Menlo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840" y="4407804"/>
            <a:ext cx="83971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These resolvers appear to be unable to receive fragmented UDP, will re-query with a smaller UDP buffer size but not open a TCP session</a:t>
            </a:r>
          </a:p>
          <a:p>
            <a:r>
              <a:rPr lang="en-US" sz="1350" dirty="0"/>
              <a:t>This is the top 20, as measured by the query count per resolver subnet address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9F622-B385-BF46-B1ED-74C380639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620" y="1041536"/>
            <a:ext cx="6557029" cy="31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867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40" y="109699"/>
            <a:ext cx="8480319" cy="994172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Case 2 - Which Networks’ Resolvers can’t TCP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620" y="1226094"/>
            <a:ext cx="8694379" cy="32635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US" sz="1050" dirty="0">
                <a:latin typeface="Menlo" charset="0"/>
                <a:ea typeface="Menlo" charset="0"/>
                <a:cs typeface="Menlo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904" y="4407804"/>
            <a:ext cx="903311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These networks host resolvers that appear to be unable to receive fragmented UDP, will re-query with a smaller UDP buffer size but not open a TCP session</a:t>
            </a:r>
          </a:p>
          <a:p>
            <a:r>
              <a:rPr lang="en-US" sz="1350" dirty="0"/>
              <a:t>This is the top 20, as measured by the query count per resolver subnet address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36E3B-7A37-FD4B-8B0A-BA85FBC2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146" y="1103871"/>
            <a:ext cx="5093910" cy="31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250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40" y="109699"/>
            <a:ext cx="8480319" cy="994172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Case 3 - Which Resolvers can’t complete TCP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620" y="1226094"/>
            <a:ext cx="8694379" cy="32635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US" sz="1050" dirty="0">
                <a:latin typeface="Menlo" charset="0"/>
                <a:ea typeface="Menlo" charset="0"/>
                <a:cs typeface="Menlo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840" y="4407804"/>
            <a:ext cx="83971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These resolvers appear to be unable to receive fragmented UDP, will re-query with a smaller UDP buffer size, will open a TCP session, but appear to have a TCP MTU black hole issue</a:t>
            </a:r>
          </a:p>
          <a:p>
            <a:r>
              <a:rPr lang="en-US" sz="1350" dirty="0"/>
              <a:t>This is the top 20, as measured by the query count per resolver subnet address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DF25F-CD58-D746-99DF-0EC351134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620" y="819687"/>
            <a:ext cx="6587946" cy="333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215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40" y="109699"/>
            <a:ext cx="8480319" cy="994172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Case 3 - Which Networks’ Resolvers can’t complete TCP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620" y="1226094"/>
            <a:ext cx="8694379" cy="32635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US" sz="1050" dirty="0">
                <a:latin typeface="Menlo" charset="0"/>
                <a:ea typeface="Menlo" charset="0"/>
                <a:cs typeface="Menlo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840" y="4407804"/>
            <a:ext cx="83971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These networks host  resolvers that appear to be unable to receive fragmented UDP, will re-query with a smaller UDP buffer size, will open a TCP session, but appear to have a TCP MTU black hole issue</a:t>
            </a:r>
          </a:p>
          <a:p>
            <a:r>
              <a:rPr lang="en-US" sz="1350" dirty="0"/>
              <a:t>This is the top 20, as measured by the query count per resolver subnet address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601EF-E256-1840-9395-5031D0923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56" y="969428"/>
            <a:ext cx="5309152" cy="33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183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40" y="109699"/>
            <a:ext cx="8480319" cy="994172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Case 4 - Which Resolvers can’t Frag but can TCP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620" y="1226094"/>
            <a:ext cx="8694379" cy="32635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US" sz="1050" dirty="0">
                <a:latin typeface="Menlo" charset="0"/>
                <a:ea typeface="Menlo" charset="0"/>
                <a:cs typeface="Menlo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840" y="4407804"/>
            <a:ext cx="83971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These resolvers appear to be unable to receive fragmented UDP, will re-query with a smaller UDP buffer size, get the truncated UDP response and successfully complete the TCP session</a:t>
            </a:r>
          </a:p>
          <a:p>
            <a:r>
              <a:rPr lang="en-US" sz="1350" dirty="0"/>
              <a:t>This is the top 20, as measured by the query count per resolver subnet address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181BB-434B-5342-B0DA-71F122F01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18" y="1103871"/>
            <a:ext cx="6284077" cy="31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4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32E13440-0CE9-7647-96C4-9AB26436C0B5}"/>
              </a:ext>
            </a:extLst>
          </p:cNvPr>
          <p:cNvSpPr/>
          <p:nvPr/>
        </p:nvSpPr>
        <p:spPr>
          <a:xfrm>
            <a:off x="2799116" y="3706091"/>
            <a:ext cx="1757841" cy="716623"/>
          </a:xfrm>
          <a:custGeom>
            <a:avLst/>
            <a:gdLst>
              <a:gd name="connsiteX0" fmla="*/ 832277 w 1757841"/>
              <a:gd name="connsiteY0" fmla="*/ 111921 h 716623"/>
              <a:gd name="connsiteX1" fmla="*/ 750634 w 1757841"/>
              <a:gd name="connsiteY1" fmla="*/ 24836 h 716623"/>
              <a:gd name="connsiteX2" fmla="*/ 516591 w 1757841"/>
              <a:gd name="connsiteY2" fmla="*/ 19393 h 716623"/>
              <a:gd name="connsiteX3" fmla="*/ 483934 w 1757841"/>
              <a:gd name="connsiteY3" fmla="*/ 106478 h 716623"/>
              <a:gd name="connsiteX4" fmla="*/ 456720 w 1757841"/>
              <a:gd name="connsiteY4" fmla="*/ 46607 h 716623"/>
              <a:gd name="connsiteX5" fmla="*/ 315206 w 1757841"/>
              <a:gd name="connsiteY5" fmla="*/ 3064 h 716623"/>
              <a:gd name="connsiteX6" fmla="*/ 179134 w 1757841"/>
              <a:gd name="connsiteY6" fmla="*/ 133693 h 716623"/>
              <a:gd name="connsiteX7" fmla="*/ 222677 w 1757841"/>
              <a:gd name="connsiteY7" fmla="*/ 188121 h 716623"/>
              <a:gd name="connsiteX8" fmla="*/ 119263 w 1757841"/>
              <a:gd name="connsiteY8" fmla="*/ 171793 h 716623"/>
              <a:gd name="connsiteX9" fmla="*/ 32177 w 1757841"/>
              <a:gd name="connsiteY9" fmla="*/ 318750 h 716623"/>
              <a:gd name="connsiteX10" fmla="*/ 86606 w 1757841"/>
              <a:gd name="connsiteY10" fmla="*/ 373178 h 716623"/>
              <a:gd name="connsiteX11" fmla="*/ 48506 w 1757841"/>
              <a:gd name="connsiteY11" fmla="*/ 367736 h 716623"/>
              <a:gd name="connsiteX12" fmla="*/ 4963 w 1757841"/>
              <a:gd name="connsiteY12" fmla="*/ 547350 h 716623"/>
              <a:gd name="connsiteX13" fmla="*/ 173691 w 1757841"/>
              <a:gd name="connsiteY13" fmla="*/ 661650 h 716623"/>
              <a:gd name="connsiteX14" fmla="*/ 369634 w 1757841"/>
              <a:gd name="connsiteY14" fmla="*/ 607221 h 716623"/>
              <a:gd name="connsiteX15" fmla="*/ 347863 w 1757841"/>
              <a:gd name="connsiteY15" fmla="*/ 623550 h 716623"/>
              <a:gd name="connsiteX16" fmla="*/ 473048 w 1757841"/>
              <a:gd name="connsiteY16" fmla="*/ 710636 h 716623"/>
              <a:gd name="connsiteX17" fmla="*/ 794177 w 1757841"/>
              <a:gd name="connsiteY17" fmla="*/ 650764 h 716623"/>
              <a:gd name="connsiteX18" fmla="*/ 810506 w 1757841"/>
              <a:gd name="connsiteY18" fmla="*/ 585450 h 716623"/>
              <a:gd name="connsiteX19" fmla="*/ 919363 w 1757841"/>
              <a:gd name="connsiteY19" fmla="*/ 634436 h 716623"/>
              <a:gd name="connsiteX20" fmla="*/ 1153406 w 1757841"/>
              <a:gd name="connsiteY20" fmla="*/ 716078 h 716623"/>
              <a:gd name="connsiteX21" fmla="*/ 1300363 w 1757841"/>
              <a:gd name="connsiteY21" fmla="*/ 590893 h 716623"/>
              <a:gd name="connsiteX22" fmla="*/ 1322134 w 1757841"/>
              <a:gd name="connsiteY22" fmla="*/ 634436 h 716623"/>
              <a:gd name="connsiteX23" fmla="*/ 1724906 w 1757841"/>
              <a:gd name="connsiteY23" fmla="*/ 639878 h 716623"/>
              <a:gd name="connsiteX24" fmla="*/ 1681363 w 1757841"/>
              <a:gd name="connsiteY24" fmla="*/ 449378 h 716623"/>
              <a:gd name="connsiteX25" fmla="*/ 1757563 w 1757841"/>
              <a:gd name="connsiteY25" fmla="*/ 340521 h 716623"/>
              <a:gd name="connsiteX26" fmla="*/ 1648706 w 1757841"/>
              <a:gd name="connsiteY26" fmla="*/ 139136 h 716623"/>
              <a:gd name="connsiteX27" fmla="*/ 1387448 w 1757841"/>
              <a:gd name="connsiteY27" fmla="*/ 204450 h 716623"/>
              <a:gd name="connsiteX28" fmla="*/ 1382006 w 1757841"/>
              <a:gd name="connsiteY28" fmla="*/ 231664 h 716623"/>
              <a:gd name="connsiteX29" fmla="*/ 1343906 w 1757841"/>
              <a:gd name="connsiteY29" fmla="*/ 150021 h 716623"/>
              <a:gd name="connsiteX30" fmla="*/ 1202391 w 1757841"/>
              <a:gd name="connsiteY30" fmla="*/ 35721 h 716623"/>
              <a:gd name="connsiteX31" fmla="*/ 1088091 w 1757841"/>
              <a:gd name="connsiteY31" fmla="*/ 150021 h 716623"/>
              <a:gd name="connsiteX32" fmla="*/ 1077206 w 1757841"/>
              <a:gd name="connsiteY32" fmla="*/ 95593 h 716623"/>
              <a:gd name="connsiteX33" fmla="*/ 968348 w 1757841"/>
              <a:gd name="connsiteY33" fmla="*/ 13950 h 716623"/>
              <a:gd name="connsiteX34" fmla="*/ 832277 w 1757841"/>
              <a:gd name="connsiteY34" fmla="*/ 111921 h 7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57841" h="716623">
                <a:moveTo>
                  <a:pt x="832277" y="111921"/>
                </a:moveTo>
                <a:cubicBezTo>
                  <a:pt x="795991" y="113735"/>
                  <a:pt x="803248" y="40257"/>
                  <a:pt x="750634" y="24836"/>
                </a:cubicBezTo>
                <a:cubicBezTo>
                  <a:pt x="698020" y="9415"/>
                  <a:pt x="561041" y="5786"/>
                  <a:pt x="516591" y="19393"/>
                </a:cubicBezTo>
                <a:cubicBezTo>
                  <a:pt x="472141" y="33000"/>
                  <a:pt x="493912" y="101942"/>
                  <a:pt x="483934" y="106478"/>
                </a:cubicBezTo>
                <a:cubicBezTo>
                  <a:pt x="473955" y="111014"/>
                  <a:pt x="484841" y="63843"/>
                  <a:pt x="456720" y="46607"/>
                </a:cubicBezTo>
                <a:cubicBezTo>
                  <a:pt x="428599" y="29371"/>
                  <a:pt x="361470" y="-11450"/>
                  <a:pt x="315206" y="3064"/>
                </a:cubicBezTo>
                <a:cubicBezTo>
                  <a:pt x="268942" y="17578"/>
                  <a:pt x="194555" y="102850"/>
                  <a:pt x="179134" y="133693"/>
                </a:cubicBezTo>
                <a:cubicBezTo>
                  <a:pt x="163712" y="164536"/>
                  <a:pt x="232655" y="181771"/>
                  <a:pt x="222677" y="188121"/>
                </a:cubicBezTo>
                <a:cubicBezTo>
                  <a:pt x="212699" y="194471"/>
                  <a:pt x="151013" y="150022"/>
                  <a:pt x="119263" y="171793"/>
                </a:cubicBezTo>
                <a:cubicBezTo>
                  <a:pt x="87513" y="193564"/>
                  <a:pt x="37620" y="285186"/>
                  <a:pt x="32177" y="318750"/>
                </a:cubicBezTo>
                <a:cubicBezTo>
                  <a:pt x="26734" y="352314"/>
                  <a:pt x="83884" y="365014"/>
                  <a:pt x="86606" y="373178"/>
                </a:cubicBezTo>
                <a:cubicBezTo>
                  <a:pt x="89327" y="381342"/>
                  <a:pt x="62113" y="338707"/>
                  <a:pt x="48506" y="367736"/>
                </a:cubicBezTo>
                <a:cubicBezTo>
                  <a:pt x="34899" y="396765"/>
                  <a:pt x="-15901" y="498364"/>
                  <a:pt x="4963" y="547350"/>
                </a:cubicBezTo>
                <a:cubicBezTo>
                  <a:pt x="25827" y="596336"/>
                  <a:pt x="112913" y="651672"/>
                  <a:pt x="173691" y="661650"/>
                </a:cubicBezTo>
                <a:cubicBezTo>
                  <a:pt x="234469" y="671628"/>
                  <a:pt x="369634" y="607221"/>
                  <a:pt x="369634" y="607221"/>
                </a:cubicBezTo>
                <a:cubicBezTo>
                  <a:pt x="398663" y="600871"/>
                  <a:pt x="330627" y="606314"/>
                  <a:pt x="347863" y="623550"/>
                </a:cubicBezTo>
                <a:cubicBezTo>
                  <a:pt x="365099" y="640786"/>
                  <a:pt x="398662" y="706100"/>
                  <a:pt x="473048" y="710636"/>
                </a:cubicBezTo>
                <a:cubicBezTo>
                  <a:pt x="547434" y="715172"/>
                  <a:pt x="737934" y="671628"/>
                  <a:pt x="794177" y="650764"/>
                </a:cubicBezTo>
                <a:cubicBezTo>
                  <a:pt x="850420" y="629900"/>
                  <a:pt x="789642" y="588171"/>
                  <a:pt x="810506" y="585450"/>
                </a:cubicBezTo>
                <a:cubicBezTo>
                  <a:pt x="831370" y="582729"/>
                  <a:pt x="862213" y="612665"/>
                  <a:pt x="919363" y="634436"/>
                </a:cubicBezTo>
                <a:cubicBezTo>
                  <a:pt x="976513" y="656207"/>
                  <a:pt x="1089906" y="723335"/>
                  <a:pt x="1153406" y="716078"/>
                </a:cubicBezTo>
                <a:cubicBezTo>
                  <a:pt x="1216906" y="708821"/>
                  <a:pt x="1272242" y="604500"/>
                  <a:pt x="1300363" y="590893"/>
                </a:cubicBezTo>
                <a:cubicBezTo>
                  <a:pt x="1328484" y="577286"/>
                  <a:pt x="1251377" y="626272"/>
                  <a:pt x="1322134" y="634436"/>
                </a:cubicBezTo>
                <a:cubicBezTo>
                  <a:pt x="1392891" y="642600"/>
                  <a:pt x="1665034" y="670721"/>
                  <a:pt x="1724906" y="639878"/>
                </a:cubicBezTo>
                <a:cubicBezTo>
                  <a:pt x="1784778" y="609035"/>
                  <a:pt x="1675920" y="499271"/>
                  <a:pt x="1681363" y="449378"/>
                </a:cubicBezTo>
                <a:cubicBezTo>
                  <a:pt x="1686806" y="399485"/>
                  <a:pt x="1763006" y="392228"/>
                  <a:pt x="1757563" y="340521"/>
                </a:cubicBezTo>
                <a:cubicBezTo>
                  <a:pt x="1752120" y="288814"/>
                  <a:pt x="1710392" y="161814"/>
                  <a:pt x="1648706" y="139136"/>
                </a:cubicBezTo>
                <a:cubicBezTo>
                  <a:pt x="1587020" y="116458"/>
                  <a:pt x="1431898" y="189029"/>
                  <a:pt x="1387448" y="204450"/>
                </a:cubicBezTo>
                <a:cubicBezTo>
                  <a:pt x="1342998" y="219871"/>
                  <a:pt x="1389263" y="240735"/>
                  <a:pt x="1382006" y="231664"/>
                </a:cubicBezTo>
                <a:cubicBezTo>
                  <a:pt x="1374749" y="222593"/>
                  <a:pt x="1373842" y="182678"/>
                  <a:pt x="1343906" y="150021"/>
                </a:cubicBezTo>
                <a:cubicBezTo>
                  <a:pt x="1313970" y="117364"/>
                  <a:pt x="1245027" y="35721"/>
                  <a:pt x="1202391" y="35721"/>
                </a:cubicBezTo>
                <a:cubicBezTo>
                  <a:pt x="1159755" y="35721"/>
                  <a:pt x="1108955" y="140042"/>
                  <a:pt x="1088091" y="150021"/>
                </a:cubicBezTo>
                <a:cubicBezTo>
                  <a:pt x="1067227" y="160000"/>
                  <a:pt x="1097163" y="118271"/>
                  <a:pt x="1077206" y="95593"/>
                </a:cubicBezTo>
                <a:cubicBezTo>
                  <a:pt x="1057249" y="72915"/>
                  <a:pt x="1010984" y="14857"/>
                  <a:pt x="968348" y="13950"/>
                </a:cubicBezTo>
                <a:cubicBezTo>
                  <a:pt x="925712" y="13043"/>
                  <a:pt x="868563" y="110107"/>
                  <a:pt x="832277" y="1119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185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APNIC’s DNS Experimental Rig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AFBBA94-A664-E845-ACAA-0AE4F950824C}"/>
              </a:ext>
            </a:extLst>
          </p:cNvPr>
          <p:cNvSpPr/>
          <p:nvPr/>
        </p:nvSpPr>
        <p:spPr>
          <a:xfrm>
            <a:off x="5505686" y="2845251"/>
            <a:ext cx="1626596" cy="648062"/>
          </a:xfrm>
          <a:custGeom>
            <a:avLst/>
            <a:gdLst>
              <a:gd name="connsiteX0" fmla="*/ 151699 w 1626596"/>
              <a:gd name="connsiteY0" fmla="*/ 46632 h 648062"/>
              <a:gd name="connsiteX1" fmla="*/ 1400636 w 1626596"/>
              <a:gd name="connsiteY1" fmla="*/ 31763 h 648062"/>
              <a:gd name="connsiteX2" fmla="*/ 1601357 w 1626596"/>
              <a:gd name="connsiteY2" fmla="*/ 46632 h 648062"/>
              <a:gd name="connsiteX3" fmla="*/ 1623660 w 1626596"/>
              <a:gd name="connsiteY3" fmla="*/ 604193 h 648062"/>
              <a:gd name="connsiteX4" fmla="*/ 1593923 w 1626596"/>
              <a:gd name="connsiteY4" fmla="*/ 611627 h 648062"/>
              <a:gd name="connsiteX5" fmla="*/ 203738 w 1626596"/>
              <a:gd name="connsiteY5" fmla="*/ 604193 h 648062"/>
              <a:gd name="connsiteX6" fmla="*/ 17884 w 1626596"/>
              <a:gd name="connsiteY6" fmla="*/ 567022 h 648062"/>
              <a:gd name="connsiteX7" fmla="*/ 17884 w 1626596"/>
              <a:gd name="connsiteY7" fmla="*/ 91236 h 64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6596" h="648062">
                <a:moveTo>
                  <a:pt x="151699" y="46632"/>
                </a:moveTo>
                <a:lnTo>
                  <a:pt x="1400636" y="31763"/>
                </a:lnTo>
                <a:cubicBezTo>
                  <a:pt x="1642246" y="31763"/>
                  <a:pt x="1564186" y="-48773"/>
                  <a:pt x="1601357" y="46632"/>
                </a:cubicBezTo>
                <a:cubicBezTo>
                  <a:pt x="1638528" y="142037"/>
                  <a:pt x="1623660" y="604193"/>
                  <a:pt x="1623660" y="604193"/>
                </a:cubicBezTo>
                <a:cubicBezTo>
                  <a:pt x="1622421" y="698359"/>
                  <a:pt x="1593923" y="611627"/>
                  <a:pt x="1593923" y="611627"/>
                </a:cubicBezTo>
                <a:lnTo>
                  <a:pt x="203738" y="604193"/>
                </a:lnTo>
                <a:cubicBezTo>
                  <a:pt x="-58935" y="596759"/>
                  <a:pt x="48860" y="652515"/>
                  <a:pt x="17884" y="567022"/>
                </a:cubicBezTo>
                <a:cubicBezTo>
                  <a:pt x="-13092" y="481529"/>
                  <a:pt x="2396" y="286382"/>
                  <a:pt x="17884" y="912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5979E7E-FB59-4543-9210-EE5B05653641}"/>
              </a:ext>
            </a:extLst>
          </p:cNvPr>
          <p:cNvSpPr/>
          <p:nvPr/>
        </p:nvSpPr>
        <p:spPr>
          <a:xfrm>
            <a:off x="5575609" y="2717637"/>
            <a:ext cx="1700063" cy="174246"/>
          </a:xfrm>
          <a:custGeom>
            <a:avLst/>
            <a:gdLst>
              <a:gd name="connsiteX0" fmla="*/ 0 w 1700063"/>
              <a:gd name="connsiteY0" fmla="*/ 174246 h 174246"/>
              <a:gd name="connsiteX1" fmla="*/ 304800 w 1700063"/>
              <a:gd name="connsiteY1" fmla="*/ 32997 h 174246"/>
              <a:gd name="connsiteX2" fmla="*/ 341971 w 1700063"/>
              <a:gd name="connsiteY2" fmla="*/ 32997 h 174246"/>
              <a:gd name="connsiteX3" fmla="*/ 631903 w 1700063"/>
              <a:gd name="connsiteY3" fmla="*/ 25563 h 174246"/>
              <a:gd name="connsiteX4" fmla="*/ 1613210 w 1700063"/>
              <a:gd name="connsiteY4" fmla="*/ 3260 h 174246"/>
              <a:gd name="connsiteX5" fmla="*/ 1642947 w 1700063"/>
              <a:gd name="connsiteY5" fmla="*/ 10694 h 174246"/>
              <a:gd name="connsiteX6" fmla="*/ 1538869 w 1700063"/>
              <a:gd name="connsiteY6" fmla="*/ 99904 h 17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0063" h="174246">
                <a:moveTo>
                  <a:pt x="0" y="174246"/>
                </a:moveTo>
                <a:cubicBezTo>
                  <a:pt x="123902" y="115392"/>
                  <a:pt x="247805" y="56538"/>
                  <a:pt x="304800" y="32997"/>
                </a:cubicBezTo>
                <a:cubicBezTo>
                  <a:pt x="361795" y="9456"/>
                  <a:pt x="341971" y="32997"/>
                  <a:pt x="341971" y="32997"/>
                </a:cubicBezTo>
                <a:lnTo>
                  <a:pt x="631903" y="25563"/>
                </a:lnTo>
                <a:lnTo>
                  <a:pt x="1613210" y="3260"/>
                </a:lnTo>
                <a:cubicBezTo>
                  <a:pt x="1781717" y="782"/>
                  <a:pt x="1655337" y="-5413"/>
                  <a:pt x="1642947" y="10694"/>
                </a:cubicBezTo>
                <a:cubicBezTo>
                  <a:pt x="1630557" y="26801"/>
                  <a:pt x="1584713" y="63352"/>
                  <a:pt x="1538869" y="999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7EC5527-2C7F-6944-82C6-62A28879E6CD}"/>
              </a:ext>
            </a:extLst>
          </p:cNvPr>
          <p:cNvSpPr/>
          <p:nvPr/>
        </p:nvSpPr>
        <p:spPr>
          <a:xfrm>
            <a:off x="7144214" y="2720897"/>
            <a:ext cx="104385" cy="691376"/>
          </a:xfrm>
          <a:custGeom>
            <a:avLst/>
            <a:gdLst>
              <a:gd name="connsiteX0" fmla="*/ 81776 w 104385"/>
              <a:gd name="connsiteY0" fmla="*/ 0 h 691376"/>
              <a:gd name="connsiteX1" fmla="*/ 96644 w 104385"/>
              <a:gd name="connsiteY1" fmla="*/ 520390 h 691376"/>
              <a:gd name="connsiteX2" fmla="*/ 96644 w 104385"/>
              <a:gd name="connsiteY2" fmla="*/ 542693 h 691376"/>
              <a:gd name="connsiteX3" fmla="*/ 0 w 104385"/>
              <a:gd name="connsiteY3" fmla="*/ 691376 h 69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85" h="691376">
                <a:moveTo>
                  <a:pt x="81776" y="0"/>
                </a:moveTo>
                <a:lnTo>
                  <a:pt x="96644" y="520390"/>
                </a:lnTo>
                <a:cubicBezTo>
                  <a:pt x="99122" y="610839"/>
                  <a:pt x="112751" y="514195"/>
                  <a:pt x="96644" y="542693"/>
                </a:cubicBezTo>
                <a:cubicBezTo>
                  <a:pt x="80537" y="571191"/>
                  <a:pt x="40268" y="631283"/>
                  <a:pt x="0" y="6913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C4502-84F1-7540-BDE1-B069C7C63FAE}"/>
              </a:ext>
            </a:extLst>
          </p:cNvPr>
          <p:cNvSpPr txBox="1"/>
          <p:nvPr/>
        </p:nvSpPr>
        <p:spPr>
          <a:xfrm>
            <a:off x="5492711" y="2982549"/>
            <a:ext cx="16882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latin typeface="AhnbergHand" pitchFamily="2" charset="0"/>
              </a:rPr>
              <a:t>Authoritative Server</a:t>
            </a:r>
          </a:p>
          <a:p>
            <a:pPr algn="ctr"/>
            <a:r>
              <a:rPr lang="en-AU" sz="1000" dirty="0">
                <a:latin typeface="AhnbergHand" pitchFamily="2" charset="0"/>
              </a:rPr>
              <a:t>Dual Stack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A1F00-124D-3744-B73F-5F1781D64982}"/>
              </a:ext>
            </a:extLst>
          </p:cNvPr>
          <p:cNvSpPr txBox="1"/>
          <p:nvPr/>
        </p:nvSpPr>
        <p:spPr>
          <a:xfrm>
            <a:off x="2889366" y="3956595"/>
            <a:ext cx="1588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latin typeface="AhnbergHand" pitchFamily="2" charset="0"/>
              </a:rPr>
              <a:t>Recursive Resolver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158392A-4B22-3648-B044-267137477B09}"/>
              </a:ext>
            </a:extLst>
          </p:cNvPr>
          <p:cNvSpPr/>
          <p:nvPr/>
        </p:nvSpPr>
        <p:spPr>
          <a:xfrm>
            <a:off x="1099387" y="4378712"/>
            <a:ext cx="885530" cy="477780"/>
          </a:xfrm>
          <a:custGeom>
            <a:avLst/>
            <a:gdLst>
              <a:gd name="connsiteX0" fmla="*/ 45471 w 593539"/>
              <a:gd name="connsiteY0" fmla="*/ 0 h 293219"/>
              <a:gd name="connsiteX1" fmla="*/ 558427 w 593539"/>
              <a:gd name="connsiteY1" fmla="*/ 0 h 293219"/>
              <a:gd name="connsiteX2" fmla="*/ 550993 w 593539"/>
              <a:gd name="connsiteY2" fmla="*/ 29736 h 293219"/>
              <a:gd name="connsiteX3" fmla="*/ 573295 w 593539"/>
              <a:gd name="connsiteY3" fmla="*/ 237893 h 293219"/>
              <a:gd name="connsiteX4" fmla="*/ 528691 w 593539"/>
              <a:gd name="connsiteY4" fmla="*/ 275063 h 293219"/>
              <a:gd name="connsiteX5" fmla="*/ 38037 w 593539"/>
              <a:gd name="connsiteY5" fmla="*/ 289932 h 293219"/>
              <a:gd name="connsiteX6" fmla="*/ 30603 w 593539"/>
              <a:gd name="connsiteY6" fmla="*/ 267629 h 293219"/>
              <a:gd name="connsiteX7" fmla="*/ 15735 w 593539"/>
              <a:gd name="connsiteY7" fmla="*/ 52039 h 29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3539" h="293219">
                <a:moveTo>
                  <a:pt x="45471" y="0"/>
                </a:moveTo>
                <a:lnTo>
                  <a:pt x="558427" y="0"/>
                </a:lnTo>
                <a:cubicBezTo>
                  <a:pt x="642681" y="4956"/>
                  <a:pt x="548515" y="-9913"/>
                  <a:pt x="550993" y="29736"/>
                </a:cubicBezTo>
                <a:cubicBezTo>
                  <a:pt x="553471" y="69385"/>
                  <a:pt x="577012" y="197005"/>
                  <a:pt x="573295" y="237893"/>
                </a:cubicBezTo>
                <a:cubicBezTo>
                  <a:pt x="569578" y="278781"/>
                  <a:pt x="617901" y="266390"/>
                  <a:pt x="528691" y="275063"/>
                </a:cubicBezTo>
                <a:cubicBezTo>
                  <a:pt x="439481" y="283736"/>
                  <a:pt x="38037" y="289932"/>
                  <a:pt x="38037" y="289932"/>
                </a:cubicBezTo>
                <a:cubicBezTo>
                  <a:pt x="-44978" y="288693"/>
                  <a:pt x="34320" y="307278"/>
                  <a:pt x="30603" y="267629"/>
                </a:cubicBezTo>
                <a:cubicBezTo>
                  <a:pt x="26886" y="227980"/>
                  <a:pt x="21310" y="140009"/>
                  <a:pt x="15735" y="52039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074C43-B087-BE46-962C-FDC54032C890}"/>
              </a:ext>
            </a:extLst>
          </p:cNvPr>
          <p:cNvSpPr txBox="1"/>
          <p:nvPr/>
        </p:nvSpPr>
        <p:spPr>
          <a:xfrm>
            <a:off x="1139637" y="4396563"/>
            <a:ext cx="805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100" dirty="0">
                <a:latin typeface="AhnbergHand" pitchFamily="2" charset="0"/>
              </a:rPr>
              <a:t>Stub</a:t>
            </a:r>
          </a:p>
          <a:p>
            <a:pPr algn="ctr"/>
            <a:r>
              <a:rPr lang="en-AU" sz="1100" dirty="0">
                <a:latin typeface="AhnbergHand" pitchFamily="2" charset="0"/>
              </a:rPr>
              <a:t>Resolver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5CDA1A2-9039-7C4A-B36E-BDCAD3B0076F}"/>
              </a:ext>
            </a:extLst>
          </p:cNvPr>
          <p:cNvSpPr/>
          <p:nvPr/>
        </p:nvSpPr>
        <p:spPr>
          <a:xfrm>
            <a:off x="4676078" y="3380059"/>
            <a:ext cx="816633" cy="359316"/>
          </a:xfrm>
          <a:custGeom>
            <a:avLst/>
            <a:gdLst>
              <a:gd name="connsiteX0" fmla="*/ 0 w 816633"/>
              <a:gd name="connsiteY0" fmla="*/ 359316 h 359316"/>
              <a:gd name="connsiteX1" fmla="*/ 802887 w 816633"/>
              <a:gd name="connsiteY1" fmla="*/ 24780 h 359316"/>
              <a:gd name="connsiteX2" fmla="*/ 527824 w 816633"/>
              <a:gd name="connsiteY2" fmla="*/ 24780 h 359316"/>
              <a:gd name="connsiteX3" fmla="*/ 795453 w 816633"/>
              <a:gd name="connsiteY3" fmla="*/ 24780 h 359316"/>
              <a:gd name="connsiteX4" fmla="*/ 721112 w 816633"/>
              <a:gd name="connsiteY4" fmla="*/ 151160 h 35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633" h="359316">
                <a:moveTo>
                  <a:pt x="0" y="359316"/>
                </a:moveTo>
                <a:cubicBezTo>
                  <a:pt x="357458" y="219926"/>
                  <a:pt x="714916" y="80536"/>
                  <a:pt x="802887" y="24780"/>
                </a:cubicBezTo>
                <a:cubicBezTo>
                  <a:pt x="890858" y="-30976"/>
                  <a:pt x="527824" y="24780"/>
                  <a:pt x="527824" y="24780"/>
                </a:cubicBezTo>
                <a:cubicBezTo>
                  <a:pt x="526585" y="24780"/>
                  <a:pt x="763238" y="3717"/>
                  <a:pt x="795453" y="24780"/>
                </a:cubicBezTo>
                <a:cubicBezTo>
                  <a:pt x="827668" y="45843"/>
                  <a:pt x="774390" y="98501"/>
                  <a:pt x="721112" y="15116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BBFDEAB-4AA8-4A45-A064-31C59957E227}"/>
              </a:ext>
            </a:extLst>
          </p:cNvPr>
          <p:cNvSpPr/>
          <p:nvPr/>
        </p:nvSpPr>
        <p:spPr>
          <a:xfrm>
            <a:off x="1913586" y="4198688"/>
            <a:ext cx="864869" cy="250521"/>
          </a:xfrm>
          <a:custGeom>
            <a:avLst/>
            <a:gdLst>
              <a:gd name="connsiteX0" fmla="*/ 19292 w 864869"/>
              <a:gd name="connsiteY0" fmla="*/ 224629 h 250521"/>
              <a:gd name="connsiteX1" fmla="*/ 108501 w 864869"/>
              <a:gd name="connsiteY1" fmla="*/ 232063 h 250521"/>
              <a:gd name="connsiteX2" fmla="*/ 851916 w 864869"/>
              <a:gd name="connsiteY2" fmla="*/ 16473 h 250521"/>
              <a:gd name="connsiteX3" fmla="*/ 599155 w 864869"/>
              <a:gd name="connsiteY3" fmla="*/ 16473 h 250521"/>
              <a:gd name="connsiteX4" fmla="*/ 837048 w 864869"/>
              <a:gd name="connsiteY4" fmla="*/ 9039 h 250521"/>
              <a:gd name="connsiteX5" fmla="*/ 651194 w 864869"/>
              <a:gd name="connsiteY5" fmla="*/ 157721 h 25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869" h="250521">
                <a:moveTo>
                  <a:pt x="19292" y="224629"/>
                </a:moveTo>
                <a:cubicBezTo>
                  <a:pt x="-5489" y="245692"/>
                  <a:pt x="-30270" y="266756"/>
                  <a:pt x="108501" y="232063"/>
                </a:cubicBezTo>
                <a:cubicBezTo>
                  <a:pt x="247272" y="197370"/>
                  <a:pt x="770140" y="52405"/>
                  <a:pt x="851916" y="16473"/>
                </a:cubicBezTo>
                <a:cubicBezTo>
                  <a:pt x="933692" y="-19459"/>
                  <a:pt x="601633" y="17712"/>
                  <a:pt x="599155" y="16473"/>
                </a:cubicBezTo>
                <a:cubicBezTo>
                  <a:pt x="596677" y="15234"/>
                  <a:pt x="828375" y="-14502"/>
                  <a:pt x="837048" y="9039"/>
                </a:cubicBezTo>
                <a:cubicBezTo>
                  <a:pt x="845721" y="32580"/>
                  <a:pt x="748457" y="95150"/>
                  <a:pt x="651194" y="157721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4346BC-3B10-2446-85E5-22D69A87A412}"/>
              </a:ext>
            </a:extLst>
          </p:cNvPr>
          <p:cNvSpPr txBox="1"/>
          <p:nvPr/>
        </p:nvSpPr>
        <p:spPr>
          <a:xfrm flipH="1">
            <a:off x="5269774" y="3763369"/>
            <a:ext cx="277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We instrument the Authoritative Server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D08CBB-3459-AD4D-962B-3940E4480645}"/>
              </a:ext>
            </a:extLst>
          </p:cNvPr>
          <p:cNvSpPr txBox="1"/>
          <p:nvPr/>
        </p:nvSpPr>
        <p:spPr>
          <a:xfrm flipH="1">
            <a:off x="331131" y="3263230"/>
            <a:ext cx="2774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We insert “known” DNS queries into the stub resolver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19E5896-D2E4-344E-9DC9-46040935FE27}"/>
              </a:ext>
            </a:extLst>
          </p:cNvPr>
          <p:cNvSpPr/>
          <p:nvPr/>
        </p:nvSpPr>
        <p:spPr>
          <a:xfrm>
            <a:off x="1189463" y="4088779"/>
            <a:ext cx="209436" cy="248662"/>
          </a:xfrm>
          <a:custGeom>
            <a:avLst/>
            <a:gdLst>
              <a:gd name="connsiteX0" fmla="*/ 74342 w 209436"/>
              <a:gd name="connsiteY0" fmla="*/ 0 h 248662"/>
              <a:gd name="connsiteX1" fmla="*/ 163552 w 209436"/>
              <a:gd name="connsiteY1" fmla="*/ 245327 h 248662"/>
              <a:gd name="connsiteX2" fmla="*/ 208157 w 209436"/>
              <a:gd name="connsiteY2" fmla="*/ 148683 h 248662"/>
              <a:gd name="connsiteX3" fmla="*/ 178420 w 209436"/>
              <a:gd name="connsiteY3" fmla="*/ 245327 h 248662"/>
              <a:gd name="connsiteX4" fmla="*/ 0 w 209436"/>
              <a:gd name="connsiteY4" fmla="*/ 200722 h 24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36" h="248662">
                <a:moveTo>
                  <a:pt x="74342" y="0"/>
                </a:moveTo>
                <a:cubicBezTo>
                  <a:pt x="107796" y="110273"/>
                  <a:pt x="141250" y="220547"/>
                  <a:pt x="163552" y="245327"/>
                </a:cubicBezTo>
                <a:cubicBezTo>
                  <a:pt x="185854" y="270107"/>
                  <a:pt x="205679" y="148683"/>
                  <a:pt x="208157" y="148683"/>
                </a:cubicBezTo>
                <a:cubicBezTo>
                  <a:pt x="210635" y="148683"/>
                  <a:pt x="213113" y="236654"/>
                  <a:pt x="178420" y="245327"/>
                </a:cubicBezTo>
                <a:cubicBezTo>
                  <a:pt x="143727" y="254000"/>
                  <a:pt x="71863" y="227361"/>
                  <a:pt x="0" y="2007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E3F682F-805D-9740-9AF3-F8D1AE3A550B}"/>
              </a:ext>
            </a:extLst>
          </p:cNvPr>
          <p:cNvSpPr/>
          <p:nvPr/>
        </p:nvSpPr>
        <p:spPr>
          <a:xfrm>
            <a:off x="5664556" y="3495492"/>
            <a:ext cx="290195" cy="266184"/>
          </a:xfrm>
          <a:custGeom>
            <a:avLst/>
            <a:gdLst>
              <a:gd name="connsiteX0" fmla="*/ 290195 w 290195"/>
              <a:gd name="connsiteY0" fmla="*/ 266184 h 266184"/>
              <a:gd name="connsiteX1" fmla="*/ 134078 w 290195"/>
              <a:gd name="connsiteY1" fmla="*/ 28292 h 266184"/>
              <a:gd name="connsiteX2" fmla="*/ 264 w 290195"/>
              <a:gd name="connsiteY2" fmla="*/ 139804 h 266184"/>
              <a:gd name="connsiteX3" fmla="*/ 104342 w 290195"/>
              <a:gd name="connsiteY3" fmla="*/ 5989 h 266184"/>
              <a:gd name="connsiteX4" fmla="*/ 260459 w 290195"/>
              <a:gd name="connsiteY4" fmla="*/ 35726 h 26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195" h="266184">
                <a:moveTo>
                  <a:pt x="290195" y="266184"/>
                </a:moveTo>
                <a:cubicBezTo>
                  <a:pt x="236297" y="157769"/>
                  <a:pt x="182400" y="49355"/>
                  <a:pt x="134078" y="28292"/>
                </a:cubicBezTo>
                <a:cubicBezTo>
                  <a:pt x="85756" y="7229"/>
                  <a:pt x="5220" y="143521"/>
                  <a:pt x="264" y="139804"/>
                </a:cubicBezTo>
                <a:cubicBezTo>
                  <a:pt x="-4692" y="136087"/>
                  <a:pt x="60976" y="23335"/>
                  <a:pt x="104342" y="5989"/>
                </a:cubicBezTo>
                <a:cubicBezTo>
                  <a:pt x="147708" y="-11357"/>
                  <a:pt x="204083" y="12184"/>
                  <a:pt x="260459" y="357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B23999-21A6-4941-B54A-AE93DF8E52BA}"/>
              </a:ext>
            </a:extLst>
          </p:cNvPr>
          <p:cNvSpPr txBox="1"/>
          <p:nvPr/>
        </p:nvSpPr>
        <p:spPr>
          <a:xfrm>
            <a:off x="406403" y="995751"/>
            <a:ext cx="8208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We make parts of the name unique to each experiment</a:t>
            </a:r>
          </a:p>
          <a:p>
            <a:r>
              <a:rPr lang="en-AU" dirty="0"/>
              <a:t>That way the recursive resolvers have no cached data  and are forced to query the authoritative server</a:t>
            </a:r>
          </a:p>
          <a:p>
            <a:r>
              <a:rPr lang="en-AU" dirty="0"/>
              <a:t>We “see” the recursive to authoritative query process by instrumenting the authoritative server, and match experiment placement records to the server’s DNS logs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32709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40" y="109699"/>
            <a:ext cx="8480319" cy="994172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Case 4 - Which Networks’ Resolvers can’t Frag but can TCP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620" y="1226094"/>
            <a:ext cx="8694379" cy="32635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US" sz="1050" dirty="0">
                <a:latin typeface="Menlo" charset="0"/>
                <a:ea typeface="Menlo" charset="0"/>
                <a:cs typeface="Menlo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840" y="4407804"/>
            <a:ext cx="83971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These networks host resolvers that appear to be unable to receive fragmented UDP, will re-query with a smaller UDP buffer size, get the truncated UDP response and successfully complete the TCP session</a:t>
            </a:r>
          </a:p>
          <a:p>
            <a:r>
              <a:rPr lang="en-US" sz="1350" dirty="0"/>
              <a:t>This is the top 20, as measured by the query count per resolver subnet address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9B608-3CBD-5A4F-BCD2-05FE9025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9" y="1155671"/>
            <a:ext cx="5010978" cy="312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1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185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Dual Stack 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well is IPv6 supported in the DNS?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does the DNS handle dual-stacked authoritative servers?</a:t>
            </a:r>
          </a:p>
          <a:p>
            <a:pPr lvl="1"/>
            <a:r>
              <a:rPr lang="en-US" dirty="0"/>
              <a:t>Is there a “happy eyeballs” version of DNS server selection?</a:t>
            </a:r>
          </a:p>
          <a:p>
            <a:pPr lvl="1"/>
            <a:r>
              <a:rPr lang="en-US" dirty="0"/>
              <a:t>Or is there a reverse bias to use IPv4?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If you placed authoritative servers on an IPv6-only service how many users would be able to reach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 what about DNSSEC?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well does IPv6 support large UDP packets?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5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185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Dual Stack DNS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25B70-848A-F34B-8096-BF5F6CF9CB23}"/>
              </a:ext>
            </a:extLst>
          </p:cNvPr>
          <p:cNvSpPr txBox="1"/>
          <p:nvPr/>
        </p:nvSpPr>
        <p:spPr>
          <a:xfrm>
            <a:off x="185853" y="1423380"/>
            <a:ext cx="47727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A “happy eyeballs*” DNS approach would be to prefer to use the IPv6 address of the authoritative server in preference to the IPv4 address</a:t>
            </a:r>
          </a:p>
          <a:p>
            <a:endParaRPr lang="en-AU" sz="2000" dirty="0"/>
          </a:p>
          <a:p>
            <a:r>
              <a:rPr lang="en-AU" sz="2000" dirty="0"/>
              <a:t>A “reverse bias” DNS approach would be to prefer to use the IPv4 address</a:t>
            </a:r>
          </a:p>
          <a:p>
            <a:endParaRPr lang="en-AU" sz="2000" dirty="0"/>
          </a:p>
          <a:p>
            <a:endParaRPr lang="en-A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A3268B-ED40-C340-A110-270FAC9AFDDE}"/>
              </a:ext>
            </a:extLst>
          </p:cNvPr>
          <p:cNvSpPr txBox="1"/>
          <p:nvPr/>
        </p:nvSpPr>
        <p:spPr>
          <a:xfrm>
            <a:off x="286247" y="4740649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 </a:t>
            </a:r>
            <a:r>
              <a:rPr lang="en-AU" dirty="0">
                <a:latin typeface="Gh Hand" panose="02000503000000000000" pitchFamily="2" charset="0"/>
              </a:rPr>
              <a:t>Why is happy eyeballs important?</a:t>
            </a:r>
          </a:p>
        </p:txBody>
      </p:sp>
    </p:spTree>
    <p:extLst>
      <p:ext uri="{BB962C8B-B14F-4D97-AF65-F5344CB8AC3E}">
        <p14:creationId xmlns:p14="http://schemas.microsoft.com/office/powerpoint/2010/main" val="251577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185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Dual Stack DNS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25B70-848A-F34B-8096-BF5F6CF9CB23}"/>
              </a:ext>
            </a:extLst>
          </p:cNvPr>
          <p:cNvSpPr txBox="1"/>
          <p:nvPr/>
        </p:nvSpPr>
        <p:spPr>
          <a:xfrm>
            <a:off x="185853" y="1423380"/>
            <a:ext cx="47727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A “happy eyeballs*” DNS approach would be to prefer to use the IPv6 address of the authoritative server in preference to the IPv4 address</a:t>
            </a:r>
          </a:p>
          <a:p>
            <a:endParaRPr lang="en-AU" sz="2000" dirty="0"/>
          </a:p>
          <a:p>
            <a:r>
              <a:rPr lang="en-AU" sz="2000" dirty="0"/>
              <a:t>A “reverse bias” DNS approach would be to prefer to use the IPv4 address</a:t>
            </a:r>
          </a:p>
          <a:p>
            <a:endParaRPr lang="en-AU" sz="2000" dirty="0"/>
          </a:p>
          <a:p>
            <a:endParaRPr lang="en-AU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51F3C-B9C0-4840-A968-0328EC4EA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861" y="1003438"/>
            <a:ext cx="3989952" cy="3500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B12B7E-66B6-FF45-848A-3554722D9513}"/>
              </a:ext>
            </a:extLst>
          </p:cNvPr>
          <p:cNvSpPr txBox="1"/>
          <p:nvPr/>
        </p:nvSpPr>
        <p:spPr>
          <a:xfrm>
            <a:off x="5728811" y="3072679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IPv4 Only – 67</a:t>
            </a:r>
            <a:r>
              <a:rPr lang="en-AU" dirty="0">
                <a:latin typeface="Gh Hand" panose="02000503000000000000" pitchFamily="2" charset="0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610493-0227-744F-A413-30DBFA7EB4CD}"/>
              </a:ext>
            </a:extLst>
          </p:cNvPr>
          <p:cNvSpPr txBox="1"/>
          <p:nvPr/>
        </p:nvSpPr>
        <p:spPr>
          <a:xfrm>
            <a:off x="5905327" y="1507694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IPv6</a:t>
            </a:r>
          </a:p>
          <a:p>
            <a:r>
              <a:rPr lang="en-AU" dirty="0">
                <a:latin typeface="AhnbergHand" pitchFamily="2" charset="0"/>
              </a:rPr>
              <a:t>15</a:t>
            </a:r>
            <a:r>
              <a:rPr lang="en-AU" dirty="0">
                <a:latin typeface="Gh Hand" panose="02000503000000000000" pitchFamily="2" charset="0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E1063-B49A-E246-B144-79BA6EE4778A}"/>
              </a:ext>
            </a:extLst>
          </p:cNvPr>
          <p:cNvSpPr txBox="1"/>
          <p:nvPr/>
        </p:nvSpPr>
        <p:spPr>
          <a:xfrm>
            <a:off x="6787837" y="1520028"/>
            <a:ext cx="811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IPv4+</a:t>
            </a:r>
          </a:p>
          <a:p>
            <a:r>
              <a:rPr lang="en-AU" dirty="0">
                <a:latin typeface="AhnbergHand" pitchFamily="2" charset="0"/>
              </a:rPr>
              <a:t>IPv6</a:t>
            </a:r>
          </a:p>
          <a:p>
            <a:r>
              <a:rPr lang="en-AU" dirty="0">
                <a:latin typeface="AhnbergHand" pitchFamily="2" charset="0"/>
              </a:rPr>
              <a:t>18</a:t>
            </a:r>
            <a:r>
              <a:rPr lang="en-AU" dirty="0">
                <a:latin typeface="Gh Hand" panose="02000503000000000000" pitchFamily="2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C9F6D-A9A7-3D49-AA1F-733559E54D92}"/>
              </a:ext>
            </a:extLst>
          </p:cNvPr>
          <p:cNvSpPr txBox="1"/>
          <p:nvPr/>
        </p:nvSpPr>
        <p:spPr>
          <a:xfrm>
            <a:off x="286247" y="4740649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 </a:t>
            </a:r>
            <a:r>
              <a:rPr lang="en-AU" dirty="0">
                <a:latin typeface="Gh Hand" panose="02000503000000000000" pitchFamily="2" charset="0"/>
              </a:rPr>
              <a:t>Why is happy eyeballs important?</a:t>
            </a:r>
          </a:p>
        </p:txBody>
      </p:sp>
    </p:spTree>
    <p:extLst>
      <p:ext uri="{BB962C8B-B14F-4D97-AF65-F5344CB8AC3E}">
        <p14:creationId xmlns:p14="http://schemas.microsoft.com/office/powerpoint/2010/main" val="1761874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27221</TotalTime>
  <Words>4284</Words>
  <Application>Microsoft Macintosh PowerPoint</Application>
  <PresentationFormat>On-screen Show (16:9)</PresentationFormat>
  <Paragraphs>472</Paragraphs>
  <Slides>60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AhnbergHand</vt:lpstr>
      <vt:lpstr>Arial</vt:lpstr>
      <vt:lpstr>Calibri</vt:lpstr>
      <vt:lpstr>Calibri Light</vt:lpstr>
      <vt:lpstr>Courier</vt:lpstr>
      <vt:lpstr>Gh Hand</vt:lpstr>
      <vt:lpstr>Menlo</vt:lpstr>
      <vt:lpstr>Monaco</vt:lpstr>
      <vt:lpstr>Powderfinger Type</vt:lpstr>
      <vt:lpstr>Office Theme</vt:lpstr>
      <vt:lpstr>DNS and IPv6</vt:lpstr>
      <vt:lpstr>This is not a talk about DoH and DoT</vt:lpstr>
      <vt:lpstr>Dual Stack DNS</vt:lpstr>
      <vt:lpstr>A word or two about “how” to talk about the DNS</vt:lpstr>
      <vt:lpstr>Another word, this time about “how” to talk about DNS queries</vt:lpstr>
      <vt:lpstr>APNIC’s DNS Experimental Rig</vt:lpstr>
      <vt:lpstr>Dual Stack DNS</vt:lpstr>
      <vt:lpstr>Dual Stack DNS</vt:lpstr>
      <vt:lpstr>Dual Stack DNS</vt:lpstr>
      <vt:lpstr>Dual Stack DNS</vt:lpstr>
      <vt:lpstr>Dual Stack DNS</vt:lpstr>
      <vt:lpstr>Dual Stack DNS</vt:lpstr>
      <vt:lpstr>Dual Stack DNS</vt:lpstr>
      <vt:lpstr>Dual Stack vs IPv6 only DNS</vt:lpstr>
      <vt:lpstr>Dual Stack vs IPv6 only DNS</vt:lpstr>
      <vt:lpstr>Dual Stack DNS</vt:lpstr>
      <vt:lpstr>Dual Stack DNS</vt:lpstr>
      <vt:lpstr>IPv6 and Packet Fragmentation</vt:lpstr>
      <vt:lpstr>Who uses Fragmentation anyway?</vt:lpstr>
      <vt:lpstr>Who uses large DNS packets anyway?</vt:lpstr>
      <vt:lpstr>Who uses large DNS packets anyway?</vt:lpstr>
      <vt:lpstr>Who uses large DNS packets anyway?</vt:lpstr>
      <vt:lpstr>Who uses large DNS packets anyway?</vt:lpstr>
      <vt:lpstr>Who uses large DNS packets anyway?</vt:lpstr>
      <vt:lpstr>However…</vt:lpstr>
      <vt:lpstr>Is this a problem for today’s IPv6 Internet?</vt:lpstr>
      <vt:lpstr>Our Measurement Approach</vt:lpstr>
      <vt:lpstr>V6, the DNS and Fragmented UDP</vt:lpstr>
      <vt:lpstr>V6, the DNS and Fragmented UDP</vt:lpstr>
      <vt:lpstr>What to do?</vt:lpstr>
      <vt:lpstr>What do the RFC’s say?</vt:lpstr>
      <vt:lpstr>What do the RFC’s say?</vt:lpstr>
      <vt:lpstr>What do the RFC’s say?</vt:lpstr>
      <vt:lpstr>What do the RFC’s say?</vt:lpstr>
      <vt:lpstr>What can we do about it?</vt:lpstr>
      <vt:lpstr>What can we do about it?</vt:lpstr>
      <vt:lpstr>What can we do about it?</vt:lpstr>
      <vt:lpstr>What can we do about it?</vt:lpstr>
      <vt:lpstr>What can we do about it?</vt:lpstr>
      <vt:lpstr>What can we do about it?</vt:lpstr>
      <vt:lpstr>Which?</vt:lpstr>
      <vt:lpstr>Large DNS Responses and IPv6</vt:lpstr>
      <vt:lpstr>Large DNS Responses and IPv6</vt:lpstr>
      <vt:lpstr>Where now?</vt:lpstr>
      <vt:lpstr>PowerPoint Presentation</vt:lpstr>
      <vt:lpstr>Additional Material</vt:lpstr>
      <vt:lpstr>Top 20 Tables</vt:lpstr>
      <vt:lpstr>Which Resolvers?</vt:lpstr>
      <vt:lpstr>Which Resolvers can’t</vt:lpstr>
      <vt:lpstr>Which Network’s Resolvers can’t</vt:lpstr>
      <vt:lpstr>Its not quite so simple as “can’t”</vt:lpstr>
      <vt:lpstr>It’s not quite so simple as “can’t”</vt:lpstr>
      <vt:lpstr>Case 1 - Which Resolvers really can’t</vt:lpstr>
      <vt:lpstr>Case 1 - Which Networks’ Resolvers really can’t</vt:lpstr>
      <vt:lpstr>Case 2 - Which Resolvers can’t TCP</vt:lpstr>
      <vt:lpstr>Case 2 - Which Networks’ Resolvers can’t TCP</vt:lpstr>
      <vt:lpstr>Case 3 - Which Resolvers can’t complete TCP</vt:lpstr>
      <vt:lpstr>Case 3 - Which Networks’ Resolvers can’t complete TCP</vt:lpstr>
      <vt:lpstr>Case 4 - Which Resolvers can’t Frag but can TCP</vt:lpstr>
      <vt:lpstr>Case 4 - Which Networks’ Resolvers can’t Frag but can TCP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DNS Packets and IPv6</dc:title>
  <dc:creator>Geoff Huston</dc:creator>
  <cp:lastModifiedBy>Geoff Huston</cp:lastModifiedBy>
  <cp:revision>199</cp:revision>
  <cp:lastPrinted>2017-10-24T01:06:46Z</cp:lastPrinted>
  <dcterms:created xsi:type="dcterms:W3CDTF">2017-05-22T14:15:37Z</dcterms:created>
  <dcterms:modified xsi:type="dcterms:W3CDTF">2020-09-08T07:43:55Z</dcterms:modified>
</cp:coreProperties>
</file>