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5" r:id="rId3"/>
    <p:sldId id="276" r:id="rId4"/>
    <p:sldId id="277" r:id="rId5"/>
    <p:sldId id="322" r:id="rId6"/>
    <p:sldId id="323" r:id="rId7"/>
    <p:sldId id="257" r:id="rId8"/>
    <p:sldId id="324" r:id="rId9"/>
    <p:sldId id="258" r:id="rId10"/>
    <p:sldId id="279" r:id="rId11"/>
    <p:sldId id="280" r:id="rId12"/>
    <p:sldId id="281" r:id="rId13"/>
    <p:sldId id="282" r:id="rId14"/>
    <p:sldId id="283" r:id="rId15"/>
    <p:sldId id="259" r:id="rId16"/>
    <p:sldId id="261" r:id="rId17"/>
    <p:sldId id="262" r:id="rId18"/>
    <p:sldId id="263" r:id="rId19"/>
    <p:sldId id="264" r:id="rId20"/>
    <p:sldId id="284" r:id="rId21"/>
    <p:sldId id="317" r:id="rId22"/>
    <p:sldId id="265" r:id="rId23"/>
    <p:sldId id="266" r:id="rId24"/>
    <p:sldId id="267" r:id="rId25"/>
    <p:sldId id="268" r:id="rId26"/>
    <p:sldId id="269" r:id="rId27"/>
    <p:sldId id="270" r:id="rId28"/>
    <p:sldId id="318" r:id="rId29"/>
    <p:sldId id="271" r:id="rId30"/>
    <p:sldId id="273" r:id="rId31"/>
    <p:sldId id="319" r:id="rId32"/>
    <p:sldId id="325" r:id="rId33"/>
    <p:sldId id="326" r:id="rId34"/>
    <p:sldId id="274" r:id="rId35"/>
    <p:sldId id="328" r:id="rId36"/>
    <p:sldId id="329" r:id="rId37"/>
    <p:sldId id="320" r:id="rId38"/>
    <p:sldId id="32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08"/>
    <p:restoredTop sz="94717"/>
  </p:normalViewPr>
  <p:slideViewPr>
    <p:cSldViewPr snapToGrid="0" snapToObjects="1">
      <p:cViewPr varScale="1">
        <p:scale>
          <a:sx n="175" d="100"/>
          <a:sy n="175" d="100"/>
        </p:scale>
        <p:origin x="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5625-0C89-8946-B650-B55540596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BB67D-1B83-644C-99B0-66D9FDE82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A9F72-048D-804D-9458-6B207378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10/10/20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B9E0A-3796-5D42-ABF0-906D20F2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1A75B-E033-9D4E-8680-A9D20869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525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5EE7-9DBB-8941-B94F-0164083FE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D2707-1E68-FA44-80FE-8D9656B18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76D2C-796E-5944-99D3-8E947C03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10/10/20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E94B7-8000-2D4A-BDCE-974EDCF5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346AC-382B-1F44-A7B3-6DF83C40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341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770F8-15EC-9B40-A3C1-9FB328A79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84FE1-D250-A240-9DC2-AF09D5BDF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ED424-2C77-3F4C-9919-819B98274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10/10/20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9D26B-5ED6-9E44-B204-BBFDA37BE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C4245-69D7-714F-82BD-370DE14D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081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59966-31CE-C44A-911E-1757C0E9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latin typeface="Powderfinger Type" panose="02020709070000000403" pitchFamily="49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90BF0-EFEA-294F-927E-EF274C711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B250F-F979-FA47-9B5F-742A6CDD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10/10/20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283DD-D40D-894F-9310-F86E5EF1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3202-3C38-3F46-874E-45598822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280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F29B9-2177-5D48-BAC6-13035133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09448-A21A-714E-9494-839CECE9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D2396-D035-D544-9885-A276E47C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10/10/20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E7565-BC53-D644-BFC8-D449634B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77652-546B-9B4D-AAF1-77F7B583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408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7A91-EE97-8C47-BD85-C4FE4FD4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8D183-AF65-524E-BAE9-9EBEE6037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58E458-53A5-6049-93FD-750113E5E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889D8-75A6-1E45-9AA2-81BB73A4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10/10/20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3CF3E-F92D-A749-8B5D-FA36C89D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C1511-35BE-8A4B-848C-C53655F1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957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B704-1185-6741-A026-1DF13F2F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8D1C6-58A0-FA4C-BAAA-26266FA9A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CD4C4-C9D6-384A-A92D-B7C922B6B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DAD11-9AC6-1A42-BB68-E25C7E755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2F07A-71EF-0242-A78E-6DB1A0CCB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028CEB-95CD-1543-B94C-5076D23C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10/10/20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41327F-220D-0742-8AF3-601113AA9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EDCB2B-E156-7142-B769-DA7F271AA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28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DB7A-D891-B74E-A809-EA2B7E0A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E1D60-2B4F-5F4B-A4F8-AE260F36E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10/10/20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91504-2F0B-C349-B50D-B647020E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BFF82-1819-D143-94EB-753B0EFF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677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6F801-AC49-5144-BBEA-EEC3CB831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10/10/20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D628FC-8B71-5540-B814-56E36FC6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AAC1C-7A0E-3E4D-9C52-4A02D6C1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461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F3AE2-845E-D44F-855D-159559B53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8DB77-DEBE-1F42-BA48-42F682C0D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48B17-ACEA-7845-ACE5-44C719F8C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8E474-2D61-0942-A43E-288A249B9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10/10/20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11BF0-690B-B64A-B9BA-958AA985C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BEA1F-3BA7-F546-9985-A39023DB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072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C40C-6E66-3E49-A456-68121D8B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29719D-312E-B147-ACC7-D1373F9AE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24151C-CB6B-9B4D-AF9B-2B520C146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AA8E7-B06D-8E44-978B-D046EDEB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10/10/20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77BCE-99C8-4145-9858-A3B71799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97828-D359-AE43-BB1B-79686450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9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DE4F9-7FE4-1543-834D-15D7E2A6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C047F-B5D1-A544-9A02-0C83AC440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4C9F3-B578-784C-8B4D-5EF6A10D0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A8022-F412-F143-8655-BE312DFC4874}" type="datetimeFigureOut">
              <a:rPr lang="en-AU" smtClean="0"/>
              <a:t>10/10/20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91EF-3AF5-BC41-A20D-BDED7560F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AD7BD-04A7-5645-885E-08D0C80AC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417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0FD-A71E-954E-A307-768D3354A3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Measuring RPKI Effectiveness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4FBAB-9968-1946-997A-23C9EEAA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4907"/>
            <a:ext cx="9144000" cy="1655762"/>
          </a:xfrm>
        </p:spPr>
        <p:txBody>
          <a:bodyPr/>
          <a:lstStyle/>
          <a:p>
            <a:pPr algn="r"/>
            <a:r>
              <a:rPr lang="en-AU" dirty="0"/>
              <a:t>Geoff Huston</a:t>
            </a:r>
          </a:p>
          <a:p>
            <a:pPr algn="r"/>
            <a:r>
              <a:rPr lang="en-AU" dirty="0"/>
              <a:t>APNIC</a:t>
            </a:r>
          </a:p>
        </p:txBody>
      </p:sp>
    </p:spTree>
    <p:extLst>
      <p:ext uri="{BB962C8B-B14F-4D97-AF65-F5344CB8AC3E}">
        <p14:creationId xmlns:p14="http://schemas.microsoft.com/office/powerpoint/2010/main" val="1131295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0C857-4430-E542-A289-429A79585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3EF34-F61F-D144-A9A9-71CD0E5C1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SzPct val="75000"/>
              <a:buNone/>
            </a:pPr>
            <a:r>
              <a:rPr lang="en-AU" sz="3200" dirty="0"/>
              <a:t>1. Set up a prefix and AS in a delegated RPKI repository</a:t>
            </a:r>
          </a:p>
          <a:p>
            <a:pPr lvl="1"/>
            <a:r>
              <a:rPr lang="en-AU" sz="2800" dirty="0"/>
              <a:t>We used the Krill package to achieve this</a:t>
            </a:r>
          </a:p>
          <a:p>
            <a:pPr lvl="1"/>
            <a:r>
              <a:rPr lang="en-AU" sz="2800" dirty="0"/>
              <a:t>It Just Worked!</a:t>
            </a:r>
          </a:p>
          <a:p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2535062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CE98F-B161-244E-94C0-B9EC19873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Aside: Counting RPKI Clients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5CC4F-C034-5747-990C-BA115287C473}"/>
              </a:ext>
            </a:extLst>
          </p:cNvPr>
          <p:cNvSpPr txBox="1"/>
          <p:nvPr/>
        </p:nvSpPr>
        <p:spPr>
          <a:xfrm>
            <a:off x="8051800" y="3736592"/>
            <a:ext cx="4036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Number of Unique IP addresses per day performing a fetch from our RPKI repository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D82429-5909-2F4E-9111-B610E20A8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836057"/>
            <a:ext cx="787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7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8ED9B-2554-8948-9EA0-AB2F678DA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62BA3-57E7-2748-B66A-D6911626E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2. Regularly revoke and re-issue ROAs that flip the validity state between valid and invalid states, using time slicing to flip between measurement case and control case</a:t>
            </a:r>
          </a:p>
          <a:p>
            <a:pPr marL="0" indent="0">
              <a:buNone/>
            </a:pPr>
            <a:endParaRPr lang="en-AU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AC832-C0E5-BC4C-B1C3-E5634AE007EB}"/>
              </a:ext>
            </a:extLst>
          </p:cNvPr>
          <p:cNvSpPr txBox="1"/>
          <p:nvPr/>
        </p:nvSpPr>
        <p:spPr>
          <a:xfrm>
            <a:off x="1486227" y="3429000"/>
            <a:ext cx="84952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# Flip to "good" at 00:00 on Fri/Mon/Thu</a:t>
            </a:r>
          </a:p>
          <a:p>
            <a:r>
              <a:rPr lang="en-AU" sz="2000" dirty="0"/>
              <a:t>0 0 * * 1,4,5 </a:t>
            </a:r>
            <a:r>
              <a:rPr lang="en-AU" sz="2000" dirty="0" err="1"/>
              <a:t>krillc</a:t>
            </a:r>
            <a:r>
              <a:rPr lang="en-AU" sz="2000" dirty="0"/>
              <a:t> </a:t>
            </a:r>
            <a:r>
              <a:rPr lang="en-AU" sz="2000" dirty="0" err="1"/>
              <a:t>roas</a:t>
            </a:r>
            <a:r>
              <a:rPr lang="en-AU" sz="2000" dirty="0"/>
              <a:t> update --delta ./delta-</a:t>
            </a:r>
            <a:r>
              <a:rPr lang="en-AU" sz="2000" dirty="0" err="1"/>
              <a:t>in.txt</a:t>
            </a:r>
            <a:r>
              <a:rPr lang="en-AU" sz="2000" dirty="0"/>
              <a:t> &gt; /</a:t>
            </a:r>
            <a:r>
              <a:rPr lang="en-AU" sz="2000" dirty="0" err="1"/>
              <a:t>tmp</a:t>
            </a:r>
            <a:r>
              <a:rPr lang="en-AU" sz="2000" dirty="0"/>
              <a:t>/</a:t>
            </a:r>
            <a:r>
              <a:rPr lang="en-AU" sz="2000" dirty="0" err="1"/>
              <a:t>krillc-in.log</a:t>
            </a:r>
            <a:r>
              <a:rPr lang="en-AU" sz="2000" dirty="0"/>
              <a:t> 2&gt;&amp;1</a:t>
            </a:r>
          </a:p>
          <a:p>
            <a:r>
              <a:rPr lang="en-AU" sz="2000" dirty="0"/>
              <a:t># Flip to "bad" at 12:00 on sat/Tue/Thu</a:t>
            </a:r>
          </a:p>
          <a:p>
            <a:r>
              <a:rPr lang="en-AU" sz="2000" dirty="0"/>
              <a:t>0 12 * * 2,4,6 </a:t>
            </a:r>
            <a:r>
              <a:rPr lang="en-AU" sz="2000" dirty="0" err="1"/>
              <a:t>krillc</a:t>
            </a:r>
            <a:r>
              <a:rPr lang="en-AU" sz="2000" dirty="0"/>
              <a:t> </a:t>
            </a:r>
            <a:r>
              <a:rPr lang="en-AU" sz="2000" dirty="0" err="1"/>
              <a:t>roas</a:t>
            </a:r>
            <a:r>
              <a:rPr lang="en-AU" sz="2000" dirty="0"/>
              <a:t> update --delta ./delta-</a:t>
            </a:r>
            <a:r>
              <a:rPr lang="en-AU" sz="2000" dirty="0" err="1"/>
              <a:t>out.txt</a:t>
            </a:r>
            <a:r>
              <a:rPr lang="en-AU" sz="2000" dirty="0"/>
              <a:t> &gt; /</a:t>
            </a:r>
            <a:r>
              <a:rPr lang="en-AU" sz="2000" dirty="0" err="1"/>
              <a:t>tmp</a:t>
            </a:r>
            <a:r>
              <a:rPr lang="en-AU" sz="2000" dirty="0"/>
              <a:t>/</a:t>
            </a:r>
            <a:r>
              <a:rPr lang="en-AU" sz="2000" dirty="0" err="1"/>
              <a:t>krillc-out.log</a:t>
            </a:r>
            <a:r>
              <a:rPr lang="en-AU" sz="2000" dirty="0"/>
              <a:t> 2&gt;&amp;1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32E3B-9498-104C-8EE7-6E94505329A9}"/>
              </a:ext>
            </a:extLst>
          </p:cNvPr>
          <p:cNvSpPr txBox="1"/>
          <p:nvPr/>
        </p:nvSpPr>
        <p:spPr>
          <a:xfrm>
            <a:off x="1412655" y="5121795"/>
            <a:ext cx="9729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These two scripts flip the ROA valid state between ‘good’ and ’bad’ origin ASNs for the </a:t>
            </a:r>
            <a:r>
              <a:rPr lang="en-AU" sz="2000" dirty="0" err="1"/>
              <a:t>prifix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424536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BB2AA-4F22-F443-ADA4-97DD6C55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51C95-7E29-AF4A-B585-4775C8DC3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SzPct val="75000"/>
              <a:buNone/>
            </a:pPr>
            <a:r>
              <a:rPr lang="en-AU" sz="3200" dirty="0"/>
              <a:t>3. Anycast the prefix and AS pair in a number of locations across the Internet</a:t>
            </a:r>
          </a:p>
          <a:p>
            <a:pPr lvl="1"/>
            <a:r>
              <a:rPr lang="en-AU" sz="2800" dirty="0"/>
              <a:t>3 locations: US (LA), DE (FRA), SG</a:t>
            </a:r>
          </a:p>
          <a:p>
            <a:pPr lvl="1"/>
            <a:r>
              <a:rPr lang="en-AU" sz="2800" dirty="0"/>
              <a:t>3 transit providers</a:t>
            </a:r>
          </a:p>
          <a:p>
            <a:pPr lvl="1"/>
            <a:r>
              <a:rPr lang="en-AU" sz="2800" dirty="0"/>
              <a:t>The server at these locations only delivers 1x1 blots from the anycast service address</a:t>
            </a:r>
          </a:p>
          <a:p>
            <a:pPr lvl="1"/>
            <a:r>
              <a:rPr lang="en-AU" sz="2800" dirty="0"/>
              <a:t>This is IPv4-only at this point</a:t>
            </a:r>
          </a:p>
          <a:p>
            <a:pPr marL="0" indent="0">
              <a:buNone/>
            </a:pP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2047662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E022-C6AF-B646-A904-952A21658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40BEA-5972-8A4B-B186-88FF48D4C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SzPct val="75000"/>
              <a:buNone/>
            </a:pPr>
            <a:r>
              <a:rPr lang="en-AU" sz="3200" dirty="0"/>
              <a:t>4. Load a unique URL that maps to the destination into a measurement script</a:t>
            </a:r>
          </a:p>
          <a:p>
            <a:pPr lvl="1"/>
            <a:r>
              <a:rPr lang="en-AU" sz="2800" dirty="0"/>
              <a:t>The DNS component uses HTTPS and a unique DNS label component to try and ensure that the HTTP FETCH (which is the actual </a:t>
            </a:r>
            <a:r>
              <a:rPr lang="en-AU" sz="2800" dirty="0" err="1"/>
              <a:t>RoV</a:t>
            </a:r>
            <a:r>
              <a:rPr lang="en-AU" sz="2800" dirty="0"/>
              <a:t> test) is not intercepted by caching middleware proxies</a:t>
            </a:r>
          </a:p>
          <a:p>
            <a:pPr marL="0" indent="0">
              <a:buNone/>
            </a:pPr>
            <a:endParaRPr lang="en-AU" sz="3200" dirty="0"/>
          </a:p>
          <a:p>
            <a:pPr marL="0" indent="0">
              <a:buNone/>
            </a:pPr>
            <a:r>
              <a:rPr lang="en-AU" sz="3200" dirty="0"/>
              <a:t>Feed a script into an advertising campaign to have this test performed on a large scale</a:t>
            </a:r>
          </a:p>
        </p:txBody>
      </p:sp>
    </p:spTree>
    <p:extLst>
      <p:ext uri="{BB962C8B-B14F-4D97-AF65-F5344CB8AC3E}">
        <p14:creationId xmlns:p14="http://schemas.microsoft.com/office/powerpoint/2010/main" val="4011962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D6CC6-7B7B-414E-A620-26628289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Flipping ROA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E6623-6B6F-A148-ABCB-113C4AE19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What’s a good frequency to flip states?</a:t>
            </a:r>
          </a:p>
          <a:p>
            <a:pPr lvl="1"/>
            <a:r>
              <a:rPr lang="en-AU" dirty="0"/>
              <a:t>How long does it take for the routing system as a whole to learn that a previously valid route is now invalid? And how long for the inverse invalid to valid transition </a:t>
            </a:r>
          </a:p>
          <a:p>
            <a:pPr lvl="1"/>
            <a:endParaRPr lang="en-AU" dirty="0"/>
          </a:p>
          <a:p>
            <a:r>
              <a:rPr lang="en-AU" dirty="0"/>
              <a:t>Validity / Invalidity is determined by what is published at the RPKI publication point</a:t>
            </a:r>
          </a:p>
          <a:p>
            <a:pPr lvl="1"/>
            <a:r>
              <a:rPr lang="en-AU" dirty="0"/>
              <a:t>Each transition is marked by revocation of the previous ROA’s EE certificate and the issuing of a new ROA and EE certificate</a:t>
            </a:r>
          </a:p>
          <a:p>
            <a:pPr marL="457200" lvl="1" indent="0">
              <a:buNone/>
            </a:pPr>
            <a:endParaRPr lang="en-AU" dirty="0"/>
          </a:p>
          <a:p>
            <a:r>
              <a:rPr lang="en-AU" dirty="0"/>
              <a:t>What’s the re-query interval for clients of a RPKI publication point?</a:t>
            </a:r>
          </a:p>
          <a:p>
            <a:pPr lvl="1"/>
            <a:r>
              <a:rPr lang="en-AU" dirty="0"/>
              <a:t>There is no standard-defined re-query interval so implementors have exercised their creativity!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5321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7DE3D28-BD7A-C847-BEE6-E2F47C3D5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9796" y="1825625"/>
            <a:ext cx="7832408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A0D8A5-4964-6043-86C5-F1F9C6C2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AU" dirty="0"/>
              <a:t>Re-Query Intervals (first hour)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9134F-62D2-AD40-AD6F-1B95E349B43D}"/>
              </a:ext>
            </a:extLst>
          </p:cNvPr>
          <p:cNvSpPr txBox="1"/>
          <p:nvPr/>
        </p:nvSpPr>
        <p:spPr>
          <a:xfrm>
            <a:off x="3395012" y="2322786"/>
            <a:ext cx="2882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120 seconds is popular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F6EDE-F53C-BF4E-891C-AE3C33E9FD61}"/>
              </a:ext>
            </a:extLst>
          </p:cNvPr>
          <p:cNvSpPr txBox="1"/>
          <p:nvPr/>
        </p:nvSpPr>
        <p:spPr>
          <a:xfrm>
            <a:off x="4388239" y="3754282"/>
            <a:ext cx="375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600 seconds is also well used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2F2A8-4E9D-8341-98B8-675B16CF31FB}"/>
              </a:ext>
            </a:extLst>
          </p:cNvPr>
          <p:cNvSpPr txBox="1"/>
          <p:nvPr/>
        </p:nvSpPr>
        <p:spPr>
          <a:xfrm>
            <a:off x="7840718" y="4268497"/>
            <a:ext cx="193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as is one hour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9322B9-360F-E94E-8650-10562170E9F6}"/>
              </a:ext>
            </a:extLst>
          </p:cNvPr>
          <p:cNvSpPr txBox="1"/>
          <p:nvPr/>
        </p:nvSpPr>
        <p:spPr>
          <a:xfrm>
            <a:off x="3048000" y="6311900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What’s this?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63BE45B-1FB8-8C46-B7A7-ECBCA349C81B}"/>
              </a:ext>
            </a:extLst>
          </p:cNvPr>
          <p:cNvSpPr/>
          <p:nvPr/>
        </p:nvSpPr>
        <p:spPr>
          <a:xfrm>
            <a:off x="3174124" y="5680262"/>
            <a:ext cx="767308" cy="699872"/>
          </a:xfrm>
          <a:custGeom>
            <a:avLst/>
            <a:gdLst>
              <a:gd name="connsiteX0" fmla="*/ 0 w 767308"/>
              <a:gd name="connsiteY0" fmla="*/ 26855 h 699872"/>
              <a:gd name="connsiteX1" fmla="*/ 767255 w 767308"/>
              <a:gd name="connsiteY1" fmla="*/ 47876 h 699872"/>
              <a:gd name="connsiteX2" fmla="*/ 42042 w 767308"/>
              <a:gd name="connsiteY2" fmla="*/ 79407 h 699872"/>
              <a:gd name="connsiteX3" fmla="*/ 451945 w 767308"/>
              <a:gd name="connsiteY3" fmla="*/ 37366 h 699872"/>
              <a:gd name="connsiteX4" fmla="*/ 493986 w 767308"/>
              <a:gd name="connsiteY4" fmla="*/ 699517 h 699872"/>
              <a:gd name="connsiteX5" fmla="*/ 483476 w 767308"/>
              <a:gd name="connsiteY5" fmla="*/ 131959 h 699872"/>
              <a:gd name="connsiteX6" fmla="*/ 399393 w 767308"/>
              <a:gd name="connsiteY6" fmla="*/ 279104 h 699872"/>
              <a:gd name="connsiteX7" fmla="*/ 483476 w 767308"/>
              <a:gd name="connsiteY7" fmla="*/ 89917 h 699872"/>
              <a:gd name="connsiteX8" fmla="*/ 599090 w 767308"/>
              <a:gd name="connsiteY8" fmla="*/ 216041 h 6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7308" h="699872">
                <a:moveTo>
                  <a:pt x="0" y="26855"/>
                </a:moveTo>
                <a:cubicBezTo>
                  <a:pt x="380124" y="32986"/>
                  <a:pt x="760248" y="39117"/>
                  <a:pt x="767255" y="47876"/>
                </a:cubicBezTo>
                <a:cubicBezTo>
                  <a:pt x="774262" y="56635"/>
                  <a:pt x="94594" y="81159"/>
                  <a:pt x="42042" y="79407"/>
                </a:cubicBezTo>
                <a:cubicBezTo>
                  <a:pt x="-10510" y="77655"/>
                  <a:pt x="376621" y="-65986"/>
                  <a:pt x="451945" y="37366"/>
                </a:cubicBezTo>
                <a:cubicBezTo>
                  <a:pt x="527269" y="140718"/>
                  <a:pt x="488731" y="683752"/>
                  <a:pt x="493986" y="699517"/>
                </a:cubicBezTo>
                <a:cubicBezTo>
                  <a:pt x="499241" y="715282"/>
                  <a:pt x="499242" y="202028"/>
                  <a:pt x="483476" y="131959"/>
                </a:cubicBezTo>
                <a:cubicBezTo>
                  <a:pt x="467711" y="61890"/>
                  <a:pt x="399393" y="286111"/>
                  <a:pt x="399393" y="279104"/>
                </a:cubicBezTo>
                <a:cubicBezTo>
                  <a:pt x="399393" y="272097"/>
                  <a:pt x="450193" y="100427"/>
                  <a:pt x="483476" y="89917"/>
                </a:cubicBezTo>
                <a:cubicBezTo>
                  <a:pt x="516759" y="79407"/>
                  <a:pt x="557924" y="147724"/>
                  <a:pt x="599090" y="21604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9DD223B-3197-7D41-90D0-01294C8B6B62}"/>
              </a:ext>
            </a:extLst>
          </p:cNvPr>
          <p:cNvSpPr/>
          <p:nvPr/>
        </p:nvSpPr>
        <p:spPr>
          <a:xfrm>
            <a:off x="3087957" y="2564508"/>
            <a:ext cx="159740" cy="189202"/>
          </a:xfrm>
          <a:custGeom>
            <a:avLst/>
            <a:gdLst>
              <a:gd name="connsiteX0" fmla="*/ 138719 w 159740"/>
              <a:gd name="connsiteY0" fmla="*/ 42058 h 189202"/>
              <a:gd name="connsiteX1" fmla="*/ 2084 w 159740"/>
              <a:gd name="connsiteY1" fmla="*/ 147161 h 189202"/>
              <a:gd name="connsiteX2" fmla="*/ 65146 w 159740"/>
              <a:gd name="connsiteY2" fmla="*/ 16 h 189202"/>
              <a:gd name="connsiteX3" fmla="*/ 2084 w 159740"/>
              <a:gd name="connsiteY3" fmla="*/ 157671 h 189202"/>
              <a:gd name="connsiteX4" fmla="*/ 159740 w 159740"/>
              <a:gd name="connsiteY4" fmla="*/ 189202 h 18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0" h="189202">
                <a:moveTo>
                  <a:pt x="138719" y="42058"/>
                </a:moveTo>
                <a:cubicBezTo>
                  <a:pt x="76532" y="98113"/>
                  <a:pt x="14346" y="154168"/>
                  <a:pt x="2084" y="147161"/>
                </a:cubicBezTo>
                <a:cubicBezTo>
                  <a:pt x="-10178" y="140154"/>
                  <a:pt x="65146" y="-1736"/>
                  <a:pt x="65146" y="16"/>
                </a:cubicBezTo>
                <a:cubicBezTo>
                  <a:pt x="65146" y="1768"/>
                  <a:pt x="-13682" y="126140"/>
                  <a:pt x="2084" y="157671"/>
                </a:cubicBezTo>
                <a:cubicBezTo>
                  <a:pt x="17850" y="189202"/>
                  <a:pt x="88795" y="189202"/>
                  <a:pt x="159740" y="1892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B397B6F-1486-1946-BBF3-1A8EB88AA467}"/>
              </a:ext>
            </a:extLst>
          </p:cNvPr>
          <p:cNvSpPr/>
          <p:nvPr/>
        </p:nvSpPr>
        <p:spPr>
          <a:xfrm>
            <a:off x="4276513" y="4056950"/>
            <a:ext cx="778963" cy="423094"/>
          </a:xfrm>
          <a:custGeom>
            <a:avLst/>
            <a:gdLst>
              <a:gd name="connsiteX0" fmla="*/ 778963 w 778963"/>
              <a:gd name="connsiteY0" fmla="*/ 43 h 423094"/>
              <a:gd name="connsiteX1" fmla="*/ 32728 w 778963"/>
              <a:gd name="connsiteY1" fmla="*/ 294333 h 423094"/>
              <a:gd name="connsiteX2" fmla="*/ 169363 w 778963"/>
              <a:gd name="connsiteY2" fmla="*/ 43 h 423094"/>
              <a:gd name="connsiteX3" fmla="*/ 1197 w 778963"/>
              <a:gd name="connsiteY3" fmla="*/ 273312 h 423094"/>
              <a:gd name="connsiteX4" fmla="*/ 274466 w 778963"/>
              <a:gd name="connsiteY4" fmla="*/ 409947 h 423094"/>
              <a:gd name="connsiteX5" fmla="*/ 211404 w 778963"/>
              <a:gd name="connsiteY5" fmla="*/ 409947 h 42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8963" h="423094">
                <a:moveTo>
                  <a:pt x="778963" y="43"/>
                </a:moveTo>
                <a:cubicBezTo>
                  <a:pt x="456645" y="147188"/>
                  <a:pt x="134328" y="294333"/>
                  <a:pt x="32728" y="294333"/>
                </a:cubicBezTo>
                <a:cubicBezTo>
                  <a:pt x="-68872" y="294333"/>
                  <a:pt x="174618" y="3546"/>
                  <a:pt x="169363" y="43"/>
                </a:cubicBezTo>
                <a:cubicBezTo>
                  <a:pt x="164108" y="-3460"/>
                  <a:pt x="-16320" y="204995"/>
                  <a:pt x="1197" y="273312"/>
                </a:cubicBezTo>
                <a:cubicBezTo>
                  <a:pt x="18714" y="341629"/>
                  <a:pt x="239431" y="387174"/>
                  <a:pt x="274466" y="409947"/>
                </a:cubicBezTo>
                <a:cubicBezTo>
                  <a:pt x="309501" y="432720"/>
                  <a:pt x="260452" y="421333"/>
                  <a:pt x="211404" y="4099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012E3DC-6036-0B42-88D0-E840E46CF75A}"/>
              </a:ext>
            </a:extLst>
          </p:cNvPr>
          <p:cNvSpPr/>
          <p:nvPr/>
        </p:nvSpPr>
        <p:spPr>
          <a:xfrm>
            <a:off x="4246179" y="5618732"/>
            <a:ext cx="798996" cy="687479"/>
          </a:xfrm>
          <a:custGeom>
            <a:avLst/>
            <a:gdLst>
              <a:gd name="connsiteX0" fmla="*/ 0 w 798996"/>
              <a:gd name="connsiteY0" fmla="*/ 46344 h 687479"/>
              <a:gd name="connsiteX1" fmla="*/ 798787 w 798996"/>
              <a:gd name="connsiteY1" fmla="*/ 14813 h 687479"/>
              <a:gd name="connsiteX2" fmla="*/ 84083 w 798996"/>
              <a:gd name="connsiteY2" fmla="*/ 46344 h 687479"/>
              <a:gd name="connsiteX3" fmla="*/ 588580 w 798996"/>
              <a:gd name="connsiteY3" fmla="*/ 46344 h 687479"/>
              <a:gd name="connsiteX4" fmla="*/ 73573 w 798996"/>
              <a:gd name="connsiteY4" fmla="*/ 687475 h 687479"/>
              <a:gd name="connsiteX5" fmla="*/ 599090 w 798996"/>
              <a:gd name="connsiteY5" fmla="*/ 35834 h 687479"/>
              <a:gd name="connsiteX6" fmla="*/ 441435 w 798996"/>
              <a:gd name="connsiteY6" fmla="*/ 130427 h 687479"/>
              <a:gd name="connsiteX7" fmla="*/ 609600 w 798996"/>
              <a:gd name="connsiteY7" fmla="*/ 35834 h 687479"/>
              <a:gd name="connsiteX8" fmla="*/ 683173 w 798996"/>
              <a:gd name="connsiteY8" fmla="*/ 203999 h 68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996" h="687479">
                <a:moveTo>
                  <a:pt x="0" y="46344"/>
                </a:moveTo>
                <a:lnTo>
                  <a:pt x="798787" y="14813"/>
                </a:lnTo>
                <a:cubicBezTo>
                  <a:pt x="812801" y="14813"/>
                  <a:pt x="119117" y="41089"/>
                  <a:pt x="84083" y="46344"/>
                </a:cubicBezTo>
                <a:cubicBezTo>
                  <a:pt x="49049" y="51599"/>
                  <a:pt x="590332" y="-60511"/>
                  <a:pt x="588580" y="46344"/>
                </a:cubicBezTo>
                <a:cubicBezTo>
                  <a:pt x="586828" y="153199"/>
                  <a:pt x="71821" y="689227"/>
                  <a:pt x="73573" y="687475"/>
                </a:cubicBezTo>
                <a:cubicBezTo>
                  <a:pt x="75325" y="685723"/>
                  <a:pt x="537780" y="128675"/>
                  <a:pt x="599090" y="35834"/>
                </a:cubicBezTo>
                <a:cubicBezTo>
                  <a:pt x="660400" y="-57007"/>
                  <a:pt x="439683" y="130427"/>
                  <a:pt x="441435" y="130427"/>
                </a:cubicBezTo>
                <a:cubicBezTo>
                  <a:pt x="443187" y="130427"/>
                  <a:pt x="569310" y="23572"/>
                  <a:pt x="609600" y="35834"/>
                </a:cubicBezTo>
                <a:cubicBezTo>
                  <a:pt x="649890" y="48096"/>
                  <a:pt x="666531" y="126047"/>
                  <a:pt x="683173" y="20399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300ADB3-5675-CA47-AB78-B4322CDBAF93}"/>
              </a:ext>
            </a:extLst>
          </p:cNvPr>
          <p:cNvSpPr/>
          <p:nvPr/>
        </p:nvSpPr>
        <p:spPr>
          <a:xfrm>
            <a:off x="8330032" y="4671196"/>
            <a:ext cx="354686" cy="639761"/>
          </a:xfrm>
          <a:custGeom>
            <a:avLst/>
            <a:gdLst>
              <a:gd name="connsiteX0" fmla="*/ 4671 w 354686"/>
              <a:gd name="connsiteY0" fmla="*/ 5907 h 639761"/>
              <a:gd name="connsiteX1" fmla="*/ 46713 w 354686"/>
              <a:gd name="connsiteY1" fmla="*/ 79480 h 639761"/>
              <a:gd name="connsiteX2" fmla="*/ 341002 w 354686"/>
              <a:gd name="connsiteY2" fmla="*/ 562956 h 639761"/>
              <a:gd name="connsiteX3" fmla="*/ 309471 w 354686"/>
              <a:gd name="connsiteY3" fmla="*/ 468363 h 639761"/>
              <a:gd name="connsiteX4" fmla="*/ 341002 w 354686"/>
              <a:gd name="connsiteY4" fmla="*/ 636528 h 639761"/>
              <a:gd name="connsiteX5" fmla="*/ 214878 w 354686"/>
              <a:gd name="connsiteY5" fmla="*/ 562956 h 639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686" h="639761">
                <a:moveTo>
                  <a:pt x="4671" y="5907"/>
                </a:moveTo>
                <a:cubicBezTo>
                  <a:pt x="-2336" y="-3727"/>
                  <a:pt x="-9342" y="-13361"/>
                  <a:pt x="46713" y="79480"/>
                </a:cubicBezTo>
                <a:cubicBezTo>
                  <a:pt x="102768" y="172321"/>
                  <a:pt x="297209" y="498142"/>
                  <a:pt x="341002" y="562956"/>
                </a:cubicBezTo>
                <a:cubicBezTo>
                  <a:pt x="384795" y="627770"/>
                  <a:pt x="309471" y="456101"/>
                  <a:pt x="309471" y="468363"/>
                </a:cubicBezTo>
                <a:cubicBezTo>
                  <a:pt x="309471" y="480625"/>
                  <a:pt x="356767" y="620763"/>
                  <a:pt x="341002" y="636528"/>
                </a:cubicBezTo>
                <a:cubicBezTo>
                  <a:pt x="325237" y="652293"/>
                  <a:pt x="270057" y="607624"/>
                  <a:pt x="214878" y="5629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3527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AAB8-CDE9-514D-8494-3E89D45BF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448393" cy="1325563"/>
          </a:xfrm>
        </p:spPr>
        <p:txBody>
          <a:bodyPr/>
          <a:lstStyle/>
          <a:p>
            <a:r>
              <a:rPr lang="en-AU" dirty="0"/>
              <a:t>Re-Query – Cumulative Distribution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55FA5A-DF91-DF41-A8DB-CBF02D1A1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755" y="1690688"/>
            <a:ext cx="783240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CA6A8-6A7C-BA48-8B07-6B6E0A7B9B0B}"/>
              </a:ext>
            </a:extLst>
          </p:cNvPr>
          <p:cNvSpPr txBox="1"/>
          <p:nvPr/>
        </p:nvSpPr>
        <p:spPr>
          <a:xfrm>
            <a:off x="8765628" y="2081048"/>
            <a:ext cx="3216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Within 2 hours we see 75% of clients perform a </a:t>
            </a:r>
            <a:r>
              <a:rPr lang="en-AU" dirty="0" err="1">
                <a:latin typeface="AhnbergHand" pitchFamily="2" charset="0"/>
              </a:rPr>
              <a:t>requery</a:t>
            </a:r>
            <a:endParaRPr lang="en-AU" dirty="0">
              <a:latin typeface="AhnbergHand" pitchFamily="2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6EFF924-348E-E64E-9972-FB224A01C402}"/>
              </a:ext>
            </a:extLst>
          </p:cNvPr>
          <p:cNvSpPr/>
          <p:nvPr/>
        </p:nvSpPr>
        <p:spPr>
          <a:xfrm>
            <a:off x="8227825" y="2080871"/>
            <a:ext cx="464230" cy="231405"/>
          </a:xfrm>
          <a:custGeom>
            <a:avLst/>
            <a:gdLst>
              <a:gd name="connsiteX0" fmla="*/ 464230 w 464230"/>
              <a:gd name="connsiteY0" fmla="*/ 168343 h 231405"/>
              <a:gd name="connsiteX1" fmla="*/ 264534 w 464230"/>
              <a:gd name="connsiteY1" fmla="*/ 136812 h 231405"/>
              <a:gd name="connsiteX2" fmla="*/ 43816 w 464230"/>
              <a:gd name="connsiteY2" fmla="*/ 105281 h 231405"/>
              <a:gd name="connsiteX3" fmla="*/ 264534 w 464230"/>
              <a:gd name="connsiteY3" fmla="*/ 177 h 231405"/>
              <a:gd name="connsiteX4" fmla="*/ 1775 w 464230"/>
              <a:gd name="connsiteY4" fmla="*/ 84260 h 231405"/>
              <a:gd name="connsiteX5" fmla="*/ 169941 w 464230"/>
              <a:gd name="connsiteY5" fmla="*/ 231405 h 231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230" h="231405">
                <a:moveTo>
                  <a:pt x="464230" y="168343"/>
                </a:moveTo>
                <a:lnTo>
                  <a:pt x="264534" y="136812"/>
                </a:lnTo>
                <a:cubicBezTo>
                  <a:pt x="194465" y="126302"/>
                  <a:pt x="43816" y="128053"/>
                  <a:pt x="43816" y="105281"/>
                </a:cubicBezTo>
                <a:cubicBezTo>
                  <a:pt x="43816" y="82509"/>
                  <a:pt x="271541" y="3680"/>
                  <a:pt x="264534" y="177"/>
                </a:cubicBezTo>
                <a:cubicBezTo>
                  <a:pt x="257527" y="-3326"/>
                  <a:pt x="17540" y="45722"/>
                  <a:pt x="1775" y="84260"/>
                </a:cubicBezTo>
                <a:cubicBezTo>
                  <a:pt x="-13991" y="122798"/>
                  <a:pt x="77975" y="177101"/>
                  <a:pt x="169941" y="23140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536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C9E0D-D14C-8543-8DE6-F85DB31D3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the tail lag?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67B7C7-BC49-344D-9B95-C7C9ACDDB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209" y="1825625"/>
            <a:ext cx="7461210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D1B17A-EE47-8044-BD53-374F4A1565BF}"/>
              </a:ext>
            </a:extLst>
          </p:cNvPr>
          <p:cNvSpPr/>
          <p:nvPr/>
        </p:nvSpPr>
        <p:spPr>
          <a:xfrm>
            <a:off x="578068" y="6311900"/>
            <a:ext cx="86289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/>
              <a:t>https://</a:t>
            </a:r>
            <a:r>
              <a:rPr lang="en-AU" sz="1400" dirty="0" err="1"/>
              <a:t>grafana.wikimedia.org</a:t>
            </a:r>
            <a:r>
              <a:rPr lang="en-AU" sz="1400" dirty="0"/>
              <a:t>/d/UwUa77GZk/</a:t>
            </a:r>
            <a:r>
              <a:rPr lang="en-AU" sz="1400" dirty="0" err="1"/>
              <a:t>rpki?panelId</a:t>
            </a:r>
            <a:r>
              <a:rPr lang="en-AU" sz="1400" dirty="0"/>
              <a:t>=59&amp;fullscreen&amp;orgId=1&amp;from=now-30d&amp;to=now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2178E-23E1-2F4E-B2B9-C5587C47512F}"/>
              </a:ext>
            </a:extLst>
          </p:cNvPr>
          <p:cNvSpPr txBox="1"/>
          <p:nvPr/>
        </p:nvSpPr>
        <p:spPr>
          <a:xfrm>
            <a:off x="8345213" y="1825624"/>
            <a:ext cx="3510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Clients can take a significant amount of time to complete a pass through the entire RPKI distributed repository set, which makes the entire system sluggish to respond to changes</a:t>
            </a:r>
          </a:p>
        </p:txBody>
      </p:sp>
    </p:spTree>
    <p:extLst>
      <p:ext uri="{BB962C8B-B14F-4D97-AF65-F5344CB8AC3E}">
        <p14:creationId xmlns:p14="http://schemas.microsoft.com/office/powerpoint/2010/main" val="3680847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 12 and 36 hour held states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F0F0A-16EA-5145-B7D0-413A1CC9C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50" y="2364746"/>
            <a:ext cx="9537700" cy="9398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8CAE9-48FB-6149-8343-77E96BF76BC3}"/>
              </a:ext>
            </a:extLst>
          </p:cNvPr>
          <p:cNvSpPr txBox="1"/>
          <p:nvPr/>
        </p:nvSpPr>
        <p:spPr>
          <a:xfrm>
            <a:off x="2005118" y="3929749"/>
            <a:ext cx="7802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The route object validity state cycles over a 7 day period in a set of 12 and 36 hour intervals</a:t>
            </a:r>
          </a:p>
        </p:txBody>
      </p:sp>
    </p:spTree>
    <p:extLst>
      <p:ext uri="{BB962C8B-B14F-4D97-AF65-F5344CB8AC3E}">
        <p14:creationId xmlns:p14="http://schemas.microsoft.com/office/powerpoint/2010/main" val="313199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65BF-8256-834B-9BEE-8C90AD738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9AEEA-694F-5548-88D7-F390DC5B1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That’s the objective of routing security?</a:t>
            </a:r>
          </a:p>
        </p:txBody>
      </p:sp>
    </p:spTree>
    <p:extLst>
      <p:ext uri="{BB962C8B-B14F-4D97-AF65-F5344CB8AC3E}">
        <p14:creationId xmlns:p14="http://schemas.microsoft.com/office/powerpoint/2010/main" val="556563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 12 and 36 hour held states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F0F0A-16EA-5145-B7D0-413A1CC9C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50" y="2364746"/>
            <a:ext cx="9537700" cy="9398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6AAE99-B41A-024C-9964-EBE16E8ED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1" y="3814175"/>
            <a:ext cx="12192000" cy="2484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E8568D-8504-6745-81F8-C99C25BBF4FE}"/>
              </a:ext>
            </a:extLst>
          </p:cNvPr>
          <p:cNvSpPr txBox="1"/>
          <p:nvPr/>
        </p:nvSpPr>
        <p:spPr>
          <a:xfrm>
            <a:off x="5091829" y="6183139"/>
            <a:ext cx="232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view from </a:t>
            </a:r>
            <a:r>
              <a:rPr lang="en-AU" dirty="0" err="1"/>
              <a:t>stat.ripe.net</a:t>
            </a:r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138D8DD-EBC0-824B-85D5-D2BD09BBB67D}"/>
              </a:ext>
            </a:extLst>
          </p:cNvPr>
          <p:cNvSpPr/>
          <p:nvPr/>
        </p:nvSpPr>
        <p:spPr>
          <a:xfrm>
            <a:off x="3770334" y="3093929"/>
            <a:ext cx="3501551" cy="2184957"/>
          </a:xfrm>
          <a:custGeom>
            <a:avLst/>
            <a:gdLst>
              <a:gd name="connsiteX0" fmla="*/ 0 w 3501551"/>
              <a:gd name="connsiteY0" fmla="*/ 0 h 2184957"/>
              <a:gd name="connsiteX1" fmla="*/ 3206663 w 3501551"/>
              <a:gd name="connsiteY1" fmla="*/ 2022953 h 2184957"/>
              <a:gd name="connsiteX2" fmla="*/ 3375765 w 3501551"/>
              <a:gd name="connsiteY2" fmla="*/ 2004164 h 2184957"/>
              <a:gd name="connsiteX3" fmla="*/ 3494762 w 3501551"/>
              <a:gd name="connsiteY3" fmla="*/ 2179529 h 2184957"/>
              <a:gd name="connsiteX4" fmla="*/ 3169085 w 3501551"/>
              <a:gd name="connsiteY4" fmla="*/ 2123161 h 218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1551" h="2184957">
                <a:moveTo>
                  <a:pt x="0" y="0"/>
                </a:moveTo>
                <a:lnTo>
                  <a:pt x="3206663" y="2022953"/>
                </a:lnTo>
                <a:cubicBezTo>
                  <a:pt x="3769291" y="2356980"/>
                  <a:pt x="3327749" y="1978068"/>
                  <a:pt x="3375765" y="2004164"/>
                </a:cubicBezTo>
                <a:cubicBezTo>
                  <a:pt x="3423782" y="2030260"/>
                  <a:pt x="3529209" y="2159696"/>
                  <a:pt x="3494762" y="2179529"/>
                </a:cubicBezTo>
                <a:cubicBezTo>
                  <a:pt x="3460315" y="2199362"/>
                  <a:pt x="3314700" y="2161261"/>
                  <a:pt x="3169085" y="21231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EE385F3-30C7-D846-8FAF-D688F7717985}"/>
              </a:ext>
            </a:extLst>
          </p:cNvPr>
          <p:cNvSpPr/>
          <p:nvPr/>
        </p:nvSpPr>
        <p:spPr>
          <a:xfrm>
            <a:off x="7039627" y="3100192"/>
            <a:ext cx="1416292" cy="2160196"/>
          </a:xfrm>
          <a:custGeom>
            <a:avLst/>
            <a:gdLst>
              <a:gd name="connsiteX0" fmla="*/ 0 w 1416292"/>
              <a:gd name="connsiteY0" fmla="*/ 0 h 2160196"/>
              <a:gd name="connsiteX1" fmla="*/ 1321496 w 1416292"/>
              <a:gd name="connsiteY1" fmla="*/ 2041742 h 2160196"/>
              <a:gd name="connsiteX2" fmla="*/ 1321496 w 1416292"/>
              <a:gd name="connsiteY2" fmla="*/ 1922745 h 2160196"/>
              <a:gd name="connsiteX3" fmla="*/ 1415441 w 1416292"/>
              <a:gd name="connsiteY3" fmla="*/ 2154476 h 2160196"/>
              <a:gd name="connsiteX4" fmla="*/ 1258866 w 1416292"/>
              <a:gd name="connsiteY4" fmla="*/ 2066794 h 2160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292" h="2160196">
                <a:moveTo>
                  <a:pt x="0" y="0"/>
                </a:moveTo>
                <a:cubicBezTo>
                  <a:pt x="550623" y="860642"/>
                  <a:pt x="1101247" y="1721285"/>
                  <a:pt x="1321496" y="2041742"/>
                </a:cubicBezTo>
                <a:cubicBezTo>
                  <a:pt x="1541745" y="2362200"/>
                  <a:pt x="1305839" y="1903956"/>
                  <a:pt x="1321496" y="1922745"/>
                </a:cubicBezTo>
                <a:cubicBezTo>
                  <a:pt x="1337154" y="1941534"/>
                  <a:pt x="1425879" y="2130468"/>
                  <a:pt x="1415441" y="2154476"/>
                </a:cubicBezTo>
                <a:cubicBezTo>
                  <a:pt x="1405003" y="2178484"/>
                  <a:pt x="1331934" y="2122639"/>
                  <a:pt x="1258866" y="20667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4CBF711-7A01-7046-BB17-528DC07B1C49}"/>
              </a:ext>
            </a:extLst>
          </p:cNvPr>
          <p:cNvSpPr/>
          <p:nvPr/>
        </p:nvSpPr>
        <p:spPr>
          <a:xfrm>
            <a:off x="8605381" y="2965108"/>
            <a:ext cx="592724" cy="2313680"/>
          </a:xfrm>
          <a:custGeom>
            <a:avLst/>
            <a:gdLst>
              <a:gd name="connsiteX0" fmla="*/ 0 w 592724"/>
              <a:gd name="connsiteY0" fmla="*/ 110032 h 2313680"/>
              <a:gd name="connsiteX1" fmla="*/ 93945 w 592724"/>
              <a:gd name="connsiteY1" fmla="*/ 235292 h 2313680"/>
              <a:gd name="connsiteX2" fmla="*/ 532356 w 592724"/>
              <a:gd name="connsiteY2" fmla="*/ 2201878 h 2313680"/>
              <a:gd name="connsiteX3" fmla="*/ 588723 w 592724"/>
              <a:gd name="connsiteY3" fmla="*/ 2082881 h 2313680"/>
              <a:gd name="connsiteX4" fmla="*/ 563671 w 592724"/>
              <a:gd name="connsiteY4" fmla="*/ 2308350 h 2313680"/>
              <a:gd name="connsiteX5" fmla="*/ 369518 w 592724"/>
              <a:gd name="connsiteY5" fmla="*/ 2220667 h 231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724" h="2313680">
                <a:moveTo>
                  <a:pt x="0" y="110032"/>
                </a:moveTo>
                <a:cubicBezTo>
                  <a:pt x="2609" y="-1659"/>
                  <a:pt x="5219" y="-113349"/>
                  <a:pt x="93945" y="235292"/>
                </a:cubicBezTo>
                <a:cubicBezTo>
                  <a:pt x="182671" y="583933"/>
                  <a:pt x="449893" y="1893947"/>
                  <a:pt x="532356" y="2201878"/>
                </a:cubicBezTo>
                <a:cubicBezTo>
                  <a:pt x="614819" y="2509809"/>
                  <a:pt x="583504" y="2065136"/>
                  <a:pt x="588723" y="2082881"/>
                </a:cubicBezTo>
                <a:cubicBezTo>
                  <a:pt x="593942" y="2100626"/>
                  <a:pt x="600205" y="2285386"/>
                  <a:pt x="563671" y="2308350"/>
                </a:cubicBezTo>
                <a:cubicBezTo>
                  <a:pt x="527137" y="2331314"/>
                  <a:pt x="448327" y="2275990"/>
                  <a:pt x="369518" y="222066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8290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 12 and 36 hour held states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C537B-3CF7-0240-94A3-1E4B2A4D9287}"/>
              </a:ext>
            </a:extLst>
          </p:cNvPr>
          <p:cNvSpPr/>
          <p:nvPr/>
        </p:nvSpPr>
        <p:spPr>
          <a:xfrm>
            <a:off x="11674257" y="5085567"/>
            <a:ext cx="482252" cy="945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Screen Recording 2020-07-23 at 10.40.19 am" descr="Screen Recording 2020-07-23 at 10.40.19 am">
            <a:hlinkClick r:id="" action="ppaction://media"/>
            <a:extLst>
              <a:ext uri="{FF2B5EF4-FFF2-40B4-BE49-F238E27FC236}">
                <a16:creationId xmlns:a16="http://schemas.microsoft.com/office/drawing/2014/main" id="{61F2C626-A260-7045-B490-3B4D8F3017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1954" y="1863203"/>
            <a:ext cx="5919787" cy="4351338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6F8074-0EBE-934E-82B5-DA45B4314137}"/>
              </a:ext>
            </a:extLst>
          </p:cNvPr>
          <p:cNvSpPr txBox="1"/>
          <p:nvPr/>
        </p:nvSpPr>
        <p:spPr>
          <a:xfrm>
            <a:off x="9056318" y="2755726"/>
            <a:ext cx="2956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BGP Play view of the</a:t>
            </a:r>
          </a:p>
          <a:p>
            <a:r>
              <a:rPr lang="en-AU" dirty="0">
                <a:latin typeface="AhnbergHand" pitchFamily="2" charset="0"/>
              </a:rPr>
              <a:t>routing changes</a:t>
            </a:r>
          </a:p>
        </p:txBody>
      </p:sp>
    </p:spTree>
    <p:extLst>
      <p:ext uri="{BB962C8B-B14F-4D97-AF65-F5344CB8AC3E}">
        <p14:creationId xmlns:p14="http://schemas.microsoft.com/office/powerpoint/2010/main" val="261930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837276" cy="1325563"/>
          </a:xfrm>
        </p:spPr>
        <p:txBody>
          <a:bodyPr/>
          <a:lstStyle/>
          <a:p>
            <a:r>
              <a:rPr lang="en-AU" dirty="0"/>
              <a:t>We use 12 and 36 hour held states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023CB19-A5A9-2345-A686-AE7C371B6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619" y="1804605"/>
            <a:ext cx="6768748" cy="435133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CA9A54-A450-5544-9CE3-DD981F616355}"/>
              </a:ext>
            </a:extLst>
          </p:cNvPr>
          <p:cNvSpPr txBox="1"/>
          <p:nvPr/>
        </p:nvSpPr>
        <p:spPr>
          <a:xfrm>
            <a:off x="7714593" y="1902372"/>
            <a:ext cx="3899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This shows the per-second fetch rate when the route is valid (green) and invalid (red) over a 7 day window</a:t>
            </a:r>
          </a:p>
          <a:p>
            <a:endParaRPr lang="en-AU" dirty="0"/>
          </a:p>
          <a:p>
            <a:r>
              <a:rPr lang="en-AU" dirty="0"/>
              <a:t>The route validity switches are clearly visible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D5F127-904A-AD4E-B58B-F13BE4E58609}"/>
              </a:ext>
            </a:extLst>
          </p:cNvPr>
          <p:cNvSpPr txBox="1"/>
          <p:nvPr/>
        </p:nvSpPr>
        <p:spPr>
          <a:xfrm>
            <a:off x="2653995" y="6511852"/>
            <a:ext cx="433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”invalid” route state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EF1638D-F635-9945-85E6-DCAB35804841}"/>
              </a:ext>
            </a:extLst>
          </p:cNvPr>
          <p:cNvSpPr/>
          <p:nvPr/>
        </p:nvSpPr>
        <p:spPr>
          <a:xfrm>
            <a:off x="1215228" y="1597572"/>
            <a:ext cx="2032469" cy="294290"/>
          </a:xfrm>
          <a:custGeom>
            <a:avLst/>
            <a:gdLst>
              <a:gd name="connsiteX0" fmla="*/ 2032469 w 2032469"/>
              <a:gd name="connsiteY0" fmla="*/ 0 h 294290"/>
              <a:gd name="connsiteX1" fmla="*/ 109075 w 2032469"/>
              <a:gd name="connsiteY1" fmla="*/ 262759 h 294290"/>
              <a:gd name="connsiteX2" fmla="*/ 224689 w 2032469"/>
              <a:gd name="connsiteY2" fmla="*/ 147145 h 294290"/>
              <a:gd name="connsiteX3" fmla="*/ 98565 w 2032469"/>
              <a:gd name="connsiteY3" fmla="*/ 262759 h 294290"/>
              <a:gd name="connsiteX4" fmla="*/ 340303 w 2032469"/>
              <a:gd name="connsiteY4" fmla="*/ 294290 h 29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469" h="294290">
                <a:moveTo>
                  <a:pt x="2032469" y="0"/>
                </a:moveTo>
                <a:cubicBezTo>
                  <a:pt x="1221420" y="119117"/>
                  <a:pt x="410372" y="238235"/>
                  <a:pt x="109075" y="262759"/>
                </a:cubicBezTo>
                <a:cubicBezTo>
                  <a:pt x="-192222" y="287283"/>
                  <a:pt x="226441" y="147145"/>
                  <a:pt x="224689" y="147145"/>
                </a:cubicBezTo>
                <a:cubicBezTo>
                  <a:pt x="222937" y="147145"/>
                  <a:pt x="79296" y="238235"/>
                  <a:pt x="98565" y="262759"/>
                </a:cubicBezTo>
                <a:cubicBezTo>
                  <a:pt x="117834" y="287283"/>
                  <a:pt x="229068" y="290786"/>
                  <a:pt x="340303" y="2942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1A4B065-3497-9841-8706-6BB29646ED43}"/>
              </a:ext>
            </a:extLst>
          </p:cNvPr>
          <p:cNvSpPr/>
          <p:nvPr/>
        </p:nvSpPr>
        <p:spPr>
          <a:xfrm>
            <a:off x="3226676" y="1608083"/>
            <a:ext cx="295625" cy="254901"/>
          </a:xfrm>
          <a:custGeom>
            <a:avLst/>
            <a:gdLst>
              <a:gd name="connsiteX0" fmla="*/ 0 w 295625"/>
              <a:gd name="connsiteY0" fmla="*/ 0 h 254901"/>
              <a:gd name="connsiteX1" fmla="*/ 94593 w 295625"/>
              <a:gd name="connsiteY1" fmla="*/ 52551 h 254901"/>
              <a:gd name="connsiteX2" fmla="*/ 199696 w 295625"/>
              <a:gd name="connsiteY2" fmla="*/ 241738 h 254901"/>
              <a:gd name="connsiteX3" fmla="*/ 294290 w 295625"/>
              <a:gd name="connsiteY3" fmla="*/ 126124 h 254901"/>
              <a:gd name="connsiteX4" fmla="*/ 241738 w 295625"/>
              <a:gd name="connsiteY4" fmla="*/ 252248 h 254901"/>
              <a:gd name="connsiteX5" fmla="*/ 63062 w 295625"/>
              <a:gd name="connsiteY5" fmla="*/ 199696 h 25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625" h="254901">
                <a:moveTo>
                  <a:pt x="0" y="0"/>
                </a:moveTo>
                <a:cubicBezTo>
                  <a:pt x="30655" y="6130"/>
                  <a:pt x="61310" y="12261"/>
                  <a:pt x="94593" y="52551"/>
                </a:cubicBezTo>
                <a:cubicBezTo>
                  <a:pt x="127876" y="92841"/>
                  <a:pt x="166413" y="229476"/>
                  <a:pt x="199696" y="241738"/>
                </a:cubicBezTo>
                <a:cubicBezTo>
                  <a:pt x="232979" y="254000"/>
                  <a:pt x="287283" y="124372"/>
                  <a:pt x="294290" y="126124"/>
                </a:cubicBezTo>
                <a:cubicBezTo>
                  <a:pt x="301297" y="127876"/>
                  <a:pt x="280276" y="239986"/>
                  <a:pt x="241738" y="252248"/>
                </a:cubicBezTo>
                <a:cubicBezTo>
                  <a:pt x="203200" y="264510"/>
                  <a:pt x="133131" y="232103"/>
                  <a:pt x="63062" y="1996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5CFBCF0-1635-E34E-B553-2553CB4594A5}"/>
              </a:ext>
            </a:extLst>
          </p:cNvPr>
          <p:cNvSpPr/>
          <p:nvPr/>
        </p:nvSpPr>
        <p:spPr>
          <a:xfrm>
            <a:off x="3279616" y="1584205"/>
            <a:ext cx="2397917" cy="465310"/>
          </a:xfrm>
          <a:custGeom>
            <a:avLst/>
            <a:gdLst>
              <a:gd name="connsiteX0" fmla="*/ 31143 w 2397917"/>
              <a:gd name="connsiteY0" fmla="*/ 34386 h 465310"/>
              <a:gd name="connsiteX1" fmla="*/ 304412 w 2397917"/>
              <a:gd name="connsiteY1" fmla="*/ 34386 h 465310"/>
              <a:gd name="connsiteX2" fmla="*/ 2227805 w 2397917"/>
              <a:gd name="connsiteY2" fmla="*/ 391738 h 465310"/>
              <a:gd name="connsiteX3" fmla="*/ 2206784 w 2397917"/>
              <a:gd name="connsiteY3" fmla="*/ 255103 h 465310"/>
              <a:gd name="connsiteX4" fmla="*/ 2395970 w 2397917"/>
              <a:gd name="connsiteY4" fmla="*/ 412758 h 465310"/>
              <a:gd name="connsiteX5" fmla="*/ 2070150 w 2397917"/>
              <a:gd name="connsiteY5" fmla="*/ 465310 h 46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7917" h="465310">
                <a:moveTo>
                  <a:pt x="31143" y="34386"/>
                </a:moveTo>
                <a:cubicBezTo>
                  <a:pt x="-15278" y="4606"/>
                  <a:pt x="-61698" y="-25173"/>
                  <a:pt x="304412" y="34386"/>
                </a:cubicBezTo>
                <a:cubicBezTo>
                  <a:pt x="670522" y="93945"/>
                  <a:pt x="1910743" y="354952"/>
                  <a:pt x="2227805" y="391738"/>
                </a:cubicBezTo>
                <a:cubicBezTo>
                  <a:pt x="2544867" y="428524"/>
                  <a:pt x="2178757" y="251600"/>
                  <a:pt x="2206784" y="255103"/>
                </a:cubicBezTo>
                <a:cubicBezTo>
                  <a:pt x="2234811" y="258606"/>
                  <a:pt x="2418742" y="377724"/>
                  <a:pt x="2395970" y="412758"/>
                </a:cubicBezTo>
                <a:cubicBezTo>
                  <a:pt x="2373198" y="447793"/>
                  <a:pt x="2221674" y="456551"/>
                  <a:pt x="2070150" y="4653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208EB4C-CC0E-C240-BC0C-8800248511B2}"/>
              </a:ext>
            </a:extLst>
          </p:cNvPr>
          <p:cNvSpPr/>
          <p:nvPr/>
        </p:nvSpPr>
        <p:spPr>
          <a:xfrm>
            <a:off x="3300248" y="1587062"/>
            <a:ext cx="3471562" cy="462455"/>
          </a:xfrm>
          <a:custGeom>
            <a:avLst/>
            <a:gdLst>
              <a:gd name="connsiteX0" fmla="*/ 0 w 3471562"/>
              <a:gd name="connsiteY0" fmla="*/ 0 h 462455"/>
              <a:gd name="connsiteX1" fmla="*/ 105104 w 3471562"/>
              <a:gd name="connsiteY1" fmla="*/ 10510 h 462455"/>
              <a:gd name="connsiteX2" fmla="*/ 2249214 w 3471562"/>
              <a:gd name="connsiteY2" fmla="*/ 241738 h 462455"/>
              <a:gd name="connsiteX3" fmla="*/ 3415862 w 3471562"/>
              <a:gd name="connsiteY3" fmla="*/ 378372 h 462455"/>
              <a:gd name="connsiteX4" fmla="*/ 3300249 w 3471562"/>
              <a:gd name="connsiteY4" fmla="*/ 273269 h 462455"/>
              <a:gd name="connsiteX5" fmla="*/ 3436883 w 3471562"/>
              <a:gd name="connsiteY5" fmla="*/ 378372 h 462455"/>
              <a:gd name="connsiteX6" fmla="*/ 3195145 w 3471562"/>
              <a:gd name="connsiteY6" fmla="*/ 462455 h 46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1562" h="462455">
                <a:moveTo>
                  <a:pt x="0" y="0"/>
                </a:moveTo>
                <a:lnTo>
                  <a:pt x="105104" y="10510"/>
                </a:lnTo>
                <a:lnTo>
                  <a:pt x="2249214" y="241738"/>
                </a:lnTo>
                <a:cubicBezTo>
                  <a:pt x="2801007" y="303048"/>
                  <a:pt x="3240690" y="373117"/>
                  <a:pt x="3415862" y="378372"/>
                </a:cubicBezTo>
                <a:cubicBezTo>
                  <a:pt x="3591034" y="383627"/>
                  <a:pt x="3296746" y="273269"/>
                  <a:pt x="3300249" y="273269"/>
                </a:cubicBezTo>
                <a:cubicBezTo>
                  <a:pt x="3303752" y="273269"/>
                  <a:pt x="3454400" y="346841"/>
                  <a:pt x="3436883" y="378372"/>
                </a:cubicBezTo>
                <a:cubicBezTo>
                  <a:pt x="3419366" y="409903"/>
                  <a:pt x="3307255" y="436179"/>
                  <a:pt x="3195145" y="4624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6822C7-5CA0-9C40-BBB0-40B1AF565E68}"/>
              </a:ext>
            </a:extLst>
          </p:cNvPr>
          <p:cNvSpPr txBox="1"/>
          <p:nvPr/>
        </p:nvSpPr>
        <p:spPr>
          <a:xfrm>
            <a:off x="2441548" y="1277885"/>
            <a:ext cx="433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00B050"/>
                </a:solidFill>
              </a:rPr>
              <a:t>”valid” route 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29781E-8EB8-C246-9E08-A1057CDE902D}"/>
              </a:ext>
            </a:extLst>
          </p:cNvPr>
          <p:cNvSpPr txBox="1"/>
          <p:nvPr/>
        </p:nvSpPr>
        <p:spPr>
          <a:xfrm>
            <a:off x="90144" y="6085194"/>
            <a:ext cx="225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Weekly Measurement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12FC273-075D-1A4D-A989-CD6635FC5B54}"/>
              </a:ext>
            </a:extLst>
          </p:cNvPr>
          <p:cNvSpPr/>
          <p:nvPr/>
        </p:nvSpPr>
        <p:spPr>
          <a:xfrm>
            <a:off x="2302695" y="3363718"/>
            <a:ext cx="1235680" cy="3199296"/>
          </a:xfrm>
          <a:custGeom>
            <a:avLst/>
            <a:gdLst>
              <a:gd name="connsiteX0" fmla="*/ 1155208 w 1235680"/>
              <a:gd name="connsiteY0" fmla="*/ 2995041 h 3199296"/>
              <a:gd name="connsiteX1" fmla="*/ 1123677 w 1235680"/>
              <a:gd name="connsiteY1" fmla="*/ 2900448 h 3199296"/>
              <a:gd name="connsiteX2" fmla="*/ 72643 w 1235680"/>
              <a:gd name="connsiteY2" fmla="*/ 136227 h 3199296"/>
              <a:gd name="connsiteX3" fmla="*/ 83153 w 1235680"/>
              <a:gd name="connsiteY3" fmla="*/ 398985 h 3199296"/>
              <a:gd name="connsiteX4" fmla="*/ 20091 w 1235680"/>
              <a:gd name="connsiteY4" fmla="*/ 20613 h 3199296"/>
              <a:gd name="connsiteX5" fmla="*/ 219788 w 1235680"/>
              <a:gd name="connsiteY5" fmla="*/ 83675 h 319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5680" h="3199296">
                <a:moveTo>
                  <a:pt x="1155208" y="2995041"/>
                </a:moveTo>
                <a:cubicBezTo>
                  <a:pt x="1229656" y="3185979"/>
                  <a:pt x="1304105" y="3376917"/>
                  <a:pt x="1123677" y="2900448"/>
                </a:cubicBezTo>
                <a:cubicBezTo>
                  <a:pt x="943249" y="2423979"/>
                  <a:pt x="246064" y="553137"/>
                  <a:pt x="72643" y="136227"/>
                </a:cubicBezTo>
                <a:cubicBezTo>
                  <a:pt x="-100778" y="-280683"/>
                  <a:pt x="91912" y="418254"/>
                  <a:pt x="83153" y="398985"/>
                </a:cubicBezTo>
                <a:cubicBezTo>
                  <a:pt x="74394" y="379716"/>
                  <a:pt x="-2681" y="73165"/>
                  <a:pt x="20091" y="20613"/>
                </a:cubicBezTo>
                <a:cubicBezTo>
                  <a:pt x="42863" y="-31939"/>
                  <a:pt x="131325" y="25868"/>
                  <a:pt x="219788" y="836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5A9A684-A5E3-F74B-BD32-409DC32548E1}"/>
              </a:ext>
            </a:extLst>
          </p:cNvPr>
          <p:cNvSpPr/>
          <p:nvPr/>
        </p:nvSpPr>
        <p:spPr>
          <a:xfrm>
            <a:off x="3462022" y="3355316"/>
            <a:ext cx="1446309" cy="3266512"/>
          </a:xfrm>
          <a:custGeom>
            <a:avLst/>
            <a:gdLst>
              <a:gd name="connsiteX0" fmla="*/ 37923 w 1446309"/>
              <a:gd name="connsiteY0" fmla="*/ 3129567 h 3266512"/>
              <a:gd name="connsiteX1" fmla="*/ 164047 w 1446309"/>
              <a:gd name="connsiteY1" fmla="*/ 2919360 h 3266512"/>
              <a:gd name="connsiteX2" fmla="*/ 1341206 w 1446309"/>
              <a:gd name="connsiteY2" fmla="*/ 134118 h 3266512"/>
              <a:gd name="connsiteX3" fmla="*/ 1120488 w 1446309"/>
              <a:gd name="connsiteY3" fmla="*/ 396877 h 3266512"/>
              <a:gd name="connsiteX4" fmla="*/ 1372737 w 1446309"/>
              <a:gd name="connsiteY4" fmla="*/ 7994 h 3266512"/>
              <a:gd name="connsiteX5" fmla="*/ 1446309 w 1446309"/>
              <a:gd name="connsiteY5" fmla="*/ 480960 h 326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6309" h="3266512">
                <a:moveTo>
                  <a:pt x="37923" y="3129567"/>
                </a:moveTo>
                <a:cubicBezTo>
                  <a:pt x="-7622" y="3274084"/>
                  <a:pt x="-53167" y="3418601"/>
                  <a:pt x="164047" y="2919360"/>
                </a:cubicBezTo>
                <a:cubicBezTo>
                  <a:pt x="381261" y="2420119"/>
                  <a:pt x="1181799" y="554532"/>
                  <a:pt x="1341206" y="134118"/>
                </a:cubicBezTo>
                <a:cubicBezTo>
                  <a:pt x="1500613" y="-286296"/>
                  <a:pt x="1115233" y="417898"/>
                  <a:pt x="1120488" y="396877"/>
                </a:cubicBezTo>
                <a:cubicBezTo>
                  <a:pt x="1125743" y="375856"/>
                  <a:pt x="1318434" y="-6020"/>
                  <a:pt x="1372737" y="7994"/>
                </a:cubicBezTo>
                <a:cubicBezTo>
                  <a:pt x="1427041" y="22008"/>
                  <a:pt x="1436675" y="251484"/>
                  <a:pt x="1446309" y="4809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ADADA47-7FC9-DB43-9770-EE6F11E9E209}"/>
              </a:ext>
            </a:extLst>
          </p:cNvPr>
          <p:cNvSpPr/>
          <p:nvPr/>
        </p:nvSpPr>
        <p:spPr>
          <a:xfrm>
            <a:off x="3441155" y="3363294"/>
            <a:ext cx="2755942" cy="3333224"/>
          </a:xfrm>
          <a:custGeom>
            <a:avLst/>
            <a:gdLst>
              <a:gd name="connsiteX0" fmla="*/ 111342 w 2755942"/>
              <a:gd name="connsiteY0" fmla="*/ 3142609 h 3333224"/>
              <a:gd name="connsiteX1" fmla="*/ 290017 w 2755942"/>
              <a:gd name="connsiteY1" fmla="*/ 3016485 h 3333224"/>
              <a:gd name="connsiteX2" fmla="*/ 2602293 w 2755942"/>
              <a:gd name="connsiteY2" fmla="*/ 189203 h 3333224"/>
              <a:gd name="connsiteX3" fmla="*/ 2202900 w 2755942"/>
              <a:gd name="connsiteY3" fmla="*/ 283796 h 3333224"/>
              <a:gd name="connsiteX4" fmla="*/ 2707397 w 2755942"/>
              <a:gd name="connsiteY4" fmla="*/ 16 h 3333224"/>
              <a:gd name="connsiteX5" fmla="*/ 2707397 w 2755942"/>
              <a:gd name="connsiteY5" fmla="*/ 273285 h 333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5942" h="3333224">
                <a:moveTo>
                  <a:pt x="111342" y="3142609"/>
                </a:moveTo>
                <a:cubicBezTo>
                  <a:pt x="-6900" y="3325664"/>
                  <a:pt x="-125142" y="3508719"/>
                  <a:pt x="290017" y="3016485"/>
                </a:cubicBezTo>
                <a:cubicBezTo>
                  <a:pt x="705176" y="2524251"/>
                  <a:pt x="2283479" y="644651"/>
                  <a:pt x="2602293" y="189203"/>
                </a:cubicBezTo>
                <a:cubicBezTo>
                  <a:pt x="2921107" y="-266245"/>
                  <a:pt x="2185383" y="315327"/>
                  <a:pt x="2202900" y="283796"/>
                </a:cubicBezTo>
                <a:cubicBezTo>
                  <a:pt x="2220417" y="252265"/>
                  <a:pt x="2623314" y="1768"/>
                  <a:pt x="2707397" y="16"/>
                </a:cubicBezTo>
                <a:cubicBezTo>
                  <a:pt x="2791480" y="-1736"/>
                  <a:pt x="2749438" y="135774"/>
                  <a:pt x="2707397" y="27328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6408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9B51-681A-8141-B39A-0FF8A4513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Transition – Valid to Invalid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2B532C-1A88-6E4C-B888-94AD8FBCF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289" y="1412972"/>
            <a:ext cx="7715289" cy="49598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91643-1C89-8F47-905A-222C409BF0C4}"/>
              </a:ext>
            </a:extLst>
          </p:cNvPr>
          <p:cNvSpPr txBox="1"/>
          <p:nvPr/>
        </p:nvSpPr>
        <p:spPr>
          <a:xfrm>
            <a:off x="7504387" y="1765738"/>
            <a:ext cx="43828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It takes some 30 minutes for the valid to invalid transition to take effect in this measurement</a:t>
            </a:r>
          </a:p>
          <a:p>
            <a:endParaRPr lang="en-AU" dirty="0"/>
          </a:p>
          <a:p>
            <a:r>
              <a:rPr lang="en-AU" dirty="0"/>
              <a:t>It appears that this is a combination of slow re-query rates at the RPKI publication point and some delays in making changes to the filters being fed into the routers</a:t>
            </a:r>
          </a:p>
          <a:p>
            <a:endParaRPr lang="en-AU" dirty="0"/>
          </a:p>
          <a:p>
            <a:r>
              <a:rPr lang="en-AU" dirty="0"/>
              <a:t>This system is dependant on the last transit ISP to withdraw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BA595C6-C02A-C149-AB08-9928CA5D920F}"/>
              </a:ext>
            </a:extLst>
          </p:cNvPr>
          <p:cNvSpPr/>
          <p:nvPr/>
        </p:nvSpPr>
        <p:spPr>
          <a:xfrm>
            <a:off x="3965803" y="6169230"/>
            <a:ext cx="346867" cy="21362"/>
          </a:xfrm>
          <a:custGeom>
            <a:avLst/>
            <a:gdLst>
              <a:gd name="connsiteX0" fmla="*/ 0 w 346867"/>
              <a:gd name="connsiteY0" fmla="*/ 21362 h 21362"/>
              <a:gd name="connsiteX1" fmla="*/ 346841 w 346867"/>
              <a:gd name="connsiteY1" fmla="*/ 342 h 21362"/>
              <a:gd name="connsiteX2" fmla="*/ 0 w 346867"/>
              <a:gd name="connsiteY2" fmla="*/ 21362 h 2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867" h="21362">
                <a:moveTo>
                  <a:pt x="0" y="21362"/>
                </a:moveTo>
                <a:lnTo>
                  <a:pt x="346841" y="342"/>
                </a:lnTo>
                <a:cubicBezTo>
                  <a:pt x="350344" y="-3161"/>
                  <a:pt x="0" y="21362"/>
                  <a:pt x="0" y="2136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A99CAC6-9056-6948-8449-9E67A0B7D27E}"/>
              </a:ext>
            </a:extLst>
          </p:cNvPr>
          <p:cNvSpPr/>
          <p:nvPr/>
        </p:nvSpPr>
        <p:spPr>
          <a:xfrm>
            <a:off x="4139237" y="1270596"/>
            <a:ext cx="4107449" cy="863004"/>
          </a:xfrm>
          <a:custGeom>
            <a:avLst/>
            <a:gdLst>
              <a:gd name="connsiteX0" fmla="*/ 4069342 w 4107449"/>
              <a:gd name="connsiteY0" fmla="*/ 379528 h 863004"/>
              <a:gd name="connsiteX1" fmla="*/ 4027301 w 4107449"/>
              <a:gd name="connsiteY1" fmla="*/ 295445 h 863004"/>
              <a:gd name="connsiteX2" fmla="*/ 3354639 w 4107449"/>
              <a:gd name="connsiteY2" fmla="*/ 11666 h 863004"/>
              <a:gd name="connsiteX3" fmla="*/ 348680 w 4107449"/>
              <a:gd name="connsiteY3" fmla="*/ 736880 h 863004"/>
              <a:gd name="connsiteX4" fmla="*/ 275108 w 4107449"/>
              <a:gd name="connsiteY4" fmla="*/ 757901 h 863004"/>
              <a:gd name="connsiteX5" fmla="*/ 12349 w 4107449"/>
              <a:gd name="connsiteY5" fmla="*/ 799942 h 863004"/>
              <a:gd name="connsiteX6" fmla="*/ 170004 w 4107449"/>
              <a:gd name="connsiteY6" fmla="*/ 600245 h 863004"/>
              <a:gd name="connsiteX7" fmla="*/ 12349 w 4107449"/>
              <a:gd name="connsiteY7" fmla="*/ 810452 h 863004"/>
              <a:gd name="connsiteX8" fmla="*/ 569397 w 4107449"/>
              <a:gd name="connsiteY8" fmla="*/ 863004 h 863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07449" h="863004">
                <a:moveTo>
                  <a:pt x="4069342" y="379528"/>
                </a:moveTo>
                <a:cubicBezTo>
                  <a:pt x="4107880" y="368141"/>
                  <a:pt x="4146418" y="356755"/>
                  <a:pt x="4027301" y="295445"/>
                </a:cubicBezTo>
                <a:cubicBezTo>
                  <a:pt x="3908184" y="234135"/>
                  <a:pt x="3967742" y="-61907"/>
                  <a:pt x="3354639" y="11666"/>
                </a:cubicBezTo>
                <a:cubicBezTo>
                  <a:pt x="2741535" y="85238"/>
                  <a:pt x="861935" y="612508"/>
                  <a:pt x="348680" y="736880"/>
                </a:cubicBezTo>
                <a:cubicBezTo>
                  <a:pt x="-164575" y="861252"/>
                  <a:pt x="331163" y="747391"/>
                  <a:pt x="275108" y="757901"/>
                </a:cubicBezTo>
                <a:cubicBezTo>
                  <a:pt x="219053" y="768411"/>
                  <a:pt x="29866" y="826218"/>
                  <a:pt x="12349" y="799942"/>
                </a:cubicBezTo>
                <a:cubicBezTo>
                  <a:pt x="-5168" y="773666"/>
                  <a:pt x="170004" y="598493"/>
                  <a:pt x="170004" y="600245"/>
                </a:cubicBezTo>
                <a:cubicBezTo>
                  <a:pt x="170004" y="601997"/>
                  <a:pt x="-54216" y="766659"/>
                  <a:pt x="12349" y="810452"/>
                </a:cubicBezTo>
                <a:cubicBezTo>
                  <a:pt x="78914" y="854245"/>
                  <a:pt x="324155" y="858624"/>
                  <a:pt x="569397" y="863004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C12AB7-CF33-554B-B4B8-AD2EC52FA639}"/>
              </a:ext>
            </a:extLst>
          </p:cNvPr>
          <p:cNvSpPr txBox="1"/>
          <p:nvPr/>
        </p:nvSpPr>
        <p:spPr>
          <a:xfrm>
            <a:off x="220718" y="6488668"/>
            <a:ext cx="417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Time of ROA change at the RPKI repository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61ADE4A-C599-D945-85CB-64B7E5691C7C}"/>
              </a:ext>
            </a:extLst>
          </p:cNvPr>
          <p:cNvSpPr/>
          <p:nvPr/>
        </p:nvSpPr>
        <p:spPr>
          <a:xfrm>
            <a:off x="1523951" y="6195882"/>
            <a:ext cx="157704" cy="310021"/>
          </a:xfrm>
          <a:custGeom>
            <a:avLst/>
            <a:gdLst>
              <a:gd name="connsiteX0" fmla="*/ 52601 w 157704"/>
              <a:gd name="connsiteY0" fmla="*/ 310021 h 310021"/>
              <a:gd name="connsiteX1" fmla="*/ 52601 w 157704"/>
              <a:gd name="connsiteY1" fmla="*/ 5221 h 310021"/>
              <a:gd name="connsiteX2" fmla="*/ 49 w 157704"/>
              <a:gd name="connsiteY2" fmla="*/ 110325 h 310021"/>
              <a:gd name="connsiteX3" fmla="*/ 63111 w 157704"/>
              <a:gd name="connsiteY3" fmla="*/ 15732 h 310021"/>
              <a:gd name="connsiteX4" fmla="*/ 157704 w 157704"/>
              <a:gd name="connsiteY4" fmla="*/ 57773 h 31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04" h="310021">
                <a:moveTo>
                  <a:pt x="52601" y="310021"/>
                </a:moveTo>
                <a:cubicBezTo>
                  <a:pt x="56980" y="174262"/>
                  <a:pt x="61360" y="38504"/>
                  <a:pt x="52601" y="5221"/>
                </a:cubicBezTo>
                <a:cubicBezTo>
                  <a:pt x="43842" y="-28062"/>
                  <a:pt x="-1703" y="108573"/>
                  <a:pt x="49" y="110325"/>
                </a:cubicBezTo>
                <a:cubicBezTo>
                  <a:pt x="1801" y="112077"/>
                  <a:pt x="36835" y="24491"/>
                  <a:pt x="63111" y="15732"/>
                </a:cubicBezTo>
                <a:cubicBezTo>
                  <a:pt x="89387" y="6973"/>
                  <a:pt x="123545" y="32373"/>
                  <a:pt x="157704" y="5777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8579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9B51-681A-8141-B39A-0FF8A4513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Transition – Invalid to Valid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91643-1C89-8F47-905A-222C409BF0C4}"/>
              </a:ext>
            </a:extLst>
          </p:cNvPr>
          <p:cNvSpPr txBox="1"/>
          <p:nvPr/>
        </p:nvSpPr>
        <p:spPr>
          <a:xfrm>
            <a:off x="7504387" y="1765738"/>
            <a:ext cx="43828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It takes some 5 minutes for the invalid to valid transition to take effect in this measurement</a:t>
            </a:r>
          </a:p>
          <a:p>
            <a:endParaRPr lang="en-AU" dirty="0"/>
          </a:p>
          <a:p>
            <a:r>
              <a:rPr lang="en-AU" dirty="0"/>
              <a:t>This system is dependant on the first transit ISP to announce, so it tracks the fastest system to react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F2A19C-CE6C-584E-BE33-A4F3BED0D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1690688"/>
            <a:ext cx="6768748" cy="4351338"/>
          </a:xfr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E776BA52-2C10-844E-8B60-FCEC8A194D34}"/>
              </a:ext>
            </a:extLst>
          </p:cNvPr>
          <p:cNvSpPr/>
          <p:nvPr/>
        </p:nvSpPr>
        <p:spPr>
          <a:xfrm>
            <a:off x="1986456" y="5959023"/>
            <a:ext cx="346867" cy="21362"/>
          </a:xfrm>
          <a:custGeom>
            <a:avLst/>
            <a:gdLst>
              <a:gd name="connsiteX0" fmla="*/ 0 w 346867"/>
              <a:gd name="connsiteY0" fmla="*/ 21362 h 21362"/>
              <a:gd name="connsiteX1" fmla="*/ 346841 w 346867"/>
              <a:gd name="connsiteY1" fmla="*/ 342 h 21362"/>
              <a:gd name="connsiteX2" fmla="*/ 0 w 346867"/>
              <a:gd name="connsiteY2" fmla="*/ 21362 h 2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867" h="21362">
                <a:moveTo>
                  <a:pt x="0" y="21362"/>
                </a:moveTo>
                <a:lnTo>
                  <a:pt x="346841" y="342"/>
                </a:lnTo>
                <a:cubicBezTo>
                  <a:pt x="350344" y="-3161"/>
                  <a:pt x="0" y="21362"/>
                  <a:pt x="0" y="2136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EB5D4C6-A1AC-EB4D-A2DF-5F702C322E15}"/>
              </a:ext>
            </a:extLst>
          </p:cNvPr>
          <p:cNvSpPr/>
          <p:nvPr/>
        </p:nvSpPr>
        <p:spPr>
          <a:xfrm>
            <a:off x="2133148" y="1643535"/>
            <a:ext cx="5318686" cy="1225789"/>
          </a:xfrm>
          <a:custGeom>
            <a:avLst/>
            <a:gdLst>
              <a:gd name="connsiteX0" fmla="*/ 5318686 w 5318686"/>
              <a:gd name="connsiteY0" fmla="*/ 395472 h 1225789"/>
              <a:gd name="connsiteX1" fmla="*/ 4236121 w 5318686"/>
              <a:gd name="connsiteY1" fmla="*/ 48631 h 1225789"/>
              <a:gd name="connsiteX2" fmla="*/ 2155073 w 5318686"/>
              <a:gd name="connsiteY2" fmla="*/ 111693 h 1225789"/>
              <a:gd name="connsiteX3" fmla="*/ 116066 w 5318686"/>
              <a:gd name="connsiteY3" fmla="*/ 1047113 h 1225789"/>
              <a:gd name="connsiteX4" fmla="*/ 284231 w 5318686"/>
              <a:gd name="connsiteY4" fmla="*/ 784355 h 1225789"/>
              <a:gd name="connsiteX5" fmla="*/ 452 w 5318686"/>
              <a:gd name="connsiteY5" fmla="*/ 1089155 h 1225789"/>
              <a:gd name="connsiteX6" fmla="*/ 231680 w 5318686"/>
              <a:gd name="connsiteY6" fmla="*/ 1225789 h 122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8686" h="1225789">
                <a:moveTo>
                  <a:pt x="5318686" y="395472"/>
                </a:moveTo>
                <a:cubicBezTo>
                  <a:pt x="5041038" y="245699"/>
                  <a:pt x="4763390" y="95927"/>
                  <a:pt x="4236121" y="48631"/>
                </a:cubicBezTo>
                <a:cubicBezTo>
                  <a:pt x="3708852" y="1335"/>
                  <a:pt x="2841749" y="-54721"/>
                  <a:pt x="2155073" y="111693"/>
                </a:cubicBezTo>
                <a:cubicBezTo>
                  <a:pt x="1468397" y="278107"/>
                  <a:pt x="427873" y="935003"/>
                  <a:pt x="116066" y="1047113"/>
                </a:cubicBezTo>
                <a:cubicBezTo>
                  <a:pt x="-195741" y="1159223"/>
                  <a:pt x="303500" y="777348"/>
                  <a:pt x="284231" y="784355"/>
                </a:cubicBezTo>
                <a:cubicBezTo>
                  <a:pt x="264962" y="791362"/>
                  <a:pt x="9210" y="1015583"/>
                  <a:pt x="452" y="1089155"/>
                </a:cubicBezTo>
                <a:cubicBezTo>
                  <a:pt x="-8307" y="1162727"/>
                  <a:pt x="111686" y="1194258"/>
                  <a:pt x="231680" y="1225789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432A2-3B46-6F4E-82CD-A5975A158976}"/>
              </a:ext>
            </a:extLst>
          </p:cNvPr>
          <p:cNvSpPr txBox="1"/>
          <p:nvPr/>
        </p:nvSpPr>
        <p:spPr>
          <a:xfrm>
            <a:off x="462456" y="6123543"/>
            <a:ext cx="417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Time of ROA change at the RPKI repository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2BFFD1B-8829-B94C-B95F-2248E8373D7A}"/>
              </a:ext>
            </a:extLst>
          </p:cNvPr>
          <p:cNvSpPr/>
          <p:nvPr/>
        </p:nvSpPr>
        <p:spPr>
          <a:xfrm>
            <a:off x="1723649" y="5830757"/>
            <a:ext cx="157704" cy="310021"/>
          </a:xfrm>
          <a:custGeom>
            <a:avLst/>
            <a:gdLst>
              <a:gd name="connsiteX0" fmla="*/ 52601 w 157704"/>
              <a:gd name="connsiteY0" fmla="*/ 310021 h 310021"/>
              <a:gd name="connsiteX1" fmla="*/ 52601 w 157704"/>
              <a:gd name="connsiteY1" fmla="*/ 5221 h 310021"/>
              <a:gd name="connsiteX2" fmla="*/ 49 w 157704"/>
              <a:gd name="connsiteY2" fmla="*/ 110325 h 310021"/>
              <a:gd name="connsiteX3" fmla="*/ 63111 w 157704"/>
              <a:gd name="connsiteY3" fmla="*/ 15732 h 310021"/>
              <a:gd name="connsiteX4" fmla="*/ 157704 w 157704"/>
              <a:gd name="connsiteY4" fmla="*/ 57773 h 31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04" h="310021">
                <a:moveTo>
                  <a:pt x="52601" y="310021"/>
                </a:moveTo>
                <a:cubicBezTo>
                  <a:pt x="56980" y="174262"/>
                  <a:pt x="61360" y="38504"/>
                  <a:pt x="52601" y="5221"/>
                </a:cubicBezTo>
                <a:cubicBezTo>
                  <a:pt x="43842" y="-28062"/>
                  <a:pt x="-1703" y="108573"/>
                  <a:pt x="49" y="110325"/>
                </a:cubicBezTo>
                <a:cubicBezTo>
                  <a:pt x="1801" y="112077"/>
                  <a:pt x="36835" y="24491"/>
                  <a:pt x="63111" y="15732"/>
                </a:cubicBezTo>
                <a:cubicBezTo>
                  <a:pt x="89387" y="6973"/>
                  <a:pt x="123545" y="32373"/>
                  <a:pt x="157704" y="57773"/>
                </a:cubicBez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8714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CA49-AB07-5E42-B5AD-304E137FA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RPKI “sweep”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52B00-537F-0543-9DB8-98FD7FE51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There is a mix of 2, 10 and 60 minute timers being used by RPKI clients to perform a distributed repository sweep</a:t>
            </a:r>
          </a:p>
          <a:p>
            <a:r>
              <a:rPr lang="en-AU" dirty="0"/>
              <a:t>2 minutes seems like a lot of thrashing with little in the way of outcome – the system is held back by those clients using longer re-query timers</a:t>
            </a:r>
          </a:p>
          <a:p>
            <a:r>
              <a:rPr lang="en-AU" dirty="0"/>
              <a:t>60 minutes seems too slow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i="1" dirty="0"/>
              <a:t>I’d suggest that we use a 10 minute query timer as a compromise here </a:t>
            </a:r>
          </a:p>
        </p:txBody>
      </p:sp>
    </p:spTree>
    <p:extLst>
      <p:ext uri="{BB962C8B-B14F-4D97-AF65-F5344CB8AC3E}">
        <p14:creationId xmlns:p14="http://schemas.microsoft.com/office/powerpoint/2010/main" val="3795520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72972-E172-034A-A2F3-4F6FFC4A7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Results: User Impact of RPKI filtering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2124B3-06F6-6C4C-9E82-5C1A4F73B635}"/>
              </a:ext>
            </a:extLst>
          </p:cNvPr>
          <p:cNvSpPr txBox="1"/>
          <p:nvPr/>
        </p:nvSpPr>
        <p:spPr>
          <a:xfrm>
            <a:off x="9144002" y="2123089"/>
            <a:ext cx="2848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At 17% of users that’s a surprisingly large impact for a very recent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865C4-7945-D745-B99F-B0C49218A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24" y="1786759"/>
            <a:ext cx="8585808" cy="437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60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1E38-AFA4-3445-80F4-2B20561C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AU" dirty="0"/>
              <a:t>Results: User Impact of RPKI filtering – Jul 2020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2C419-9703-7C4B-B6FF-BAABC9FEB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323" y="1825625"/>
            <a:ext cx="9783353" cy="4351338"/>
          </a:xfrm>
        </p:spPr>
      </p:pic>
    </p:spTree>
    <p:extLst>
      <p:ext uri="{BB962C8B-B14F-4D97-AF65-F5344CB8AC3E}">
        <p14:creationId xmlns:p14="http://schemas.microsoft.com/office/powerpoint/2010/main" val="3101983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1E38-AFA4-3445-80F4-2B20561C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52200" cy="1325563"/>
          </a:xfrm>
        </p:spPr>
        <p:txBody>
          <a:bodyPr/>
          <a:lstStyle/>
          <a:p>
            <a:r>
              <a:rPr lang="en-AU" dirty="0"/>
              <a:t>Results: User Impact of RPKI filtering – Oct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99F4F-DA97-8043-8D0D-E34375396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137" y="1769711"/>
            <a:ext cx="9816663" cy="442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17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D2304-44C5-0344-98BF-7A7627E5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BD6A8-D9E9-9E4B-BA63-982367501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This map is a mix of two factors</a:t>
            </a:r>
          </a:p>
          <a:p>
            <a:pPr lvl="1"/>
            <a:r>
              <a:rPr lang="en-AU" dirty="0"/>
              <a:t>Networks that perform invalid route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EA0A3B-CDFF-214B-AC7D-925DF52D5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724" y="3041380"/>
            <a:ext cx="9196552" cy="1897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69C888-9038-864D-AB0B-8EA51C752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516" y="4939293"/>
            <a:ext cx="10754015" cy="155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90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985BC-7481-7E4D-BB15-15024F981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Pick One, and only 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DB33C-FA56-6142-882B-0790D693A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257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If you had to pick just one objective what would you choose?</a:t>
            </a:r>
          </a:p>
          <a:p>
            <a:pPr lvl="1">
              <a:buFont typeface="Wingdings" pitchFamily="2" charset="2"/>
              <a:buChar char="q"/>
            </a:pPr>
            <a:r>
              <a:rPr lang="en-AU" sz="2800" dirty="0"/>
              <a:t>Protect the routing system from all/some operational mishaps?</a:t>
            </a:r>
          </a:p>
          <a:p>
            <a:pPr lvl="1">
              <a:buFont typeface="Wingdings" pitchFamily="2" charset="2"/>
              <a:buChar char="q"/>
            </a:pPr>
            <a:r>
              <a:rPr lang="en-AU" sz="2800" dirty="0"/>
              <a:t>Protect the routing system from all/some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sz="2800" dirty="0"/>
              <a:t>Prevent the routing of bogus address prefixes?</a:t>
            </a:r>
          </a:p>
          <a:p>
            <a:pPr lvl="1">
              <a:buFont typeface="Wingdings" pitchFamily="2" charset="2"/>
              <a:buChar char="q"/>
            </a:pPr>
            <a:r>
              <a:rPr lang="en-AU" sz="2800" dirty="0"/>
              <a:t>Prevent the use of bogus AS’s in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sz="2800" dirty="0"/>
              <a:t>Prevent all forms of synthetic routes from being injected into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sz="2800" dirty="0"/>
              <a:t>Prevent  unauthorised route withdrawal?</a:t>
            </a:r>
          </a:p>
          <a:p>
            <a:pPr lvl="1">
              <a:buFont typeface="Wingdings" pitchFamily="2" charset="2"/>
              <a:buChar char="q"/>
            </a:pPr>
            <a:r>
              <a:rPr lang="en-AU" sz="2800" dirty="0"/>
              <a:t>Protect users from being directed along bogus routing paths?</a:t>
            </a:r>
          </a:p>
          <a:p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4013343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D2304-44C5-0344-98BF-7A7627E5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BD6A8-D9E9-9E4B-BA63-982367501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This map is a mix of two factors</a:t>
            </a:r>
          </a:p>
          <a:p>
            <a:pPr lvl="1"/>
            <a:r>
              <a:rPr lang="en-AU" dirty="0"/>
              <a:t>Networks that perform invalid route filtering</a:t>
            </a:r>
          </a:p>
          <a:p>
            <a:pPr marL="457200" lvl="1" indent="0">
              <a:buNone/>
            </a:pPr>
            <a:r>
              <a:rPr lang="en-AU" dirty="0"/>
              <a:t>and</a:t>
            </a:r>
          </a:p>
          <a:p>
            <a:pPr lvl="1"/>
            <a:r>
              <a:rPr lang="en-AU" dirty="0"/>
              <a:t>Network that do not filter themselves but are customers of transit providers who filter</a:t>
            </a:r>
          </a:p>
          <a:p>
            <a:r>
              <a:rPr lang="en-AU" dirty="0"/>
              <a:t>In either case the basic </a:t>
            </a:r>
            <a:r>
              <a:rPr lang="en-AU" dirty="0" err="1"/>
              <a:t>RoV</a:t>
            </a:r>
            <a:r>
              <a:rPr lang="en-AU" dirty="0"/>
              <a:t> objective is achieved, in that end users and their networks are not exposed to invalid route objects</a:t>
            </a:r>
          </a:p>
        </p:txBody>
      </p:sp>
    </p:spTree>
    <p:extLst>
      <p:ext uri="{BB962C8B-B14F-4D97-AF65-F5344CB8AC3E}">
        <p14:creationId xmlns:p14="http://schemas.microsoft.com/office/powerpoint/2010/main" val="1222381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49F4-E0FD-724F-A3A4-E075C1B8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Steps for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67F62-EC00-684F-BB43-4043D2DC8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881"/>
            <a:ext cx="10918371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This is a work in progress and would benefit from more refinement, including: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Adding  more anycast servers with more transit diversity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6825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49F4-E0FD-724F-A3A4-E075C1B8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Steps for Measurement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67F62-EC00-684F-BB43-4043D2DC8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881"/>
            <a:ext cx="10918371" cy="5032375"/>
          </a:xfrm>
        </p:spPr>
        <p:txBody>
          <a:bodyPr>
            <a:normAutofit/>
          </a:bodyPr>
          <a:lstStyle/>
          <a:p>
            <a:r>
              <a:rPr lang="en-AU" dirty="0"/>
              <a:t>Attempting selective traceroute from the anycast servers to identify the networks that are performing the </a:t>
            </a:r>
            <a:r>
              <a:rPr lang="en-AU" dirty="0" err="1"/>
              <a:t>RoV</a:t>
            </a:r>
            <a:r>
              <a:rPr lang="en-AU" dirty="0"/>
              <a:t> invalid filter drop?</a:t>
            </a:r>
          </a:p>
          <a:p>
            <a:pPr lvl="1"/>
            <a:r>
              <a:rPr lang="en-AU" dirty="0"/>
              <a:t>The measurement setup detects the user impact but not the individual networks who are performing drop invalid. Selective traceroute may allow a better way to identify the point of invalid drop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2676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49F4-E0FD-724F-A3A4-E075C1B8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Steps for Measurement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67F62-EC00-684F-BB43-4043D2DC8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881"/>
            <a:ext cx="10918371" cy="5032375"/>
          </a:xfrm>
        </p:spPr>
        <p:txBody>
          <a:bodyPr>
            <a:normAutofit/>
          </a:bodyPr>
          <a:lstStyle/>
          <a:p>
            <a:r>
              <a:rPr lang="en-AU" dirty="0"/>
              <a:t>Further analysis of BGP route updates in route collectors to determine route withdrawal and announcement patterns when RPKI validity changes?</a:t>
            </a:r>
          </a:p>
          <a:p>
            <a:pPr lvl="1"/>
            <a:r>
              <a:rPr lang="en-AU" dirty="0"/>
              <a:t>What is the difference between the primary point of route withdrawal / announcement and the consequent propagation in eBGP to the surrounding networks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54635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Stub vs Transit</a:t>
            </a:r>
          </a:p>
          <a:p>
            <a:r>
              <a:rPr lang="en-AU" sz="3200" dirty="0"/>
              <a:t>Is it necessary for every AS to operate RPKI ROV infrastructure and filter invalid routes?</a:t>
            </a:r>
          </a:p>
          <a:p>
            <a:r>
              <a:rPr lang="en-AU" sz="3200" dirty="0"/>
              <a:t>If not, what’s the minimal set of filtering networks that could provide similar levels of filtering for the Internet as a whole</a:t>
            </a:r>
          </a:p>
          <a:p>
            <a:r>
              <a:rPr lang="en-AU" sz="3200" dirty="0"/>
              <a:t>What’s the marginal benefit of stub AS performing RPKI ROV filtering?</a:t>
            </a:r>
          </a:p>
          <a:p>
            <a:pPr marL="0" indent="0">
              <a:buNone/>
            </a:pP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387581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Ingress vs Egress</a:t>
            </a:r>
          </a:p>
          <a:p>
            <a:r>
              <a:rPr lang="en-AU" sz="3200" dirty="0"/>
              <a:t>Should a stub AS RPKI only </a:t>
            </a:r>
            <a:r>
              <a:rPr lang="en-AU" sz="3200" dirty="0" err="1"/>
              <a:t>RoV</a:t>
            </a:r>
            <a:r>
              <a:rPr lang="en-AU" sz="3200" dirty="0"/>
              <a:t> filter its own announcements?</a:t>
            </a:r>
          </a:p>
          <a:p>
            <a:r>
              <a:rPr lang="en-AU" sz="3200" dirty="0"/>
              <a:t>Should every AS filter their own announcements?</a:t>
            </a:r>
          </a:p>
          <a:p>
            <a:r>
              <a:rPr lang="en-AU" sz="3200" dirty="0"/>
              <a:t>What’s more important: Protecting others who DON’T </a:t>
            </a:r>
            <a:r>
              <a:rPr lang="en-AU" sz="3200" dirty="0" err="1"/>
              <a:t>RoV</a:t>
            </a:r>
            <a:r>
              <a:rPr lang="en-AU" sz="3200" dirty="0"/>
              <a:t> filter from your operational mishaps or protecting yourself from the mishaps of others?</a:t>
            </a:r>
          </a:p>
        </p:txBody>
      </p:sp>
    </p:spTree>
    <p:extLst>
      <p:ext uri="{BB962C8B-B14F-4D97-AF65-F5344CB8AC3E}">
        <p14:creationId xmlns:p14="http://schemas.microsoft.com/office/powerpoint/2010/main" val="3747485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Prefix vs AS</a:t>
            </a:r>
          </a:p>
          <a:p>
            <a:r>
              <a:rPr lang="en-AU" sz="3200" dirty="0"/>
              <a:t>Should an AS be able to enumerate ALL of its originations in a AS-signed attestation?</a:t>
            </a:r>
          </a:p>
        </p:txBody>
      </p:sp>
    </p:spTree>
    <p:extLst>
      <p:ext uri="{BB962C8B-B14F-4D97-AF65-F5344CB8AC3E}">
        <p14:creationId xmlns:p14="http://schemas.microsoft.com/office/powerpoint/2010/main" val="803467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DBDFA-5594-1041-93E5-844FD325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are we trying to achieve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479D1-2D4B-744E-95A0-DA5977982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3200" dirty="0"/>
              <a:t>If this is a routing protection measure then what are you trying to protect? From whom? From what threat?</a:t>
            </a:r>
          </a:p>
          <a:p>
            <a:r>
              <a:rPr lang="en-AU" sz="3200" dirty="0"/>
              <a:t>If this is a user protection measure then the issue of route filtering is potentially a more important issue for transits not stubs</a:t>
            </a:r>
          </a:p>
          <a:p>
            <a:pPr lvl="1"/>
            <a:r>
              <a:rPr lang="en-AU" sz="2800" dirty="0"/>
              <a:t>A stub should generate ROAs for its routes, but there is far less of an incentive to perform </a:t>
            </a:r>
            <a:r>
              <a:rPr lang="en-AU" sz="2800" dirty="0" err="1"/>
              <a:t>RoV</a:t>
            </a:r>
            <a:r>
              <a:rPr lang="en-AU" sz="2800" dirty="0"/>
              <a:t> invalid filtering if all of the the stub’s </a:t>
            </a:r>
            <a:r>
              <a:rPr lang="en-AU" sz="2800" dirty="0" err="1"/>
              <a:t>upstreams</a:t>
            </a:r>
            <a:r>
              <a:rPr lang="en-AU" sz="2800" dirty="0"/>
              <a:t> / IXs are already performing this filtering</a:t>
            </a:r>
          </a:p>
          <a:p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409808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9C57C2-40BF-8A4C-BED3-B750EA49C3D2}"/>
              </a:ext>
            </a:extLst>
          </p:cNvPr>
          <p:cNvSpPr txBox="1"/>
          <p:nvPr/>
        </p:nvSpPr>
        <p:spPr>
          <a:xfrm>
            <a:off x="4572000" y="2385847"/>
            <a:ext cx="360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AhnbergHand" pitchFamily="2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815966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CAE41-7429-5346-A3A7-994726D6D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Touch of Realism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D7C71-D8EF-B047-A2DD-56DDA9FE9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Enforcing rules to ensure that the routes carried in BGP are both protocol-wise accurate and policy-wise accurate is well beyond the capabilities of BGP and viable BGP control mechanisms *</a:t>
            </a:r>
          </a:p>
          <a:p>
            <a:pPr marL="0" indent="0">
              <a:buNone/>
            </a:pPr>
            <a:r>
              <a:rPr lang="en-AU" sz="3200" dirty="0"/>
              <a:t>Route Origin Validation is designed to prevent BGP speakers from learning and preferring routes that are not authorised by the prefix holder</a:t>
            </a:r>
          </a:p>
          <a:p>
            <a:pPr marL="0" indent="0">
              <a:buNone/>
            </a:pPr>
            <a:r>
              <a:rPr lang="en-AU" sz="3200" dirty="0"/>
              <a:t>The intent of not preferring unauthorised routes is to prevent users’ traffic from being steered along these bogus routes</a:t>
            </a:r>
          </a:p>
          <a:p>
            <a:pPr marL="0" indent="0">
              <a:buNone/>
            </a:pP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940231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CAE41-7429-5346-A3A7-994726D6D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Touch of Realism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D7C71-D8EF-B047-A2DD-56DDA9FE9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BGP is not a deterministic protocol, but more of a negotiation protocol that attempts to find meta-stable solutions to matching importer/export policy preferences simultaneously.</a:t>
            </a:r>
          </a:p>
          <a:p>
            <a:pPr marL="0" indent="0">
              <a:buNone/>
            </a:pPr>
            <a:endParaRPr lang="en-AU" sz="3200" dirty="0"/>
          </a:p>
          <a:p>
            <a:pPr marL="0" indent="0">
              <a:buNone/>
            </a:pPr>
            <a:r>
              <a:rPr lang="en-AU" sz="3200" dirty="0"/>
              <a:t>Where the policies are not uniquely compatible the BGP “solution” is not necessarily reached deterministically and different outcomes will be seen at different times – see RFC4264 “BGP Wedgies” for an illustration of this form of indeterminism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46ACC-523A-5E41-AEC5-5C03D26FC27F}"/>
              </a:ext>
            </a:extLst>
          </p:cNvPr>
          <p:cNvSpPr txBox="1"/>
          <p:nvPr/>
        </p:nvSpPr>
        <p:spPr>
          <a:xfrm>
            <a:off x="280883" y="183265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2673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985BC-7481-7E4D-BB15-15024F981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My Choice…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DB33C-FA56-6142-882B-0790D693A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257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If you had to pick just one objective what would you choose?</a:t>
            </a:r>
          </a:p>
          <a:p>
            <a:pPr lvl="1">
              <a:buFont typeface="Wingdings" pitchFamily="2" charset="2"/>
              <a:buChar char="q"/>
            </a:pPr>
            <a:r>
              <a:rPr lang="en-AU" sz="2800" dirty="0"/>
              <a:t>Protect the routing system from all/some operational mishaps?</a:t>
            </a:r>
          </a:p>
          <a:p>
            <a:pPr lvl="1">
              <a:buFont typeface="Wingdings" pitchFamily="2" charset="2"/>
              <a:buChar char="q"/>
            </a:pPr>
            <a:r>
              <a:rPr lang="en-AU" sz="2800" dirty="0"/>
              <a:t>Protect the routing system from all/some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sz="2800" dirty="0"/>
              <a:t>Prevent the routing of bogus address prefixes?</a:t>
            </a:r>
          </a:p>
          <a:p>
            <a:pPr lvl="1">
              <a:buFont typeface="Wingdings" pitchFamily="2" charset="2"/>
              <a:buChar char="q"/>
            </a:pPr>
            <a:r>
              <a:rPr lang="en-AU" sz="2800" dirty="0"/>
              <a:t>Prevent the use of bogus AS’s in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sz="2800" dirty="0"/>
              <a:t>Prevent all forms of synthetic routes from being injected into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sz="2800" dirty="0"/>
              <a:t>Prevent  unauthorised route withdrawal?</a:t>
            </a:r>
          </a:p>
          <a:p>
            <a:pPr lvl="1">
              <a:buFont typeface="Wingdings" pitchFamily="2" charset="2"/>
              <a:buChar char="q"/>
            </a:pPr>
            <a:r>
              <a:rPr lang="en-AU" sz="2800" dirty="0">
                <a:solidFill>
                  <a:srgbClr val="FF0000"/>
                </a:solidFill>
              </a:rPr>
              <a:t>Protect users from being directed along bogus routing paths?</a:t>
            </a:r>
          </a:p>
          <a:p>
            <a:endParaRPr lang="en-AU" sz="3200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BF0E8DB-8DEA-1444-891C-3481ABE748E7}"/>
              </a:ext>
            </a:extLst>
          </p:cNvPr>
          <p:cNvSpPr/>
          <p:nvPr/>
        </p:nvSpPr>
        <p:spPr>
          <a:xfrm>
            <a:off x="1313793" y="5402317"/>
            <a:ext cx="315310" cy="254977"/>
          </a:xfrm>
          <a:custGeom>
            <a:avLst/>
            <a:gdLst>
              <a:gd name="connsiteX0" fmla="*/ 0 w 315310"/>
              <a:gd name="connsiteY0" fmla="*/ 136635 h 254977"/>
              <a:gd name="connsiteX1" fmla="*/ 63062 w 315310"/>
              <a:gd name="connsiteY1" fmla="*/ 178676 h 254977"/>
              <a:gd name="connsiteX2" fmla="*/ 157655 w 315310"/>
              <a:gd name="connsiteY2" fmla="*/ 252249 h 254977"/>
              <a:gd name="connsiteX3" fmla="*/ 220717 w 315310"/>
              <a:gd name="connsiteY3" fmla="*/ 73573 h 254977"/>
              <a:gd name="connsiteX4" fmla="*/ 315310 w 315310"/>
              <a:gd name="connsiteY4" fmla="*/ 0 h 25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310" h="254977">
                <a:moveTo>
                  <a:pt x="0" y="136635"/>
                </a:moveTo>
                <a:cubicBezTo>
                  <a:pt x="18393" y="148021"/>
                  <a:pt x="36786" y="159407"/>
                  <a:pt x="63062" y="178676"/>
                </a:cubicBezTo>
                <a:cubicBezTo>
                  <a:pt x="89338" y="197945"/>
                  <a:pt x="131379" y="269766"/>
                  <a:pt x="157655" y="252249"/>
                </a:cubicBezTo>
                <a:cubicBezTo>
                  <a:pt x="183931" y="234732"/>
                  <a:pt x="194441" y="115614"/>
                  <a:pt x="220717" y="73573"/>
                </a:cubicBezTo>
                <a:cubicBezTo>
                  <a:pt x="246993" y="31532"/>
                  <a:pt x="281151" y="15766"/>
                  <a:pt x="31531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5389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My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 want to measure the “impact” of invalid route filtering on users</a:t>
            </a:r>
          </a:p>
          <a:p>
            <a:pPr marL="0" indent="0">
              <a:buNone/>
            </a:pPr>
            <a:r>
              <a:rPr lang="en-AU" dirty="0"/>
              <a:t>The question I want to answer here is user-centric:</a:t>
            </a:r>
          </a:p>
          <a:p>
            <a:pPr lvl="1"/>
            <a:r>
              <a:rPr lang="en-AU" b="1" dirty="0"/>
              <a:t>What proportion of users can’t reach a destination when the only available destination route is invalid according to ROV?</a:t>
            </a:r>
          </a:p>
          <a:p>
            <a:pPr lvl="1"/>
            <a:endParaRPr lang="en-AU" b="1" dirty="0"/>
          </a:p>
          <a:p>
            <a:pPr marL="0" indent="0">
              <a:buNone/>
            </a:pPr>
            <a:r>
              <a:rPr lang="en-AU" dirty="0"/>
              <a:t>I’d like to position this as a long term whole-of-Internet measurement to track the increasing deployment of </a:t>
            </a:r>
            <a:r>
              <a:rPr lang="en-AU" dirty="0" err="1"/>
              <a:t>RoV</a:t>
            </a:r>
            <a:r>
              <a:rPr lang="en-AU" dirty="0"/>
              <a:t> filtering* over the coming months and years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4206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03F2-3C60-C045-8C53-C2D8CDDE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RoV</a:t>
            </a:r>
            <a:r>
              <a:rPr lang="en-AU" dirty="0"/>
              <a:t>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95D0D-B9B1-2B48-A42E-FF2374B5F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“</a:t>
            </a:r>
            <a:r>
              <a:rPr lang="en-AU" dirty="0" err="1"/>
              <a:t>RoV</a:t>
            </a:r>
            <a:r>
              <a:rPr lang="en-AU" dirty="0"/>
              <a:t> filtering” is shorthand to “using RPKI validation of published Route Origination Attestations to detect and drop route objects that are invalid according to the conventional </a:t>
            </a:r>
            <a:r>
              <a:rPr lang="en-AU" dirty="0" err="1"/>
              <a:t>RoA</a:t>
            </a:r>
            <a:r>
              <a:rPr lang="en-AU" dirty="0"/>
              <a:t> interpretation”, which in practice means either too specific or wrong origin 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1607BF-25E6-F749-AA18-B67E507021C1}"/>
              </a:ext>
            </a:extLst>
          </p:cNvPr>
          <p:cNvSpPr txBox="1"/>
          <p:nvPr/>
        </p:nvSpPr>
        <p:spPr>
          <a:xfrm>
            <a:off x="280883" y="183265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43009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If we are looking at the effectiveness of the secure routing system in blocking the ability to direct users along bogus routing paths, then this suggests a measurement approach:</a:t>
            </a:r>
          </a:p>
          <a:p>
            <a:pPr lvl="1"/>
            <a:r>
              <a:rPr lang="en-AU" sz="2800" dirty="0"/>
              <a:t>Set up a bogus (RPKI </a:t>
            </a:r>
            <a:r>
              <a:rPr lang="en-AU" sz="2800" dirty="0" err="1"/>
              <a:t>RoV</a:t>
            </a:r>
            <a:r>
              <a:rPr lang="en-AU" sz="2800" dirty="0"/>
              <a:t>-invalid) routing path as the only route to a prefix</a:t>
            </a:r>
          </a:p>
          <a:p>
            <a:pPr lvl="1"/>
            <a:r>
              <a:rPr lang="en-AU" sz="2800" dirty="0"/>
              <a:t>Direct a very large set of users from across the Internet to try to reach a web server located at this prefix</a:t>
            </a:r>
          </a:p>
          <a:p>
            <a:pPr lvl="1"/>
            <a:r>
              <a:rPr lang="en-AU" sz="2800" dirty="0"/>
              <a:t>Use a ‘control’ of a valid routing path to the same destination</a:t>
            </a:r>
          </a:p>
          <a:p>
            <a:pPr lvl="1"/>
            <a:r>
              <a:rPr lang="en-AU" sz="2800" dirty="0"/>
              <a:t>Measure and compare </a:t>
            </a:r>
          </a:p>
          <a:p>
            <a:endParaRPr lang="en-AU" sz="3200" dirty="0"/>
          </a:p>
          <a:p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893492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1838</Words>
  <Application>Microsoft Macintosh PowerPoint</Application>
  <PresentationFormat>Widescreen</PresentationFormat>
  <Paragraphs>164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AhnbergHand</vt:lpstr>
      <vt:lpstr>Arial</vt:lpstr>
      <vt:lpstr>Calibri</vt:lpstr>
      <vt:lpstr>Calibri Light</vt:lpstr>
      <vt:lpstr>Powderfinger Type</vt:lpstr>
      <vt:lpstr>Wingdings</vt:lpstr>
      <vt:lpstr>Office Theme</vt:lpstr>
      <vt:lpstr>Measuring RPKI Effectiveness</vt:lpstr>
      <vt:lpstr>Routing Security</vt:lpstr>
      <vt:lpstr>Pick One, and only One?</vt:lpstr>
      <vt:lpstr>A Touch of Realism</vt:lpstr>
      <vt:lpstr>A Touch of Realism</vt:lpstr>
      <vt:lpstr>My Choice…</vt:lpstr>
      <vt:lpstr>My Objective</vt:lpstr>
      <vt:lpstr>RoV Filtering</vt:lpstr>
      <vt:lpstr>Methodology</vt:lpstr>
      <vt:lpstr>Methodology</vt:lpstr>
      <vt:lpstr>Aside: Counting RPKI Clients </vt:lpstr>
      <vt:lpstr>Methodology</vt:lpstr>
      <vt:lpstr>Methodology</vt:lpstr>
      <vt:lpstr>Methodology</vt:lpstr>
      <vt:lpstr>Flipping ROA states</vt:lpstr>
      <vt:lpstr>Re-Query Intervals (first hour)</vt:lpstr>
      <vt:lpstr>Re-Query – Cumulative Distribution</vt:lpstr>
      <vt:lpstr>Why the tail lag?</vt:lpstr>
      <vt:lpstr>We use 12 and 36 hour held states</vt:lpstr>
      <vt:lpstr>We use 12 and 36 hour held states</vt:lpstr>
      <vt:lpstr>We use 12 and 36 hour held states</vt:lpstr>
      <vt:lpstr>We use 12 and 36 hour held states</vt:lpstr>
      <vt:lpstr>Transition – Valid to Invalid</vt:lpstr>
      <vt:lpstr>Transition – Invalid to Valid</vt:lpstr>
      <vt:lpstr>RPKI “sweep” software</vt:lpstr>
      <vt:lpstr>Results: User Impact of RPKI filtering</vt:lpstr>
      <vt:lpstr>Results: User Impact of RPKI filtering – Jul 2020</vt:lpstr>
      <vt:lpstr>Results: User Impact of RPKI filtering – Oct 2020</vt:lpstr>
      <vt:lpstr>Why?</vt:lpstr>
      <vt:lpstr>Why?</vt:lpstr>
      <vt:lpstr>Next Steps for Measurement</vt:lpstr>
      <vt:lpstr>Next Steps for Measurement (2)</vt:lpstr>
      <vt:lpstr>Next Steps for Measurement (3)</vt:lpstr>
      <vt:lpstr>Questions we might want to think about</vt:lpstr>
      <vt:lpstr>Questions we might want to think about (2)</vt:lpstr>
      <vt:lpstr>Questions we might want to think about (3)</vt:lpstr>
      <vt:lpstr>What are we trying to achieve here?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RPKI</dc:title>
  <dc:creator>Geoff Huston</dc:creator>
  <cp:lastModifiedBy>Geoff Huston</cp:lastModifiedBy>
  <cp:revision>23</cp:revision>
  <dcterms:created xsi:type="dcterms:W3CDTF">2020-06-24T01:32:47Z</dcterms:created>
  <dcterms:modified xsi:type="dcterms:W3CDTF">2020-10-10T19:17:04Z</dcterms:modified>
</cp:coreProperties>
</file>