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24" r:id="rId2"/>
    <p:sldId id="369" r:id="rId3"/>
    <p:sldId id="370" r:id="rId4"/>
    <p:sldId id="294" r:id="rId5"/>
    <p:sldId id="314" r:id="rId6"/>
    <p:sldId id="350" r:id="rId7"/>
    <p:sldId id="371" r:id="rId8"/>
    <p:sldId id="372" r:id="rId9"/>
    <p:sldId id="291" r:id="rId10"/>
    <p:sldId id="292" r:id="rId11"/>
    <p:sldId id="293" r:id="rId12"/>
    <p:sldId id="306" r:id="rId13"/>
    <p:sldId id="295" r:id="rId14"/>
    <p:sldId id="351" r:id="rId15"/>
    <p:sldId id="318" r:id="rId16"/>
    <p:sldId id="284" r:id="rId17"/>
    <p:sldId id="353" r:id="rId18"/>
    <p:sldId id="298" r:id="rId19"/>
    <p:sldId id="301" r:id="rId20"/>
    <p:sldId id="304" r:id="rId21"/>
    <p:sldId id="305" r:id="rId22"/>
    <p:sldId id="354" r:id="rId23"/>
    <p:sldId id="355" r:id="rId24"/>
    <p:sldId id="283" r:id="rId25"/>
    <p:sldId id="356" r:id="rId26"/>
    <p:sldId id="427" r:id="rId27"/>
    <p:sldId id="373" r:id="rId28"/>
    <p:sldId id="309" r:id="rId29"/>
    <p:sldId id="357" r:id="rId30"/>
    <p:sldId id="358" r:id="rId31"/>
    <p:sldId id="359" r:id="rId32"/>
    <p:sldId id="360" r:id="rId33"/>
    <p:sldId id="361" r:id="rId34"/>
    <p:sldId id="362" r:id="rId35"/>
    <p:sldId id="364" r:id="rId36"/>
    <p:sldId id="428" r:id="rId37"/>
    <p:sldId id="389" r:id="rId38"/>
    <p:sldId id="429" r:id="rId39"/>
    <p:sldId id="383" r:id="rId40"/>
    <p:sldId id="307" r:id="rId41"/>
    <p:sldId id="31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39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3"/>
    <p:restoredTop sz="94830"/>
  </p:normalViewPr>
  <p:slideViewPr>
    <p:cSldViewPr snapToGrid="0" snapToObjects="1">
      <p:cViewPr varScale="1">
        <p:scale>
          <a:sx n="108" d="100"/>
          <a:sy n="108" d="100"/>
        </p:scale>
        <p:origin x="216" y="4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E062-FBCD-CF45-9210-8CA3D27B5F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12546BEC-F9AC-F040-93ED-BF2F4BB91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DB141840-7EB5-1B47-85F4-68B63B662507}"/>
              </a:ext>
            </a:extLst>
          </p:cNvPr>
          <p:cNvSpPr>
            <a:spLocks noGrp="1"/>
          </p:cNvSpPr>
          <p:nvPr>
            <p:ph type="dt" sz="half" idx="10"/>
          </p:nvPr>
        </p:nvSpPr>
        <p:spPr/>
        <p:txBody>
          <a:bodyPr/>
          <a:lstStyle/>
          <a:p>
            <a:fld id="{E9828E8D-19E4-C04B-8129-56180D0CDD1E}" type="datetimeFigureOut">
              <a:rPr lang="en-AU" smtClean="0"/>
              <a:t>15/9/21</a:t>
            </a:fld>
            <a:endParaRPr lang="en-AU"/>
          </a:p>
        </p:txBody>
      </p:sp>
      <p:sp>
        <p:nvSpPr>
          <p:cNvPr id="5" name="Footer Placeholder 4">
            <a:extLst>
              <a:ext uri="{FF2B5EF4-FFF2-40B4-BE49-F238E27FC236}">
                <a16:creationId xmlns:a16="http://schemas.microsoft.com/office/drawing/2014/main" id="{987EEB69-58D6-004D-A549-BBF0C9CCA8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1ED525-8EE4-A242-B53F-AECF1B207DAA}"/>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244574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75CB-5DC8-9F48-9A35-597D1E179002}"/>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BFD187EF-86DF-3B40-A8E8-17F177A713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0B5CC07-05A6-9A45-8B62-87CB00CD7266}"/>
              </a:ext>
            </a:extLst>
          </p:cNvPr>
          <p:cNvSpPr>
            <a:spLocks noGrp="1"/>
          </p:cNvSpPr>
          <p:nvPr>
            <p:ph type="dt" sz="half" idx="10"/>
          </p:nvPr>
        </p:nvSpPr>
        <p:spPr/>
        <p:txBody>
          <a:bodyPr/>
          <a:lstStyle/>
          <a:p>
            <a:fld id="{E9828E8D-19E4-C04B-8129-56180D0CDD1E}" type="datetimeFigureOut">
              <a:rPr lang="en-AU" smtClean="0"/>
              <a:t>15/9/21</a:t>
            </a:fld>
            <a:endParaRPr lang="en-AU"/>
          </a:p>
        </p:txBody>
      </p:sp>
      <p:sp>
        <p:nvSpPr>
          <p:cNvPr id="5" name="Footer Placeholder 4">
            <a:extLst>
              <a:ext uri="{FF2B5EF4-FFF2-40B4-BE49-F238E27FC236}">
                <a16:creationId xmlns:a16="http://schemas.microsoft.com/office/drawing/2014/main" id="{D8462655-2300-1D4F-96CA-A36DB2695C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040386-FDE8-3447-BBF0-15359EFD8C26}"/>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85053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F10C2E-5B52-614F-8821-AC8920014D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F87302C-A092-AD43-B1AE-76607EA382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F4B61AB-A506-7A4E-8B85-6016AA235CF6}"/>
              </a:ext>
            </a:extLst>
          </p:cNvPr>
          <p:cNvSpPr>
            <a:spLocks noGrp="1"/>
          </p:cNvSpPr>
          <p:nvPr>
            <p:ph type="dt" sz="half" idx="10"/>
          </p:nvPr>
        </p:nvSpPr>
        <p:spPr/>
        <p:txBody>
          <a:bodyPr/>
          <a:lstStyle/>
          <a:p>
            <a:fld id="{E9828E8D-19E4-C04B-8129-56180D0CDD1E}" type="datetimeFigureOut">
              <a:rPr lang="en-AU" smtClean="0"/>
              <a:t>15/9/21</a:t>
            </a:fld>
            <a:endParaRPr lang="en-AU"/>
          </a:p>
        </p:txBody>
      </p:sp>
      <p:sp>
        <p:nvSpPr>
          <p:cNvPr id="5" name="Footer Placeholder 4">
            <a:extLst>
              <a:ext uri="{FF2B5EF4-FFF2-40B4-BE49-F238E27FC236}">
                <a16:creationId xmlns:a16="http://schemas.microsoft.com/office/drawing/2014/main" id="{ECB55E81-79B8-6E49-A004-0220E21520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8B67F4-D592-B347-AC3F-37B6B219A238}"/>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109867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8D87-46A1-3B42-816B-85003A96352F}"/>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EFF9FAEA-5CA0-AF4B-91EC-62DFFEC3D0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CEEF80D-6D90-D844-B095-39D71A3C6C8E}"/>
              </a:ext>
            </a:extLst>
          </p:cNvPr>
          <p:cNvSpPr>
            <a:spLocks noGrp="1"/>
          </p:cNvSpPr>
          <p:nvPr>
            <p:ph type="dt" sz="half" idx="10"/>
          </p:nvPr>
        </p:nvSpPr>
        <p:spPr/>
        <p:txBody>
          <a:bodyPr/>
          <a:lstStyle/>
          <a:p>
            <a:fld id="{E9828E8D-19E4-C04B-8129-56180D0CDD1E}" type="datetimeFigureOut">
              <a:rPr lang="en-AU" smtClean="0"/>
              <a:t>15/9/21</a:t>
            </a:fld>
            <a:endParaRPr lang="en-AU"/>
          </a:p>
        </p:txBody>
      </p:sp>
      <p:sp>
        <p:nvSpPr>
          <p:cNvPr id="5" name="Footer Placeholder 4">
            <a:extLst>
              <a:ext uri="{FF2B5EF4-FFF2-40B4-BE49-F238E27FC236}">
                <a16:creationId xmlns:a16="http://schemas.microsoft.com/office/drawing/2014/main" id="{4587A117-56A8-A740-B5DC-881BF6F174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C083C3-1613-0C42-BE6E-1D5AAE63E8C2}"/>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89363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0820-34C6-9248-AF8A-0C733DE45A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F8CE1159-116C-C447-972E-E19D51BCFD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0ED4801-083B-2B4A-BF42-DA27F8A5A7D7}"/>
              </a:ext>
            </a:extLst>
          </p:cNvPr>
          <p:cNvSpPr>
            <a:spLocks noGrp="1"/>
          </p:cNvSpPr>
          <p:nvPr>
            <p:ph type="dt" sz="half" idx="10"/>
          </p:nvPr>
        </p:nvSpPr>
        <p:spPr/>
        <p:txBody>
          <a:bodyPr/>
          <a:lstStyle/>
          <a:p>
            <a:fld id="{E9828E8D-19E4-C04B-8129-56180D0CDD1E}" type="datetimeFigureOut">
              <a:rPr lang="en-AU" smtClean="0"/>
              <a:t>15/9/21</a:t>
            </a:fld>
            <a:endParaRPr lang="en-AU"/>
          </a:p>
        </p:txBody>
      </p:sp>
      <p:sp>
        <p:nvSpPr>
          <p:cNvPr id="5" name="Footer Placeholder 4">
            <a:extLst>
              <a:ext uri="{FF2B5EF4-FFF2-40B4-BE49-F238E27FC236}">
                <a16:creationId xmlns:a16="http://schemas.microsoft.com/office/drawing/2014/main" id="{39C060E7-031A-9143-82D9-3A548D2A7E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406B2B-8315-014C-A623-DFF043F70E80}"/>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6762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B373-E990-774F-A8D7-C7A962CF4289}"/>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D6CE920B-181E-0340-8F3C-865E7A5190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441430DC-51FA-5544-B6BA-13E354CDC5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68B5D31F-61AE-0443-9DA5-112A6A9E9DB3}"/>
              </a:ext>
            </a:extLst>
          </p:cNvPr>
          <p:cNvSpPr>
            <a:spLocks noGrp="1"/>
          </p:cNvSpPr>
          <p:nvPr>
            <p:ph type="dt" sz="half" idx="10"/>
          </p:nvPr>
        </p:nvSpPr>
        <p:spPr/>
        <p:txBody>
          <a:bodyPr/>
          <a:lstStyle/>
          <a:p>
            <a:fld id="{E9828E8D-19E4-C04B-8129-56180D0CDD1E}" type="datetimeFigureOut">
              <a:rPr lang="en-AU" smtClean="0"/>
              <a:t>15/9/21</a:t>
            </a:fld>
            <a:endParaRPr lang="en-AU"/>
          </a:p>
        </p:txBody>
      </p:sp>
      <p:sp>
        <p:nvSpPr>
          <p:cNvPr id="6" name="Footer Placeholder 5">
            <a:extLst>
              <a:ext uri="{FF2B5EF4-FFF2-40B4-BE49-F238E27FC236}">
                <a16:creationId xmlns:a16="http://schemas.microsoft.com/office/drawing/2014/main" id="{2821146B-5D99-C848-92EA-96E7943C00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DE962EB-70DF-F445-93D3-C52F2E5B7015}"/>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3134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DDFD-2E69-7448-A5B3-2268F04C3ED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CABDD01-C0E7-C242-A782-1EDB60FCA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9D7078-7567-924E-A526-C30BA7538B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0195F9CC-ADFE-7B4E-A742-2ECFD10E0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E33790-1FB6-9A49-B5B1-F9FFF46DA0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8CFC484E-EDF2-8D4B-BAB4-1067857530B4}"/>
              </a:ext>
            </a:extLst>
          </p:cNvPr>
          <p:cNvSpPr>
            <a:spLocks noGrp="1"/>
          </p:cNvSpPr>
          <p:nvPr>
            <p:ph type="dt" sz="half" idx="10"/>
          </p:nvPr>
        </p:nvSpPr>
        <p:spPr/>
        <p:txBody>
          <a:bodyPr/>
          <a:lstStyle/>
          <a:p>
            <a:fld id="{E9828E8D-19E4-C04B-8129-56180D0CDD1E}" type="datetimeFigureOut">
              <a:rPr lang="en-AU" smtClean="0"/>
              <a:t>15/9/21</a:t>
            </a:fld>
            <a:endParaRPr lang="en-AU"/>
          </a:p>
        </p:txBody>
      </p:sp>
      <p:sp>
        <p:nvSpPr>
          <p:cNvPr id="8" name="Footer Placeholder 7">
            <a:extLst>
              <a:ext uri="{FF2B5EF4-FFF2-40B4-BE49-F238E27FC236}">
                <a16:creationId xmlns:a16="http://schemas.microsoft.com/office/drawing/2014/main" id="{10FCD24A-9FF5-714B-9B3D-BBB6BAE1AED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B13514B-ACC3-3144-90A8-B40709A95374}"/>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230617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36BE-634E-0949-BDA3-AB8673E688DE}"/>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3FDC11B-1470-E941-9BE5-11FF85B7ED48}"/>
              </a:ext>
            </a:extLst>
          </p:cNvPr>
          <p:cNvSpPr>
            <a:spLocks noGrp="1"/>
          </p:cNvSpPr>
          <p:nvPr>
            <p:ph type="dt" sz="half" idx="10"/>
          </p:nvPr>
        </p:nvSpPr>
        <p:spPr/>
        <p:txBody>
          <a:bodyPr/>
          <a:lstStyle/>
          <a:p>
            <a:fld id="{E9828E8D-19E4-C04B-8129-56180D0CDD1E}" type="datetimeFigureOut">
              <a:rPr lang="en-AU" smtClean="0"/>
              <a:t>15/9/21</a:t>
            </a:fld>
            <a:endParaRPr lang="en-AU"/>
          </a:p>
        </p:txBody>
      </p:sp>
      <p:sp>
        <p:nvSpPr>
          <p:cNvPr id="4" name="Footer Placeholder 3">
            <a:extLst>
              <a:ext uri="{FF2B5EF4-FFF2-40B4-BE49-F238E27FC236}">
                <a16:creationId xmlns:a16="http://schemas.microsoft.com/office/drawing/2014/main" id="{64FA3664-761B-2D4D-AE58-931F4BE3431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1A54FB8-96A7-334C-8181-A4F0C1EC5463}"/>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23540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64870-AFDE-7040-94F4-B024A843A094}"/>
              </a:ext>
            </a:extLst>
          </p:cNvPr>
          <p:cNvSpPr>
            <a:spLocks noGrp="1"/>
          </p:cNvSpPr>
          <p:nvPr>
            <p:ph type="dt" sz="half" idx="10"/>
          </p:nvPr>
        </p:nvSpPr>
        <p:spPr/>
        <p:txBody>
          <a:bodyPr/>
          <a:lstStyle/>
          <a:p>
            <a:fld id="{E9828E8D-19E4-C04B-8129-56180D0CDD1E}" type="datetimeFigureOut">
              <a:rPr lang="en-AU" smtClean="0"/>
              <a:t>15/9/21</a:t>
            </a:fld>
            <a:endParaRPr lang="en-AU"/>
          </a:p>
        </p:txBody>
      </p:sp>
      <p:sp>
        <p:nvSpPr>
          <p:cNvPr id="3" name="Footer Placeholder 2">
            <a:extLst>
              <a:ext uri="{FF2B5EF4-FFF2-40B4-BE49-F238E27FC236}">
                <a16:creationId xmlns:a16="http://schemas.microsoft.com/office/drawing/2014/main" id="{A399829B-CF06-264D-BCB9-2CCF63604D8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FAC6723-C10A-4947-BE81-CDFED2B92E3E}"/>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126356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2BAE-9A7B-6E47-869C-232F99FFDA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4F2C2A00-D9DB-F94C-80C7-9370E6B7E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C4222BEE-B459-024A-A826-015D891AD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807B53-31C1-D24E-8609-FDFC3DB98DBC}"/>
              </a:ext>
            </a:extLst>
          </p:cNvPr>
          <p:cNvSpPr>
            <a:spLocks noGrp="1"/>
          </p:cNvSpPr>
          <p:nvPr>
            <p:ph type="dt" sz="half" idx="10"/>
          </p:nvPr>
        </p:nvSpPr>
        <p:spPr/>
        <p:txBody>
          <a:bodyPr/>
          <a:lstStyle/>
          <a:p>
            <a:fld id="{E9828E8D-19E4-C04B-8129-56180D0CDD1E}" type="datetimeFigureOut">
              <a:rPr lang="en-AU" smtClean="0"/>
              <a:t>15/9/21</a:t>
            </a:fld>
            <a:endParaRPr lang="en-AU"/>
          </a:p>
        </p:txBody>
      </p:sp>
      <p:sp>
        <p:nvSpPr>
          <p:cNvPr id="6" name="Footer Placeholder 5">
            <a:extLst>
              <a:ext uri="{FF2B5EF4-FFF2-40B4-BE49-F238E27FC236}">
                <a16:creationId xmlns:a16="http://schemas.microsoft.com/office/drawing/2014/main" id="{8F189C65-CCA7-4343-A34D-5224BBC99D5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318CA9-1612-C14A-8266-52DF9C5DD028}"/>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419721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32AA-FCF9-D246-A838-07709F4C0E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20971788-8A31-164F-A095-0A881BE9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0A17F44-3995-8545-809B-15266CBD0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D3B1D3-1387-5D44-B95B-2DC02B373D78}"/>
              </a:ext>
            </a:extLst>
          </p:cNvPr>
          <p:cNvSpPr>
            <a:spLocks noGrp="1"/>
          </p:cNvSpPr>
          <p:nvPr>
            <p:ph type="dt" sz="half" idx="10"/>
          </p:nvPr>
        </p:nvSpPr>
        <p:spPr/>
        <p:txBody>
          <a:bodyPr/>
          <a:lstStyle/>
          <a:p>
            <a:fld id="{E9828E8D-19E4-C04B-8129-56180D0CDD1E}" type="datetimeFigureOut">
              <a:rPr lang="en-AU" smtClean="0"/>
              <a:t>15/9/21</a:t>
            </a:fld>
            <a:endParaRPr lang="en-AU"/>
          </a:p>
        </p:txBody>
      </p:sp>
      <p:sp>
        <p:nvSpPr>
          <p:cNvPr id="6" name="Footer Placeholder 5">
            <a:extLst>
              <a:ext uri="{FF2B5EF4-FFF2-40B4-BE49-F238E27FC236}">
                <a16:creationId xmlns:a16="http://schemas.microsoft.com/office/drawing/2014/main" id="{8A049E5C-8B37-1644-AB99-B8FC31FFD9A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482A52-D0D5-6142-94C4-B0DF58A3ADC2}"/>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84955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8EF84-8CA1-5A4A-B32F-75A884FC1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5CFFCB30-B7C9-6041-8A2C-7879D8C6E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B1F3F9F-E105-B843-BFEA-26F0BC8CD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28E8D-19E4-C04B-8129-56180D0CDD1E}" type="datetimeFigureOut">
              <a:rPr lang="en-AU" smtClean="0"/>
              <a:t>15/9/21</a:t>
            </a:fld>
            <a:endParaRPr lang="en-AU"/>
          </a:p>
        </p:txBody>
      </p:sp>
      <p:sp>
        <p:nvSpPr>
          <p:cNvPr id="5" name="Footer Placeholder 4">
            <a:extLst>
              <a:ext uri="{FF2B5EF4-FFF2-40B4-BE49-F238E27FC236}">
                <a16:creationId xmlns:a16="http://schemas.microsoft.com/office/drawing/2014/main" id="{CF1CEAEC-6386-E14D-B1C2-DDF181BCF7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9F6B69C-91E7-AB47-8533-C9418F39E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E326F-2974-0E46-BE41-4A2DFAACED48}" type="slidenum">
              <a:rPr lang="en-AU" smtClean="0"/>
              <a:t>‹#›</a:t>
            </a:fld>
            <a:endParaRPr lang="en-AU"/>
          </a:p>
        </p:txBody>
      </p:sp>
    </p:spTree>
    <p:extLst>
      <p:ext uri="{BB962C8B-B14F-4D97-AF65-F5344CB8AC3E}">
        <p14:creationId xmlns:p14="http://schemas.microsoft.com/office/powerpoint/2010/main" val="3997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433C-73BD-A642-8CBC-4C2E425B609E}"/>
              </a:ext>
            </a:extLst>
          </p:cNvPr>
          <p:cNvSpPr>
            <a:spLocks noGrp="1"/>
          </p:cNvSpPr>
          <p:nvPr>
            <p:ph type="ctrTitle"/>
          </p:nvPr>
        </p:nvSpPr>
        <p:spPr/>
        <p:txBody>
          <a:bodyPr>
            <a:normAutofit/>
          </a:bodyPr>
          <a:lstStyle/>
          <a:p>
            <a:r>
              <a:rPr lang="en-AU" dirty="0">
                <a:solidFill>
                  <a:schemeClr val="accent4">
                    <a:lumMod val="50000"/>
                  </a:schemeClr>
                </a:solidFill>
                <a:latin typeface="Powderfinger Type" panose="02020709070000000403" pitchFamily="49" charset="77"/>
              </a:rPr>
              <a:t>DNS Oblivion</a:t>
            </a:r>
            <a:br>
              <a:rPr lang="en-AU" dirty="0">
                <a:solidFill>
                  <a:schemeClr val="accent4">
                    <a:lumMod val="50000"/>
                  </a:schemeClr>
                </a:solidFill>
                <a:latin typeface="Powderfinger Type" panose="02020709070000000403" pitchFamily="49" charset="77"/>
              </a:rPr>
            </a:br>
            <a:endParaRPr lang="en-AU" dirty="0">
              <a:solidFill>
                <a:schemeClr val="accent4">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F3E38C45-B1A8-1147-AE83-17D3E576A1D7}"/>
              </a:ext>
            </a:extLst>
          </p:cNvPr>
          <p:cNvSpPr>
            <a:spLocks noGrp="1"/>
          </p:cNvSpPr>
          <p:nvPr>
            <p:ph type="subTitle" idx="1"/>
          </p:nvPr>
        </p:nvSpPr>
        <p:spPr>
          <a:xfrm>
            <a:off x="1524000" y="4114800"/>
            <a:ext cx="9144000" cy="1143000"/>
          </a:xfrm>
        </p:spPr>
        <p:txBody>
          <a:bodyPr>
            <a:normAutofit/>
          </a:bodyPr>
          <a:lstStyle/>
          <a:p>
            <a:pPr algn="r"/>
            <a:r>
              <a:rPr lang="en-AU" sz="1800" dirty="0">
                <a:solidFill>
                  <a:schemeClr val="bg1">
                    <a:lumMod val="75000"/>
                  </a:schemeClr>
                </a:solidFill>
                <a:latin typeface="AhnbergHand" pitchFamily="2" charset="0"/>
              </a:rPr>
              <a:t>Geoff Huston AM</a:t>
            </a:r>
          </a:p>
          <a:p>
            <a:pPr algn="r"/>
            <a:r>
              <a:rPr lang="en-AU" sz="1800" dirty="0">
                <a:solidFill>
                  <a:schemeClr val="bg1">
                    <a:lumMod val="75000"/>
                  </a:schemeClr>
                </a:solidFill>
                <a:latin typeface="AhnbergHand" pitchFamily="2" charset="0"/>
              </a:rPr>
              <a:t>Chief Scientist </a:t>
            </a:r>
          </a:p>
          <a:p>
            <a:pPr algn="r"/>
            <a:r>
              <a:rPr lang="en-AU" sz="1800" dirty="0">
                <a:solidFill>
                  <a:schemeClr val="bg1">
                    <a:lumMod val="75000"/>
                  </a:schemeClr>
                </a:solidFill>
                <a:latin typeface="AhnbergHand" pitchFamily="2" charset="0"/>
              </a:rPr>
              <a:t>APNIC Labs</a:t>
            </a:r>
          </a:p>
          <a:p>
            <a:pPr algn="r"/>
            <a:endParaRPr lang="en-AU" sz="1800" dirty="0">
              <a:solidFill>
                <a:schemeClr val="bg1">
                  <a:lumMod val="75000"/>
                </a:schemeClr>
              </a:solidFill>
              <a:latin typeface="AhnbergHand" pitchFamily="2" charset="0"/>
            </a:endParaRPr>
          </a:p>
        </p:txBody>
      </p:sp>
      <p:pic>
        <p:nvPicPr>
          <p:cNvPr id="5" name="Picture 4">
            <a:extLst>
              <a:ext uri="{FF2B5EF4-FFF2-40B4-BE49-F238E27FC236}">
                <a16:creationId xmlns:a16="http://schemas.microsoft.com/office/drawing/2014/main" id="{2EA1600A-3247-CD49-85AE-AFB2C3C0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4083" y="3953933"/>
            <a:ext cx="1236133" cy="1303867"/>
          </a:xfrm>
          <a:prstGeom prst="rect">
            <a:avLst/>
          </a:prstGeom>
        </p:spPr>
      </p:pic>
    </p:spTree>
    <p:extLst>
      <p:ext uri="{BB962C8B-B14F-4D97-AF65-F5344CB8AC3E}">
        <p14:creationId xmlns:p14="http://schemas.microsoft.com/office/powerpoint/2010/main" val="11762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86" y="314093"/>
            <a:ext cx="11175569" cy="1325563"/>
          </a:xfrm>
        </p:spPr>
        <p:txBody>
          <a:bodyPr>
            <a:normAutofit/>
          </a:bodyPr>
          <a:lstStyle/>
          <a:p>
            <a:r>
              <a:rPr lang="en-AU" dirty="0">
                <a:solidFill>
                  <a:srgbClr val="7F5F00"/>
                </a:solidFill>
              </a:rPr>
              <a:t>What we suspect the DNS is like</a:t>
            </a:r>
          </a:p>
        </p:txBody>
      </p:sp>
      <p:sp>
        <p:nvSpPr>
          <p:cNvPr id="14" name="Freeform 13"/>
          <p:cNvSpPr/>
          <p:nvPr/>
        </p:nvSpPr>
        <p:spPr>
          <a:xfrm>
            <a:off x="1998207" y="1916586"/>
            <a:ext cx="1471368"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204708" y="2140437"/>
            <a:ext cx="926857" cy="369332"/>
          </a:xfrm>
          <a:prstGeom prst="rect">
            <a:avLst/>
          </a:prstGeom>
          <a:noFill/>
        </p:spPr>
        <p:txBody>
          <a:bodyPr wrap="none" rtlCol="0">
            <a:spAutoFit/>
          </a:bodyPr>
          <a:lstStyle/>
          <a:p>
            <a:r>
              <a:rPr lang="en-US" dirty="0">
                <a:latin typeface="AhnbergHand"/>
                <a:cs typeface="AhnbergHand"/>
              </a:rPr>
              <a:t>Client</a:t>
            </a:r>
          </a:p>
        </p:txBody>
      </p:sp>
      <p:sp>
        <p:nvSpPr>
          <p:cNvPr id="18" name="Freeform 17"/>
          <p:cNvSpPr/>
          <p:nvPr/>
        </p:nvSpPr>
        <p:spPr>
          <a:xfrm>
            <a:off x="3367292" y="1943102"/>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643516" y="1940063"/>
            <a:ext cx="2026264"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5" y="2163916"/>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nvGrpSpPr>
          <p:cNvPr id="25" name="Group 24"/>
          <p:cNvGrpSpPr/>
          <p:nvPr/>
        </p:nvGrpSpPr>
        <p:grpSpPr>
          <a:xfrm>
            <a:off x="6410667" y="3055356"/>
            <a:ext cx="729236" cy="495837"/>
            <a:chOff x="4924605" y="4010196"/>
            <a:chExt cx="729236" cy="495837"/>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8" name="Group 27"/>
          <p:cNvGrpSpPr/>
          <p:nvPr/>
        </p:nvGrpSpPr>
        <p:grpSpPr>
          <a:xfrm>
            <a:off x="6417951" y="3842260"/>
            <a:ext cx="729236" cy="495837"/>
            <a:chOff x="4924605" y="4010196"/>
            <a:chExt cx="729236" cy="495837"/>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1" name="Group 30"/>
          <p:cNvGrpSpPr/>
          <p:nvPr/>
        </p:nvGrpSpPr>
        <p:grpSpPr>
          <a:xfrm>
            <a:off x="5439583" y="4440736"/>
            <a:ext cx="729236" cy="495837"/>
            <a:chOff x="4924605" y="4010196"/>
            <a:chExt cx="729236" cy="495837"/>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4" name="Group 33"/>
          <p:cNvGrpSpPr/>
          <p:nvPr/>
        </p:nvGrpSpPr>
        <p:grpSpPr>
          <a:xfrm>
            <a:off x="5339735" y="3594340"/>
            <a:ext cx="729236" cy="495837"/>
            <a:chOff x="4924605" y="4010196"/>
            <a:chExt cx="729236" cy="495837"/>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p:cNvGrpSpPr/>
          <p:nvPr/>
        </p:nvGrpSpPr>
        <p:grpSpPr>
          <a:xfrm>
            <a:off x="4629595" y="3055356"/>
            <a:ext cx="729236" cy="495837"/>
            <a:chOff x="4924605" y="4010196"/>
            <a:chExt cx="729236" cy="495837"/>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2" name="Freeform 51"/>
          <p:cNvSpPr/>
          <p:nvPr/>
        </p:nvSpPr>
        <p:spPr>
          <a:xfrm>
            <a:off x="5311825" y="3060368"/>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2"/>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7"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7138452" y="2644371"/>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9" y="4056657"/>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6051173" y="3869245"/>
            <a:ext cx="313187" cy="139331"/>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5" y="4338601"/>
            <a:ext cx="730651" cy="318063"/>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Freeform 87"/>
          <p:cNvSpPr/>
          <p:nvPr/>
        </p:nvSpPr>
        <p:spPr>
          <a:xfrm>
            <a:off x="6171773" y="4809846"/>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996768" y="4074857"/>
            <a:ext cx="593149" cy="744987"/>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2">
            <a:extLst>
              <a:ext uri="{FF2B5EF4-FFF2-40B4-BE49-F238E27FC236}">
                <a16:creationId xmlns:a16="http://schemas.microsoft.com/office/drawing/2014/main" id="{A0BCF00E-DF5B-0049-9EC3-9568A8864FF9}"/>
              </a:ext>
            </a:extLst>
          </p:cNvPr>
          <p:cNvGrpSpPr/>
          <p:nvPr/>
        </p:nvGrpSpPr>
        <p:grpSpPr>
          <a:xfrm>
            <a:off x="6669455" y="4348373"/>
            <a:ext cx="2264395" cy="1663023"/>
            <a:chOff x="6669454" y="4348371"/>
            <a:chExt cx="2264395" cy="1663023"/>
          </a:xfrm>
        </p:grpSpPr>
        <p:grpSp>
          <p:nvGrpSpPr>
            <p:cNvPr id="67" name="Group 66"/>
            <p:cNvGrpSpPr/>
            <p:nvPr/>
          </p:nvGrpSpPr>
          <p:grpSpPr>
            <a:xfrm>
              <a:off x="6669454" y="4730581"/>
              <a:ext cx="729236" cy="495837"/>
              <a:chOff x="4924605" y="4010196"/>
              <a:chExt cx="729236" cy="495837"/>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0" name="Group 69"/>
            <p:cNvGrpSpPr/>
            <p:nvPr/>
          </p:nvGrpSpPr>
          <p:grpSpPr>
            <a:xfrm>
              <a:off x="7442613" y="4348371"/>
              <a:ext cx="729236" cy="495837"/>
              <a:chOff x="5670962" y="4828436"/>
              <a:chExt cx="729236" cy="495837"/>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3" name="Group 72"/>
            <p:cNvGrpSpPr/>
            <p:nvPr/>
          </p:nvGrpSpPr>
          <p:grpSpPr>
            <a:xfrm>
              <a:off x="7595013" y="4500771"/>
              <a:ext cx="729236" cy="495837"/>
              <a:chOff x="5670962" y="4828436"/>
              <a:chExt cx="729236" cy="495837"/>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6" name="Group 75"/>
            <p:cNvGrpSpPr/>
            <p:nvPr/>
          </p:nvGrpSpPr>
          <p:grpSpPr>
            <a:xfrm>
              <a:off x="7747413" y="4653171"/>
              <a:ext cx="729236" cy="495837"/>
              <a:chOff x="5670962" y="4828436"/>
              <a:chExt cx="729236" cy="495837"/>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9" name="Group 78"/>
            <p:cNvGrpSpPr/>
            <p:nvPr/>
          </p:nvGrpSpPr>
          <p:grpSpPr>
            <a:xfrm>
              <a:off x="7899813" y="4805571"/>
              <a:ext cx="729236" cy="495837"/>
              <a:chOff x="5670962" y="4828436"/>
              <a:chExt cx="729236" cy="495837"/>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2" name="Group 81"/>
            <p:cNvGrpSpPr/>
            <p:nvPr/>
          </p:nvGrpSpPr>
          <p:grpSpPr>
            <a:xfrm>
              <a:off x="8052213" y="4957971"/>
              <a:ext cx="729236" cy="495837"/>
              <a:chOff x="5670962" y="4828436"/>
              <a:chExt cx="729236" cy="495837"/>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p:cNvGrpSpPr/>
            <p:nvPr/>
          </p:nvGrpSpPr>
          <p:grpSpPr>
            <a:xfrm>
              <a:off x="8204613" y="5110371"/>
              <a:ext cx="729236" cy="495837"/>
              <a:chOff x="5670962" y="4828436"/>
              <a:chExt cx="729236" cy="495837"/>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90" name="Freeform 89"/>
            <p:cNvSpPr/>
            <p:nvPr/>
          </p:nvSpPr>
          <p:spPr>
            <a:xfrm>
              <a:off x="7351804" y="4858183"/>
              <a:ext cx="195005" cy="106191"/>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7356803" y="5024841"/>
              <a:ext cx="326899" cy="11499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a:off x="7356804"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p:cNvSpPr/>
            <p:nvPr/>
          </p:nvSpPr>
          <p:spPr>
            <a:xfrm>
              <a:off x="7341801" y="5129839"/>
              <a:ext cx="645019"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p:cNvSpPr/>
            <p:nvPr/>
          </p:nvSpPr>
          <p:spPr>
            <a:xfrm>
              <a:off x="7306801" y="5174838"/>
              <a:ext cx="806339"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a:off x="7176799" y="5184838"/>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6" name="Freeform 95"/>
          <p:cNvSpPr/>
          <p:nvPr/>
        </p:nvSpPr>
        <p:spPr>
          <a:xfrm>
            <a:off x="7982462" y="2753485"/>
            <a:ext cx="648377" cy="16459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a:off x="8134862" y="2753485"/>
            <a:ext cx="648377" cy="17983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a:off x="8287262" y="2753485"/>
            <a:ext cx="648377" cy="19507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8439662" y="2753485"/>
            <a:ext cx="648377" cy="21031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8592062" y="2753485"/>
            <a:ext cx="648377" cy="22555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8744462" y="2753485"/>
            <a:ext cx="648377" cy="24079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474060" y="2223740"/>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2" y="2366011"/>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2" name="Group 101">
            <a:extLst>
              <a:ext uri="{FF2B5EF4-FFF2-40B4-BE49-F238E27FC236}">
                <a16:creationId xmlns:a16="http://schemas.microsoft.com/office/drawing/2014/main" id="{438119A7-F7FA-E043-9C5B-4F7481002E09}"/>
              </a:ext>
            </a:extLst>
          </p:cNvPr>
          <p:cNvGrpSpPr/>
          <p:nvPr/>
        </p:nvGrpSpPr>
        <p:grpSpPr>
          <a:xfrm>
            <a:off x="4562349" y="1402869"/>
            <a:ext cx="2264395" cy="1663023"/>
            <a:chOff x="6669454" y="4348371"/>
            <a:chExt cx="2264395" cy="1663023"/>
          </a:xfrm>
        </p:grpSpPr>
        <p:grpSp>
          <p:nvGrpSpPr>
            <p:cNvPr id="103" name="Group 102">
              <a:extLst>
                <a:ext uri="{FF2B5EF4-FFF2-40B4-BE49-F238E27FC236}">
                  <a16:creationId xmlns:a16="http://schemas.microsoft.com/office/drawing/2014/main" id="{603BBF04-F5F2-0E4C-B498-3DDEBEAF573F}"/>
                </a:ext>
              </a:extLst>
            </p:cNvPr>
            <p:cNvGrpSpPr/>
            <p:nvPr/>
          </p:nvGrpSpPr>
          <p:grpSpPr>
            <a:xfrm>
              <a:off x="6669454" y="4730581"/>
              <a:ext cx="729236" cy="495837"/>
              <a:chOff x="4924605" y="4010196"/>
              <a:chExt cx="729236" cy="495837"/>
            </a:xfrm>
          </p:grpSpPr>
          <p:sp>
            <p:nvSpPr>
              <p:cNvPr id="128" name="Freeform 127">
                <a:extLst>
                  <a:ext uri="{FF2B5EF4-FFF2-40B4-BE49-F238E27FC236}">
                    <a16:creationId xmlns:a16="http://schemas.microsoft.com/office/drawing/2014/main" id="{1A5E961D-C2CC-8746-978A-874DAC45F4EE}"/>
                  </a:ext>
                </a:extLst>
              </p:cNvPr>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DBCF831-1735-F341-8E49-CB2D03BD3702}"/>
                  </a:ext>
                </a:extLst>
              </p:cNvPr>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104" name="Group 103">
              <a:extLst>
                <a:ext uri="{FF2B5EF4-FFF2-40B4-BE49-F238E27FC236}">
                  <a16:creationId xmlns:a16="http://schemas.microsoft.com/office/drawing/2014/main" id="{A61A06BC-1EFC-E147-90CC-38BFB8744D3F}"/>
                </a:ext>
              </a:extLst>
            </p:cNvPr>
            <p:cNvGrpSpPr/>
            <p:nvPr/>
          </p:nvGrpSpPr>
          <p:grpSpPr>
            <a:xfrm>
              <a:off x="7442613" y="4348371"/>
              <a:ext cx="729236" cy="495837"/>
              <a:chOff x="5670962" y="4828436"/>
              <a:chExt cx="729236" cy="495837"/>
            </a:xfrm>
          </p:grpSpPr>
          <p:sp>
            <p:nvSpPr>
              <p:cNvPr id="126" name="Freeform 125">
                <a:extLst>
                  <a:ext uri="{FF2B5EF4-FFF2-40B4-BE49-F238E27FC236}">
                    <a16:creationId xmlns:a16="http://schemas.microsoft.com/office/drawing/2014/main" id="{FC0B6AF8-7593-CE49-B063-8DB917633B76}"/>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DBFC3F6A-6312-D346-B21E-547BA713FDD0}"/>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105" name="Group 104">
              <a:extLst>
                <a:ext uri="{FF2B5EF4-FFF2-40B4-BE49-F238E27FC236}">
                  <a16:creationId xmlns:a16="http://schemas.microsoft.com/office/drawing/2014/main" id="{1B62CD36-F391-7548-A5BE-D4D1741B3DD6}"/>
                </a:ext>
              </a:extLst>
            </p:cNvPr>
            <p:cNvGrpSpPr/>
            <p:nvPr/>
          </p:nvGrpSpPr>
          <p:grpSpPr>
            <a:xfrm>
              <a:off x="7595013" y="4500771"/>
              <a:ext cx="729236" cy="495837"/>
              <a:chOff x="5670962" y="4828436"/>
              <a:chExt cx="729236" cy="495837"/>
            </a:xfrm>
          </p:grpSpPr>
          <p:sp>
            <p:nvSpPr>
              <p:cNvPr id="124" name="Freeform 123">
                <a:extLst>
                  <a:ext uri="{FF2B5EF4-FFF2-40B4-BE49-F238E27FC236}">
                    <a16:creationId xmlns:a16="http://schemas.microsoft.com/office/drawing/2014/main" id="{5CBD1FC2-B566-7A44-8C1A-39607EB8EC4D}"/>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97853A31-58E9-1340-9E6E-B7339E8560A6}"/>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106" name="Group 105">
              <a:extLst>
                <a:ext uri="{FF2B5EF4-FFF2-40B4-BE49-F238E27FC236}">
                  <a16:creationId xmlns:a16="http://schemas.microsoft.com/office/drawing/2014/main" id="{3ECEA414-E501-FE4F-A377-0900971C458E}"/>
                </a:ext>
              </a:extLst>
            </p:cNvPr>
            <p:cNvGrpSpPr/>
            <p:nvPr/>
          </p:nvGrpSpPr>
          <p:grpSpPr>
            <a:xfrm>
              <a:off x="7747413" y="4653171"/>
              <a:ext cx="729236" cy="495837"/>
              <a:chOff x="5670962" y="4828436"/>
              <a:chExt cx="729236" cy="495837"/>
            </a:xfrm>
          </p:grpSpPr>
          <p:sp>
            <p:nvSpPr>
              <p:cNvPr id="122" name="Freeform 121">
                <a:extLst>
                  <a:ext uri="{FF2B5EF4-FFF2-40B4-BE49-F238E27FC236}">
                    <a16:creationId xmlns:a16="http://schemas.microsoft.com/office/drawing/2014/main" id="{8415A221-D2E2-CD48-ACAD-781993208758}"/>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6B0638CD-D2F9-E242-BFB4-3D2E2F11EC5A}"/>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107" name="Group 106">
              <a:extLst>
                <a:ext uri="{FF2B5EF4-FFF2-40B4-BE49-F238E27FC236}">
                  <a16:creationId xmlns:a16="http://schemas.microsoft.com/office/drawing/2014/main" id="{EC26B238-3A04-B849-9E70-BA41E238FA31}"/>
                </a:ext>
              </a:extLst>
            </p:cNvPr>
            <p:cNvGrpSpPr/>
            <p:nvPr/>
          </p:nvGrpSpPr>
          <p:grpSpPr>
            <a:xfrm>
              <a:off x="7899813" y="4805571"/>
              <a:ext cx="729236" cy="495837"/>
              <a:chOff x="5670962" y="4828436"/>
              <a:chExt cx="729236" cy="495837"/>
            </a:xfrm>
          </p:grpSpPr>
          <p:sp>
            <p:nvSpPr>
              <p:cNvPr id="120" name="Freeform 119">
                <a:extLst>
                  <a:ext uri="{FF2B5EF4-FFF2-40B4-BE49-F238E27FC236}">
                    <a16:creationId xmlns:a16="http://schemas.microsoft.com/office/drawing/2014/main" id="{98270B0F-ACF5-534F-AA7E-A42A844B8C99}"/>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E892FD89-ACD2-F24C-93AD-EC9298CE6931}"/>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108" name="Group 107">
              <a:extLst>
                <a:ext uri="{FF2B5EF4-FFF2-40B4-BE49-F238E27FC236}">
                  <a16:creationId xmlns:a16="http://schemas.microsoft.com/office/drawing/2014/main" id="{0EADAB67-F980-F447-8E5C-740A8740A021}"/>
                </a:ext>
              </a:extLst>
            </p:cNvPr>
            <p:cNvGrpSpPr/>
            <p:nvPr/>
          </p:nvGrpSpPr>
          <p:grpSpPr>
            <a:xfrm>
              <a:off x="8052213" y="4957971"/>
              <a:ext cx="729236" cy="495837"/>
              <a:chOff x="5670962" y="4828436"/>
              <a:chExt cx="729236" cy="495837"/>
            </a:xfrm>
          </p:grpSpPr>
          <p:sp>
            <p:nvSpPr>
              <p:cNvPr id="118" name="Freeform 117">
                <a:extLst>
                  <a:ext uri="{FF2B5EF4-FFF2-40B4-BE49-F238E27FC236}">
                    <a16:creationId xmlns:a16="http://schemas.microsoft.com/office/drawing/2014/main" id="{9D4790A6-E6BE-7948-83E9-34A005DD91E0}"/>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634E5E2F-7F00-2B4E-93D9-1F23EE257BC4}"/>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109" name="Group 108">
              <a:extLst>
                <a:ext uri="{FF2B5EF4-FFF2-40B4-BE49-F238E27FC236}">
                  <a16:creationId xmlns:a16="http://schemas.microsoft.com/office/drawing/2014/main" id="{6F1169E3-BDB0-AD49-86B4-FE220EC9231D}"/>
                </a:ext>
              </a:extLst>
            </p:cNvPr>
            <p:cNvGrpSpPr/>
            <p:nvPr/>
          </p:nvGrpSpPr>
          <p:grpSpPr>
            <a:xfrm>
              <a:off x="8204613" y="5110371"/>
              <a:ext cx="729236" cy="495837"/>
              <a:chOff x="5670962" y="4828436"/>
              <a:chExt cx="729236" cy="495837"/>
            </a:xfrm>
          </p:grpSpPr>
          <p:sp>
            <p:nvSpPr>
              <p:cNvPr id="116" name="Freeform 115">
                <a:extLst>
                  <a:ext uri="{FF2B5EF4-FFF2-40B4-BE49-F238E27FC236}">
                    <a16:creationId xmlns:a16="http://schemas.microsoft.com/office/drawing/2014/main" id="{A4C978A2-9ADF-FB44-BE68-FC2CA28BBB44}"/>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5B90F400-8C90-2B49-9E0D-980F8A4B802B}"/>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110" name="Freeform 109">
              <a:extLst>
                <a:ext uri="{FF2B5EF4-FFF2-40B4-BE49-F238E27FC236}">
                  <a16:creationId xmlns:a16="http://schemas.microsoft.com/office/drawing/2014/main" id="{F2D3B7F9-4F64-D74A-9062-AC923C79CD8C}"/>
                </a:ext>
              </a:extLst>
            </p:cNvPr>
            <p:cNvSpPr/>
            <p:nvPr/>
          </p:nvSpPr>
          <p:spPr>
            <a:xfrm>
              <a:off x="7351804" y="4858183"/>
              <a:ext cx="195005" cy="106191"/>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Freeform 110">
              <a:extLst>
                <a:ext uri="{FF2B5EF4-FFF2-40B4-BE49-F238E27FC236}">
                  <a16:creationId xmlns:a16="http://schemas.microsoft.com/office/drawing/2014/main" id="{D65B9482-5307-8C46-9194-7BCDD038EAFB}"/>
                </a:ext>
              </a:extLst>
            </p:cNvPr>
            <p:cNvSpPr/>
            <p:nvPr/>
          </p:nvSpPr>
          <p:spPr>
            <a:xfrm>
              <a:off x="7356803" y="5024841"/>
              <a:ext cx="326899" cy="11499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1">
              <a:extLst>
                <a:ext uri="{FF2B5EF4-FFF2-40B4-BE49-F238E27FC236}">
                  <a16:creationId xmlns:a16="http://schemas.microsoft.com/office/drawing/2014/main" id="{31DAB425-1A93-3948-B2D7-0588A4462CEE}"/>
                </a:ext>
              </a:extLst>
            </p:cNvPr>
            <p:cNvSpPr/>
            <p:nvPr/>
          </p:nvSpPr>
          <p:spPr>
            <a:xfrm>
              <a:off x="7356804"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Freeform 112">
              <a:extLst>
                <a:ext uri="{FF2B5EF4-FFF2-40B4-BE49-F238E27FC236}">
                  <a16:creationId xmlns:a16="http://schemas.microsoft.com/office/drawing/2014/main" id="{BAD908B1-CF10-3042-99FF-4D5EDB096BA7}"/>
                </a:ext>
              </a:extLst>
            </p:cNvPr>
            <p:cNvSpPr/>
            <p:nvPr/>
          </p:nvSpPr>
          <p:spPr>
            <a:xfrm>
              <a:off x="7341801" y="5129839"/>
              <a:ext cx="645019"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Freeform 113">
              <a:extLst>
                <a:ext uri="{FF2B5EF4-FFF2-40B4-BE49-F238E27FC236}">
                  <a16:creationId xmlns:a16="http://schemas.microsoft.com/office/drawing/2014/main" id="{609DEEA1-47FF-AB4A-A96D-CA2E8481B02C}"/>
                </a:ext>
              </a:extLst>
            </p:cNvPr>
            <p:cNvSpPr/>
            <p:nvPr/>
          </p:nvSpPr>
          <p:spPr>
            <a:xfrm>
              <a:off x="7306801" y="5174838"/>
              <a:ext cx="806339"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Freeform 114">
              <a:extLst>
                <a:ext uri="{FF2B5EF4-FFF2-40B4-BE49-F238E27FC236}">
                  <a16:creationId xmlns:a16="http://schemas.microsoft.com/office/drawing/2014/main" id="{61DFE24C-05CC-F34D-B6C7-AA9F4BECDBC0}"/>
                </a:ext>
              </a:extLst>
            </p:cNvPr>
            <p:cNvSpPr/>
            <p:nvPr/>
          </p:nvSpPr>
          <p:spPr>
            <a:xfrm>
              <a:off x="7176799" y="5184838"/>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 name="Freeform 3">
            <a:extLst>
              <a:ext uri="{FF2B5EF4-FFF2-40B4-BE49-F238E27FC236}">
                <a16:creationId xmlns:a16="http://schemas.microsoft.com/office/drawing/2014/main" id="{666B0025-AAF3-9446-A796-F72D7EE1FA24}"/>
              </a:ext>
            </a:extLst>
          </p:cNvPr>
          <p:cNvSpPr/>
          <p:nvPr/>
        </p:nvSpPr>
        <p:spPr>
          <a:xfrm>
            <a:off x="6045868" y="1375548"/>
            <a:ext cx="1546456" cy="675837"/>
          </a:xfrm>
          <a:custGeom>
            <a:avLst/>
            <a:gdLst>
              <a:gd name="connsiteX0" fmla="*/ 0 w 1546456"/>
              <a:gd name="connsiteY0" fmla="*/ 80274 h 675837"/>
              <a:gd name="connsiteX1" fmla="*/ 354932 w 1546456"/>
              <a:gd name="connsiteY1" fmla="*/ 8085 h 675837"/>
              <a:gd name="connsiteX2" fmla="*/ 902369 w 1546456"/>
              <a:gd name="connsiteY2" fmla="*/ 248716 h 675837"/>
              <a:gd name="connsiteX3" fmla="*/ 1509964 w 1546456"/>
              <a:gd name="connsiteY3" fmla="*/ 627711 h 675837"/>
              <a:gd name="connsiteX4" fmla="*/ 1389648 w 1546456"/>
              <a:gd name="connsiteY4" fmla="*/ 471300 h 675837"/>
              <a:gd name="connsiteX5" fmla="*/ 1546058 w 1546456"/>
              <a:gd name="connsiteY5" fmla="*/ 627711 h 675837"/>
              <a:gd name="connsiteX6" fmla="*/ 1425743 w 1546456"/>
              <a:gd name="connsiteY6" fmla="*/ 675837 h 6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456" h="675837">
                <a:moveTo>
                  <a:pt x="0" y="80274"/>
                </a:moveTo>
                <a:cubicBezTo>
                  <a:pt x="102268" y="30142"/>
                  <a:pt x="204537" y="-19989"/>
                  <a:pt x="354932" y="8085"/>
                </a:cubicBezTo>
                <a:cubicBezTo>
                  <a:pt x="505327" y="36159"/>
                  <a:pt x="709864" y="145445"/>
                  <a:pt x="902369" y="248716"/>
                </a:cubicBezTo>
                <a:cubicBezTo>
                  <a:pt x="1094874" y="351987"/>
                  <a:pt x="1428751" y="590614"/>
                  <a:pt x="1509964" y="627711"/>
                </a:cubicBezTo>
                <a:cubicBezTo>
                  <a:pt x="1591177" y="664808"/>
                  <a:pt x="1383632" y="471300"/>
                  <a:pt x="1389648" y="471300"/>
                </a:cubicBezTo>
                <a:cubicBezTo>
                  <a:pt x="1395664" y="471300"/>
                  <a:pt x="1540042" y="593622"/>
                  <a:pt x="1546058" y="627711"/>
                </a:cubicBezTo>
                <a:cubicBezTo>
                  <a:pt x="1552074" y="661801"/>
                  <a:pt x="1488908" y="668819"/>
                  <a:pt x="1425743" y="6758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DE8EAE7B-DD0F-DC46-B357-D0665AF23428}"/>
              </a:ext>
            </a:extLst>
          </p:cNvPr>
          <p:cNvSpPr/>
          <p:nvPr/>
        </p:nvSpPr>
        <p:spPr>
          <a:xfrm>
            <a:off x="6196264" y="1520354"/>
            <a:ext cx="1347771" cy="612433"/>
          </a:xfrm>
          <a:custGeom>
            <a:avLst/>
            <a:gdLst>
              <a:gd name="connsiteX0" fmla="*/ 0 w 1347771"/>
              <a:gd name="connsiteY0" fmla="*/ 103910 h 612433"/>
              <a:gd name="connsiteX1" fmla="*/ 150395 w 1347771"/>
              <a:gd name="connsiteY1" fmla="*/ 7658 h 612433"/>
              <a:gd name="connsiteX2" fmla="*/ 397042 w 1347771"/>
              <a:gd name="connsiteY2" fmla="*/ 61800 h 612433"/>
              <a:gd name="connsiteX3" fmla="*/ 1118937 w 1347771"/>
              <a:gd name="connsiteY3" fmla="*/ 500952 h 612433"/>
              <a:gd name="connsiteX4" fmla="*/ 1347537 w 1347771"/>
              <a:gd name="connsiteY4" fmla="*/ 603221 h 612433"/>
              <a:gd name="connsiteX5" fmla="*/ 1088858 w 1347771"/>
              <a:gd name="connsiteY5" fmla="*/ 404700 h 612433"/>
              <a:gd name="connsiteX6" fmla="*/ 1323474 w 1347771"/>
              <a:gd name="connsiteY6" fmla="*/ 603221 h 612433"/>
              <a:gd name="connsiteX7" fmla="*/ 1064795 w 1347771"/>
              <a:gd name="connsiteY7" fmla="*/ 561110 h 61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7771" h="612433">
                <a:moveTo>
                  <a:pt x="0" y="103910"/>
                </a:moveTo>
                <a:cubicBezTo>
                  <a:pt x="42111" y="59293"/>
                  <a:pt x="84222" y="14676"/>
                  <a:pt x="150395" y="7658"/>
                </a:cubicBezTo>
                <a:cubicBezTo>
                  <a:pt x="216568" y="640"/>
                  <a:pt x="235618" y="-20416"/>
                  <a:pt x="397042" y="61800"/>
                </a:cubicBezTo>
                <a:cubicBezTo>
                  <a:pt x="558466" y="144016"/>
                  <a:pt x="960521" y="410715"/>
                  <a:pt x="1118937" y="500952"/>
                </a:cubicBezTo>
                <a:cubicBezTo>
                  <a:pt x="1277353" y="591189"/>
                  <a:pt x="1352550" y="619263"/>
                  <a:pt x="1347537" y="603221"/>
                </a:cubicBezTo>
                <a:cubicBezTo>
                  <a:pt x="1342524" y="587179"/>
                  <a:pt x="1092868" y="404700"/>
                  <a:pt x="1088858" y="404700"/>
                </a:cubicBezTo>
                <a:cubicBezTo>
                  <a:pt x="1084848" y="404700"/>
                  <a:pt x="1327484" y="577153"/>
                  <a:pt x="1323474" y="603221"/>
                </a:cubicBezTo>
                <a:cubicBezTo>
                  <a:pt x="1319464" y="629289"/>
                  <a:pt x="1192129" y="595199"/>
                  <a:pt x="1064795" y="5611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636B6240-8F9C-D247-9BE9-A309F277FCF1}"/>
              </a:ext>
            </a:extLst>
          </p:cNvPr>
          <p:cNvSpPr/>
          <p:nvPr/>
        </p:nvSpPr>
        <p:spPr>
          <a:xfrm>
            <a:off x="6364706" y="1652306"/>
            <a:ext cx="1122044" cy="568857"/>
          </a:xfrm>
          <a:custGeom>
            <a:avLst/>
            <a:gdLst>
              <a:gd name="connsiteX0" fmla="*/ 0 w 1122044"/>
              <a:gd name="connsiteY0" fmla="*/ 38132 h 568857"/>
              <a:gd name="connsiteX1" fmla="*/ 84221 w 1122044"/>
              <a:gd name="connsiteY1" fmla="*/ 2037 h 568857"/>
              <a:gd name="connsiteX2" fmla="*/ 276727 w 1122044"/>
              <a:gd name="connsiteY2" fmla="*/ 92274 h 568857"/>
              <a:gd name="connsiteX3" fmla="*/ 866274 w 1122044"/>
              <a:gd name="connsiteY3" fmla="*/ 465253 h 568857"/>
              <a:gd name="connsiteX4" fmla="*/ 1118937 w 1122044"/>
              <a:gd name="connsiteY4" fmla="*/ 555490 h 568857"/>
              <a:gd name="connsiteX5" fmla="*/ 1010653 w 1122044"/>
              <a:gd name="connsiteY5" fmla="*/ 471269 h 568857"/>
              <a:gd name="connsiteX6" fmla="*/ 1064795 w 1122044"/>
              <a:gd name="connsiteY6" fmla="*/ 555490 h 568857"/>
              <a:gd name="connsiteX7" fmla="*/ 980574 w 1122044"/>
              <a:gd name="connsiteY7" fmla="*/ 567521 h 5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044" h="568857">
                <a:moveTo>
                  <a:pt x="0" y="38132"/>
                </a:moveTo>
                <a:cubicBezTo>
                  <a:pt x="19050" y="15572"/>
                  <a:pt x="38100" y="-6987"/>
                  <a:pt x="84221" y="2037"/>
                </a:cubicBezTo>
                <a:cubicBezTo>
                  <a:pt x="130342" y="11061"/>
                  <a:pt x="146385" y="15071"/>
                  <a:pt x="276727" y="92274"/>
                </a:cubicBezTo>
                <a:cubicBezTo>
                  <a:pt x="407069" y="169477"/>
                  <a:pt x="725906" y="388050"/>
                  <a:pt x="866274" y="465253"/>
                </a:cubicBezTo>
                <a:cubicBezTo>
                  <a:pt x="1006642" y="542456"/>
                  <a:pt x="1094874" y="554487"/>
                  <a:pt x="1118937" y="555490"/>
                </a:cubicBezTo>
                <a:cubicBezTo>
                  <a:pt x="1143000" y="556493"/>
                  <a:pt x="1019677" y="471269"/>
                  <a:pt x="1010653" y="471269"/>
                </a:cubicBezTo>
                <a:cubicBezTo>
                  <a:pt x="1001629" y="471269"/>
                  <a:pt x="1069808" y="539448"/>
                  <a:pt x="1064795" y="555490"/>
                </a:cubicBezTo>
                <a:cubicBezTo>
                  <a:pt x="1059782" y="571532"/>
                  <a:pt x="1020178" y="569526"/>
                  <a:pt x="980574" y="5675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28973A3D-6677-8944-A43E-79D6CD14CD7C}"/>
              </a:ext>
            </a:extLst>
          </p:cNvPr>
          <p:cNvSpPr/>
          <p:nvPr/>
        </p:nvSpPr>
        <p:spPr>
          <a:xfrm>
            <a:off x="6485022" y="1861501"/>
            <a:ext cx="1016687" cy="448563"/>
          </a:xfrm>
          <a:custGeom>
            <a:avLst/>
            <a:gdLst>
              <a:gd name="connsiteX0" fmla="*/ 0 w 1016687"/>
              <a:gd name="connsiteY0" fmla="*/ 63553 h 448563"/>
              <a:gd name="connsiteX1" fmla="*/ 78205 w 1016687"/>
              <a:gd name="connsiteY1" fmla="*/ 3395 h 448563"/>
              <a:gd name="connsiteX2" fmla="*/ 372979 w 1016687"/>
              <a:gd name="connsiteY2" fmla="*/ 153789 h 448563"/>
              <a:gd name="connsiteX3" fmla="*/ 872290 w 1016687"/>
              <a:gd name="connsiteY3" fmla="*/ 388405 h 448563"/>
              <a:gd name="connsiteX4" fmla="*/ 1016668 w 1016687"/>
              <a:gd name="connsiteY4" fmla="*/ 406453 h 448563"/>
              <a:gd name="connsiteX5" fmla="*/ 866274 w 1016687"/>
              <a:gd name="connsiteY5" fmla="*/ 310200 h 448563"/>
              <a:gd name="connsiteX6" fmla="*/ 1004637 w 1016687"/>
              <a:gd name="connsiteY6" fmla="*/ 424500 h 448563"/>
              <a:gd name="connsiteX7" fmla="*/ 848226 w 1016687"/>
              <a:gd name="connsiteY7" fmla="*/ 448563 h 44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687" h="448563">
                <a:moveTo>
                  <a:pt x="0" y="63553"/>
                </a:moveTo>
                <a:cubicBezTo>
                  <a:pt x="8021" y="25954"/>
                  <a:pt x="16042" y="-11644"/>
                  <a:pt x="78205" y="3395"/>
                </a:cubicBezTo>
                <a:cubicBezTo>
                  <a:pt x="140368" y="18434"/>
                  <a:pt x="240632" y="89621"/>
                  <a:pt x="372979" y="153789"/>
                </a:cubicBezTo>
                <a:cubicBezTo>
                  <a:pt x="505326" y="217957"/>
                  <a:pt x="765009" y="346294"/>
                  <a:pt x="872290" y="388405"/>
                </a:cubicBezTo>
                <a:cubicBezTo>
                  <a:pt x="979571" y="430516"/>
                  <a:pt x="1017671" y="419487"/>
                  <a:pt x="1016668" y="406453"/>
                </a:cubicBezTo>
                <a:cubicBezTo>
                  <a:pt x="1015665" y="393419"/>
                  <a:pt x="868279" y="307192"/>
                  <a:pt x="866274" y="310200"/>
                </a:cubicBezTo>
                <a:cubicBezTo>
                  <a:pt x="864269" y="313208"/>
                  <a:pt x="1007645" y="401440"/>
                  <a:pt x="1004637" y="424500"/>
                </a:cubicBezTo>
                <a:cubicBezTo>
                  <a:pt x="1001629" y="447560"/>
                  <a:pt x="924927" y="448061"/>
                  <a:pt x="848226" y="448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CE80FA8D-A32B-0942-A820-A641C5709AD3}"/>
              </a:ext>
            </a:extLst>
          </p:cNvPr>
          <p:cNvSpPr/>
          <p:nvPr/>
        </p:nvSpPr>
        <p:spPr>
          <a:xfrm>
            <a:off x="6653465" y="2098906"/>
            <a:ext cx="822777" cy="297839"/>
          </a:xfrm>
          <a:custGeom>
            <a:avLst/>
            <a:gdLst>
              <a:gd name="connsiteX0" fmla="*/ 0 w 822777"/>
              <a:gd name="connsiteY0" fmla="*/ 18654 h 297839"/>
              <a:gd name="connsiteX1" fmla="*/ 162426 w 822777"/>
              <a:gd name="connsiteY1" fmla="*/ 12638 h 297839"/>
              <a:gd name="connsiteX2" fmla="*/ 553453 w 822777"/>
              <a:gd name="connsiteY2" fmla="*/ 163033 h 297839"/>
              <a:gd name="connsiteX3" fmla="*/ 818148 w 822777"/>
              <a:gd name="connsiteY3" fmla="*/ 265301 h 297839"/>
              <a:gd name="connsiteX4" fmla="*/ 727911 w 822777"/>
              <a:gd name="connsiteY4" fmla="*/ 144985 h 297839"/>
              <a:gd name="connsiteX5" fmla="*/ 806116 w 822777"/>
              <a:gd name="connsiteY5" fmla="*/ 277333 h 297839"/>
              <a:gd name="connsiteX6" fmla="*/ 661737 w 822777"/>
              <a:gd name="connsiteY6" fmla="*/ 295380 h 2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777" h="297839">
                <a:moveTo>
                  <a:pt x="0" y="18654"/>
                </a:moveTo>
                <a:cubicBezTo>
                  <a:pt x="35092" y="3614"/>
                  <a:pt x="70184" y="-11425"/>
                  <a:pt x="162426" y="12638"/>
                </a:cubicBezTo>
                <a:cubicBezTo>
                  <a:pt x="254668" y="36701"/>
                  <a:pt x="553453" y="163033"/>
                  <a:pt x="553453" y="163033"/>
                </a:cubicBezTo>
                <a:cubicBezTo>
                  <a:pt x="662740" y="205144"/>
                  <a:pt x="789072" y="268309"/>
                  <a:pt x="818148" y="265301"/>
                </a:cubicBezTo>
                <a:cubicBezTo>
                  <a:pt x="847224" y="262293"/>
                  <a:pt x="729916" y="142980"/>
                  <a:pt x="727911" y="144985"/>
                </a:cubicBezTo>
                <a:cubicBezTo>
                  <a:pt x="725906" y="146990"/>
                  <a:pt x="817145" y="252267"/>
                  <a:pt x="806116" y="277333"/>
                </a:cubicBezTo>
                <a:cubicBezTo>
                  <a:pt x="795087" y="302399"/>
                  <a:pt x="728412" y="298889"/>
                  <a:pt x="661737" y="2953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F125D17D-F0A7-DC4C-808D-AC012689D3BF}"/>
              </a:ext>
            </a:extLst>
          </p:cNvPr>
          <p:cNvSpPr/>
          <p:nvPr/>
        </p:nvSpPr>
        <p:spPr>
          <a:xfrm>
            <a:off x="6785811" y="2267953"/>
            <a:ext cx="667819" cy="216568"/>
          </a:xfrm>
          <a:custGeom>
            <a:avLst/>
            <a:gdLst>
              <a:gd name="connsiteX0" fmla="*/ 0 w 667818"/>
              <a:gd name="connsiteY0" fmla="*/ 0 h 216568"/>
              <a:gd name="connsiteX1" fmla="*/ 180473 w 667818"/>
              <a:gd name="connsiteY1" fmla="*/ 12031 h 216568"/>
              <a:gd name="connsiteX2" fmla="*/ 463215 w 667818"/>
              <a:gd name="connsiteY2" fmla="*/ 114300 h 216568"/>
              <a:gd name="connsiteX3" fmla="*/ 667752 w 667818"/>
              <a:gd name="connsiteY3" fmla="*/ 138363 h 216568"/>
              <a:gd name="connsiteX4" fmla="*/ 487278 w 667818"/>
              <a:gd name="connsiteY4" fmla="*/ 66173 h 216568"/>
              <a:gd name="connsiteX5" fmla="*/ 637673 w 667818"/>
              <a:gd name="connsiteY5" fmla="*/ 138363 h 216568"/>
              <a:gd name="connsiteX6" fmla="*/ 535405 w 667818"/>
              <a:gd name="connsiteY6" fmla="*/ 216568 h 21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818" h="216568">
                <a:moveTo>
                  <a:pt x="0" y="0"/>
                </a:moveTo>
                <a:lnTo>
                  <a:pt x="180473" y="12031"/>
                </a:lnTo>
                <a:cubicBezTo>
                  <a:pt x="257676" y="31081"/>
                  <a:pt x="382002" y="93245"/>
                  <a:pt x="463215" y="114300"/>
                </a:cubicBezTo>
                <a:cubicBezTo>
                  <a:pt x="544428" y="135355"/>
                  <a:pt x="663742" y="146384"/>
                  <a:pt x="667752" y="138363"/>
                </a:cubicBezTo>
                <a:cubicBezTo>
                  <a:pt x="671762" y="130342"/>
                  <a:pt x="492291" y="66173"/>
                  <a:pt x="487278" y="66173"/>
                </a:cubicBezTo>
                <a:cubicBezTo>
                  <a:pt x="482265" y="66173"/>
                  <a:pt x="629652" y="113297"/>
                  <a:pt x="637673" y="138363"/>
                </a:cubicBezTo>
                <a:cubicBezTo>
                  <a:pt x="645694" y="163429"/>
                  <a:pt x="590549" y="189998"/>
                  <a:pt x="535405" y="2165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29AEB7A9-F6A3-9043-935A-340247187734}"/>
              </a:ext>
            </a:extLst>
          </p:cNvPr>
          <p:cNvSpPr/>
          <p:nvPr/>
        </p:nvSpPr>
        <p:spPr>
          <a:xfrm>
            <a:off x="4203993" y="2243485"/>
            <a:ext cx="1247512" cy="896759"/>
          </a:xfrm>
          <a:custGeom>
            <a:avLst/>
            <a:gdLst>
              <a:gd name="connsiteX0" fmla="*/ 1138028 w 1247512"/>
              <a:gd name="connsiteY0" fmla="*/ 896759 h 896759"/>
              <a:gd name="connsiteX1" fmla="*/ 1150060 w 1247512"/>
              <a:gd name="connsiteY1" fmla="*/ 644096 h 896759"/>
              <a:gd name="connsiteX2" fmla="*/ 97296 w 1247512"/>
              <a:gd name="connsiteY2" fmla="*/ 301196 h 896759"/>
              <a:gd name="connsiteX3" fmla="*/ 73233 w 1247512"/>
              <a:gd name="connsiteY3" fmla="*/ 114706 h 896759"/>
              <a:gd name="connsiteX4" fmla="*/ 331912 w 1247512"/>
              <a:gd name="connsiteY4" fmla="*/ 30485 h 896759"/>
              <a:gd name="connsiteX5" fmla="*/ 205581 w 1247512"/>
              <a:gd name="connsiteY5" fmla="*/ 406 h 896759"/>
              <a:gd name="connsiteX6" fmla="*/ 331912 w 1247512"/>
              <a:gd name="connsiteY6" fmla="*/ 48533 h 896759"/>
              <a:gd name="connsiteX7" fmla="*/ 307849 w 1247512"/>
              <a:gd name="connsiteY7" fmla="*/ 126738 h 89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7512" h="896759">
                <a:moveTo>
                  <a:pt x="1138028" y="896759"/>
                </a:moveTo>
                <a:cubicBezTo>
                  <a:pt x="1230771" y="820057"/>
                  <a:pt x="1323515" y="743356"/>
                  <a:pt x="1150060" y="644096"/>
                </a:cubicBezTo>
                <a:cubicBezTo>
                  <a:pt x="976605" y="544835"/>
                  <a:pt x="276767" y="389428"/>
                  <a:pt x="97296" y="301196"/>
                </a:cubicBezTo>
                <a:cubicBezTo>
                  <a:pt x="-82175" y="212964"/>
                  <a:pt x="34130" y="159825"/>
                  <a:pt x="73233" y="114706"/>
                </a:cubicBezTo>
                <a:cubicBezTo>
                  <a:pt x="112336" y="69587"/>
                  <a:pt x="309854" y="49535"/>
                  <a:pt x="331912" y="30485"/>
                </a:cubicBezTo>
                <a:cubicBezTo>
                  <a:pt x="353970" y="11435"/>
                  <a:pt x="205581" y="-2602"/>
                  <a:pt x="205581" y="406"/>
                </a:cubicBezTo>
                <a:cubicBezTo>
                  <a:pt x="205581" y="3414"/>
                  <a:pt x="314867" y="27478"/>
                  <a:pt x="331912" y="48533"/>
                </a:cubicBezTo>
                <a:cubicBezTo>
                  <a:pt x="348957" y="69588"/>
                  <a:pt x="328403" y="98163"/>
                  <a:pt x="307849" y="1267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0522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34" y="365125"/>
            <a:ext cx="11175569" cy="1325563"/>
          </a:xfrm>
        </p:spPr>
        <p:txBody>
          <a:bodyPr>
            <a:normAutofit/>
          </a:bodyPr>
          <a:lstStyle/>
          <a:p>
            <a:r>
              <a:rPr lang="en-AU" dirty="0">
                <a:solidFill>
                  <a:srgbClr val="7F5F00"/>
                </a:solidFill>
              </a:rPr>
              <a:t>What we suspect the DNS is like</a:t>
            </a:r>
          </a:p>
        </p:txBody>
      </p:sp>
      <p:sp>
        <p:nvSpPr>
          <p:cNvPr id="14" name="Freeform 13"/>
          <p:cNvSpPr/>
          <p:nvPr/>
        </p:nvSpPr>
        <p:spPr>
          <a:xfrm>
            <a:off x="1998207" y="1916586"/>
            <a:ext cx="1471368"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204708" y="2140437"/>
            <a:ext cx="926857" cy="369332"/>
          </a:xfrm>
          <a:prstGeom prst="rect">
            <a:avLst/>
          </a:prstGeom>
          <a:noFill/>
        </p:spPr>
        <p:txBody>
          <a:bodyPr wrap="none" rtlCol="0">
            <a:spAutoFit/>
          </a:bodyPr>
          <a:lstStyle/>
          <a:p>
            <a:r>
              <a:rPr lang="en-US" dirty="0">
                <a:latin typeface="AhnbergHand"/>
                <a:cs typeface="AhnbergHand"/>
              </a:rPr>
              <a:t>Client</a:t>
            </a:r>
          </a:p>
        </p:txBody>
      </p:sp>
      <p:sp>
        <p:nvSpPr>
          <p:cNvPr id="16" name="Freeform 15"/>
          <p:cNvSpPr/>
          <p:nvPr/>
        </p:nvSpPr>
        <p:spPr>
          <a:xfrm>
            <a:off x="4660845" y="1916964"/>
            <a:ext cx="1868512" cy="833739"/>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07934" y="2140437"/>
            <a:ext cx="1896673" cy="369332"/>
          </a:xfrm>
          <a:prstGeom prst="rect">
            <a:avLst/>
          </a:prstGeom>
          <a:noFill/>
        </p:spPr>
        <p:txBody>
          <a:bodyPr wrap="none" rtlCol="0">
            <a:spAutoFit/>
          </a:bodyPr>
          <a:lstStyle/>
          <a:p>
            <a:r>
              <a:rPr lang="en-US" dirty="0">
                <a:latin typeface="AhnbergHand"/>
                <a:cs typeface="AhnbergHand"/>
              </a:rPr>
              <a:t>DNS Resolver</a:t>
            </a:r>
          </a:p>
        </p:txBody>
      </p:sp>
      <p:sp>
        <p:nvSpPr>
          <p:cNvPr id="18" name="Freeform 17"/>
          <p:cNvSpPr/>
          <p:nvPr/>
        </p:nvSpPr>
        <p:spPr>
          <a:xfrm>
            <a:off x="3367292" y="1943102"/>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410665" y="1818395"/>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643516" y="1940063"/>
            <a:ext cx="2026264"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5" y="2163916"/>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nvGrpSpPr>
          <p:cNvPr id="25" name="Group 24"/>
          <p:cNvGrpSpPr/>
          <p:nvPr/>
        </p:nvGrpSpPr>
        <p:grpSpPr>
          <a:xfrm>
            <a:off x="6410667" y="3055356"/>
            <a:ext cx="729236" cy="495837"/>
            <a:chOff x="4924605" y="4010196"/>
            <a:chExt cx="729236" cy="495837"/>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8" name="Group 27"/>
          <p:cNvGrpSpPr/>
          <p:nvPr/>
        </p:nvGrpSpPr>
        <p:grpSpPr>
          <a:xfrm>
            <a:off x="6417951" y="3842260"/>
            <a:ext cx="729236" cy="495837"/>
            <a:chOff x="4924605" y="4010196"/>
            <a:chExt cx="729236" cy="495837"/>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1" name="Group 30"/>
          <p:cNvGrpSpPr/>
          <p:nvPr/>
        </p:nvGrpSpPr>
        <p:grpSpPr>
          <a:xfrm>
            <a:off x="5439583" y="4440736"/>
            <a:ext cx="729236" cy="495837"/>
            <a:chOff x="4924605" y="4010196"/>
            <a:chExt cx="729236" cy="495837"/>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4" name="Group 33"/>
          <p:cNvGrpSpPr/>
          <p:nvPr/>
        </p:nvGrpSpPr>
        <p:grpSpPr>
          <a:xfrm>
            <a:off x="5339735" y="3594340"/>
            <a:ext cx="729236" cy="495837"/>
            <a:chOff x="4924605" y="4010196"/>
            <a:chExt cx="729236" cy="495837"/>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p:cNvGrpSpPr/>
          <p:nvPr/>
        </p:nvGrpSpPr>
        <p:grpSpPr>
          <a:xfrm>
            <a:off x="4629595" y="3055356"/>
            <a:ext cx="729236" cy="495837"/>
            <a:chOff x="4924605" y="4010196"/>
            <a:chExt cx="729236" cy="495837"/>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2" name="Freeform 51"/>
          <p:cNvSpPr/>
          <p:nvPr/>
        </p:nvSpPr>
        <p:spPr>
          <a:xfrm>
            <a:off x="5311825" y="3060368"/>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2"/>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7"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7138452" y="2644371"/>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9" y="4056657"/>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6051173" y="3869245"/>
            <a:ext cx="313187" cy="139331"/>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5" y="4338601"/>
            <a:ext cx="730651" cy="318063"/>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5346620" y="2739801"/>
            <a:ext cx="695857" cy="320595"/>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7" name="Group 66"/>
          <p:cNvGrpSpPr/>
          <p:nvPr/>
        </p:nvGrpSpPr>
        <p:grpSpPr>
          <a:xfrm>
            <a:off x="6669455" y="4730577"/>
            <a:ext cx="729236" cy="495837"/>
            <a:chOff x="4924605" y="4010196"/>
            <a:chExt cx="729236" cy="495837"/>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0" name="Group 69"/>
          <p:cNvGrpSpPr/>
          <p:nvPr/>
        </p:nvGrpSpPr>
        <p:grpSpPr>
          <a:xfrm>
            <a:off x="7442614" y="4348367"/>
            <a:ext cx="729236" cy="495837"/>
            <a:chOff x="5670962" y="4828436"/>
            <a:chExt cx="729236" cy="495837"/>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3" name="Group 72"/>
          <p:cNvGrpSpPr/>
          <p:nvPr/>
        </p:nvGrpSpPr>
        <p:grpSpPr>
          <a:xfrm>
            <a:off x="7595014" y="4500767"/>
            <a:ext cx="729236" cy="495837"/>
            <a:chOff x="5670962" y="4828436"/>
            <a:chExt cx="729236" cy="495837"/>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6" name="Group 75"/>
          <p:cNvGrpSpPr/>
          <p:nvPr/>
        </p:nvGrpSpPr>
        <p:grpSpPr>
          <a:xfrm>
            <a:off x="7747414" y="4653167"/>
            <a:ext cx="729236" cy="495837"/>
            <a:chOff x="5670962" y="4828436"/>
            <a:chExt cx="729236" cy="495837"/>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9" name="Group 78"/>
          <p:cNvGrpSpPr/>
          <p:nvPr/>
        </p:nvGrpSpPr>
        <p:grpSpPr>
          <a:xfrm>
            <a:off x="7899814" y="4805567"/>
            <a:ext cx="729236" cy="495837"/>
            <a:chOff x="5670962" y="4828436"/>
            <a:chExt cx="729236" cy="495837"/>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2" name="Group 81"/>
          <p:cNvGrpSpPr/>
          <p:nvPr/>
        </p:nvGrpSpPr>
        <p:grpSpPr>
          <a:xfrm>
            <a:off x="8052214" y="4957967"/>
            <a:ext cx="729236" cy="495837"/>
            <a:chOff x="5670962" y="4828436"/>
            <a:chExt cx="729236" cy="495837"/>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p:cNvGrpSpPr/>
          <p:nvPr/>
        </p:nvGrpSpPr>
        <p:grpSpPr>
          <a:xfrm>
            <a:off x="8204614" y="5110367"/>
            <a:ext cx="729236" cy="495837"/>
            <a:chOff x="5670962" y="4828436"/>
            <a:chExt cx="729236" cy="495837"/>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88" name="Freeform 87"/>
          <p:cNvSpPr/>
          <p:nvPr/>
        </p:nvSpPr>
        <p:spPr>
          <a:xfrm>
            <a:off x="6171773" y="4809846"/>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996768" y="4074857"/>
            <a:ext cx="593149" cy="744987"/>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a:off x="7351804" y="4858185"/>
            <a:ext cx="195005" cy="106191"/>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7356804" y="5024842"/>
            <a:ext cx="326899" cy="11499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a:off x="7356804"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p:cNvSpPr/>
          <p:nvPr/>
        </p:nvSpPr>
        <p:spPr>
          <a:xfrm>
            <a:off x="7341801" y="5129840"/>
            <a:ext cx="645019"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p:cNvSpPr/>
          <p:nvPr/>
        </p:nvSpPr>
        <p:spPr>
          <a:xfrm>
            <a:off x="7306801" y="5174840"/>
            <a:ext cx="806339"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a:off x="7176799" y="5184839"/>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Freeform 95"/>
          <p:cNvSpPr/>
          <p:nvPr/>
        </p:nvSpPr>
        <p:spPr>
          <a:xfrm>
            <a:off x="7982462" y="2753485"/>
            <a:ext cx="648377" cy="16459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a:off x="8134862" y="2753485"/>
            <a:ext cx="648377" cy="17983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a:off x="8287262" y="2753485"/>
            <a:ext cx="648377" cy="19507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8439662" y="2753485"/>
            <a:ext cx="648377" cy="21031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8592062" y="2753485"/>
            <a:ext cx="648377" cy="22555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8744462" y="2753485"/>
            <a:ext cx="648377" cy="24079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474060" y="2223740"/>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2" y="2366011"/>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DE899EE4-5E5C-314B-8F0D-A5E7AD198C2D}"/>
              </a:ext>
            </a:extLst>
          </p:cNvPr>
          <p:cNvSpPr txBox="1"/>
          <p:nvPr/>
        </p:nvSpPr>
        <p:spPr>
          <a:xfrm>
            <a:off x="56879" y="3374315"/>
            <a:ext cx="3275256" cy="369332"/>
          </a:xfrm>
          <a:prstGeom prst="rect">
            <a:avLst/>
          </a:prstGeom>
          <a:noFill/>
        </p:spPr>
        <p:txBody>
          <a:bodyPr wrap="none" rtlCol="0">
            <a:spAutoFit/>
          </a:bodyPr>
          <a:lstStyle/>
          <a:p>
            <a:r>
              <a:rPr lang="en-AU" dirty="0">
                <a:solidFill>
                  <a:srgbClr val="FF0000"/>
                </a:solidFill>
                <a:latin typeface="AhnbergHand" pitchFamily="2" charset="0"/>
              </a:rPr>
              <a:t>Corrupted host platforms</a:t>
            </a:r>
          </a:p>
        </p:txBody>
      </p:sp>
      <p:sp>
        <p:nvSpPr>
          <p:cNvPr id="102" name="TextBox 101">
            <a:extLst>
              <a:ext uri="{FF2B5EF4-FFF2-40B4-BE49-F238E27FC236}">
                <a16:creationId xmlns:a16="http://schemas.microsoft.com/office/drawing/2014/main" id="{C87928BE-D134-6E4E-8AE7-42ED60F845D4}"/>
              </a:ext>
            </a:extLst>
          </p:cNvPr>
          <p:cNvSpPr txBox="1"/>
          <p:nvPr/>
        </p:nvSpPr>
        <p:spPr>
          <a:xfrm>
            <a:off x="176261" y="3922338"/>
            <a:ext cx="3344185" cy="646331"/>
          </a:xfrm>
          <a:prstGeom prst="rect">
            <a:avLst/>
          </a:prstGeom>
          <a:noFill/>
        </p:spPr>
        <p:txBody>
          <a:bodyPr wrap="none" rtlCol="0">
            <a:spAutoFit/>
          </a:bodyPr>
          <a:lstStyle/>
          <a:p>
            <a:r>
              <a:rPr lang="en-AU" dirty="0">
                <a:solidFill>
                  <a:srgbClr val="FF0000"/>
                </a:solidFill>
                <a:latin typeface="AhnbergHand" pitchFamily="2" charset="0"/>
              </a:rPr>
              <a:t>Wireline and middleware</a:t>
            </a:r>
          </a:p>
          <a:p>
            <a:r>
              <a:rPr lang="en-AU" dirty="0">
                <a:solidFill>
                  <a:srgbClr val="FF0000"/>
                </a:solidFill>
                <a:latin typeface="AhnbergHand" pitchFamily="2" charset="0"/>
              </a:rPr>
              <a:t>Inspection and interception</a:t>
            </a:r>
          </a:p>
        </p:txBody>
      </p:sp>
      <p:sp>
        <p:nvSpPr>
          <p:cNvPr id="103" name="TextBox 102">
            <a:extLst>
              <a:ext uri="{FF2B5EF4-FFF2-40B4-BE49-F238E27FC236}">
                <a16:creationId xmlns:a16="http://schemas.microsoft.com/office/drawing/2014/main" id="{109931D1-9A18-0642-AD3D-759C614E9932}"/>
              </a:ext>
            </a:extLst>
          </p:cNvPr>
          <p:cNvSpPr txBox="1"/>
          <p:nvPr/>
        </p:nvSpPr>
        <p:spPr>
          <a:xfrm>
            <a:off x="942757" y="4771607"/>
            <a:ext cx="3498073" cy="369332"/>
          </a:xfrm>
          <a:prstGeom prst="rect">
            <a:avLst/>
          </a:prstGeom>
          <a:noFill/>
        </p:spPr>
        <p:txBody>
          <a:bodyPr wrap="none" rtlCol="0">
            <a:spAutoFit/>
          </a:bodyPr>
          <a:lstStyle/>
          <a:p>
            <a:r>
              <a:rPr lang="en-AU" dirty="0">
                <a:solidFill>
                  <a:srgbClr val="FF0000"/>
                </a:solidFill>
                <a:latin typeface="AhnbergHand" pitchFamily="2" charset="0"/>
              </a:rPr>
              <a:t>Resolvers that leak queries</a:t>
            </a:r>
          </a:p>
        </p:txBody>
      </p:sp>
      <p:sp>
        <p:nvSpPr>
          <p:cNvPr id="104" name="TextBox 103">
            <a:extLst>
              <a:ext uri="{FF2B5EF4-FFF2-40B4-BE49-F238E27FC236}">
                <a16:creationId xmlns:a16="http://schemas.microsoft.com/office/drawing/2014/main" id="{50CE13A4-6806-B143-A07E-0DB9EA6CBE9E}"/>
              </a:ext>
            </a:extLst>
          </p:cNvPr>
          <p:cNvSpPr txBox="1"/>
          <p:nvPr/>
        </p:nvSpPr>
        <p:spPr>
          <a:xfrm>
            <a:off x="9240437" y="2900101"/>
            <a:ext cx="2437536" cy="646331"/>
          </a:xfrm>
          <a:prstGeom prst="rect">
            <a:avLst/>
          </a:prstGeom>
          <a:noFill/>
        </p:spPr>
        <p:txBody>
          <a:bodyPr wrap="square" rtlCol="0">
            <a:spAutoFit/>
          </a:bodyPr>
          <a:lstStyle/>
          <a:p>
            <a:r>
              <a:rPr lang="en-AU" dirty="0">
                <a:solidFill>
                  <a:srgbClr val="FF0000"/>
                </a:solidFill>
                <a:latin typeface="AhnbergHand" pitchFamily="2" charset="0"/>
              </a:rPr>
              <a:t>Servers that leak queries</a:t>
            </a:r>
          </a:p>
        </p:txBody>
      </p:sp>
      <p:sp>
        <p:nvSpPr>
          <p:cNvPr id="4" name="Freeform 3">
            <a:extLst>
              <a:ext uri="{FF2B5EF4-FFF2-40B4-BE49-F238E27FC236}">
                <a16:creationId xmlns:a16="http://schemas.microsoft.com/office/drawing/2014/main" id="{3F014A42-F4DF-6C40-A362-8A936F61CD26}"/>
              </a:ext>
            </a:extLst>
          </p:cNvPr>
          <p:cNvSpPr/>
          <p:nvPr/>
        </p:nvSpPr>
        <p:spPr>
          <a:xfrm>
            <a:off x="2185264" y="2688713"/>
            <a:ext cx="410705" cy="705416"/>
          </a:xfrm>
          <a:custGeom>
            <a:avLst/>
            <a:gdLst>
              <a:gd name="connsiteX0" fmla="*/ 0 w 410705"/>
              <a:gd name="connsiteY0" fmla="*/ 705416 h 705416"/>
              <a:gd name="connsiteX1" fmla="*/ 309966 w 410705"/>
              <a:gd name="connsiteY1" fmla="*/ 38989 h 705416"/>
              <a:gd name="connsiteX2" fmla="*/ 147234 w 410705"/>
              <a:gd name="connsiteY2" fmla="*/ 124229 h 705416"/>
              <a:gd name="connsiteX3" fmla="*/ 317715 w 410705"/>
              <a:gd name="connsiteY3" fmla="*/ 243 h 705416"/>
              <a:gd name="connsiteX4" fmla="*/ 410705 w 410705"/>
              <a:gd name="connsiteY4" fmla="*/ 162975 h 70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05" h="705416">
                <a:moveTo>
                  <a:pt x="0" y="705416"/>
                </a:moveTo>
                <a:cubicBezTo>
                  <a:pt x="142713" y="420634"/>
                  <a:pt x="285427" y="135853"/>
                  <a:pt x="309966" y="38989"/>
                </a:cubicBezTo>
                <a:cubicBezTo>
                  <a:pt x="334505" y="-57876"/>
                  <a:pt x="145943" y="130687"/>
                  <a:pt x="147234" y="124229"/>
                </a:cubicBezTo>
                <a:cubicBezTo>
                  <a:pt x="148525" y="117771"/>
                  <a:pt x="273803" y="-6215"/>
                  <a:pt x="317715" y="243"/>
                </a:cubicBezTo>
                <a:cubicBezTo>
                  <a:pt x="361627" y="6701"/>
                  <a:pt x="386166" y="84838"/>
                  <a:pt x="410705" y="16297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B82D4D9F-1702-D949-B6BC-41A4ECFA3E8B}"/>
              </a:ext>
            </a:extLst>
          </p:cNvPr>
          <p:cNvSpPr/>
          <p:nvPr/>
        </p:nvSpPr>
        <p:spPr>
          <a:xfrm>
            <a:off x="3246897" y="2827939"/>
            <a:ext cx="380155" cy="1170624"/>
          </a:xfrm>
          <a:custGeom>
            <a:avLst/>
            <a:gdLst>
              <a:gd name="connsiteX0" fmla="*/ 0 w 380155"/>
              <a:gd name="connsiteY0" fmla="*/ 1170624 h 1170624"/>
              <a:gd name="connsiteX1" fmla="*/ 348712 w 380155"/>
              <a:gd name="connsiteY1" fmla="*/ 77993 h 1170624"/>
              <a:gd name="connsiteX2" fmla="*/ 201478 w 380155"/>
              <a:gd name="connsiteY2" fmla="*/ 155485 h 1170624"/>
              <a:gd name="connsiteX3" fmla="*/ 348712 w 380155"/>
              <a:gd name="connsiteY3" fmla="*/ 502 h 1170624"/>
              <a:gd name="connsiteX4" fmla="*/ 379708 w 380155"/>
              <a:gd name="connsiteY4" fmla="*/ 217478 h 1170624"/>
              <a:gd name="connsiteX5" fmla="*/ 364210 w 380155"/>
              <a:gd name="connsiteY5" fmla="*/ 54746 h 11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155" h="1170624">
                <a:moveTo>
                  <a:pt x="0" y="1170624"/>
                </a:moveTo>
                <a:cubicBezTo>
                  <a:pt x="157566" y="708903"/>
                  <a:pt x="315132" y="247183"/>
                  <a:pt x="348712" y="77993"/>
                </a:cubicBezTo>
                <a:cubicBezTo>
                  <a:pt x="382292" y="-91197"/>
                  <a:pt x="201478" y="168400"/>
                  <a:pt x="201478" y="155485"/>
                </a:cubicBezTo>
                <a:cubicBezTo>
                  <a:pt x="201478" y="142570"/>
                  <a:pt x="319007" y="-9830"/>
                  <a:pt x="348712" y="502"/>
                </a:cubicBezTo>
                <a:cubicBezTo>
                  <a:pt x="378417" y="10834"/>
                  <a:pt x="377125" y="208437"/>
                  <a:pt x="379708" y="217478"/>
                </a:cubicBezTo>
                <a:cubicBezTo>
                  <a:pt x="382291" y="226519"/>
                  <a:pt x="373250" y="140632"/>
                  <a:pt x="364210" y="5474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01B32869-BA7C-1B44-8E85-DE2B18F334C8}"/>
              </a:ext>
            </a:extLst>
          </p:cNvPr>
          <p:cNvSpPr/>
          <p:nvPr/>
        </p:nvSpPr>
        <p:spPr>
          <a:xfrm>
            <a:off x="3378632" y="2766390"/>
            <a:ext cx="557939" cy="1379409"/>
          </a:xfrm>
          <a:custGeom>
            <a:avLst/>
            <a:gdLst>
              <a:gd name="connsiteX0" fmla="*/ 0 w 557938"/>
              <a:gd name="connsiteY0" fmla="*/ 1379409 h 1379409"/>
              <a:gd name="connsiteX1" fmla="*/ 503694 w 557938"/>
              <a:gd name="connsiteY1" fmla="*/ 69802 h 1379409"/>
              <a:gd name="connsiteX2" fmla="*/ 379708 w 557938"/>
              <a:gd name="connsiteY2" fmla="*/ 178290 h 1379409"/>
              <a:gd name="connsiteX3" fmla="*/ 511444 w 557938"/>
              <a:gd name="connsiteY3" fmla="*/ 59 h 1379409"/>
              <a:gd name="connsiteX4" fmla="*/ 557938 w 557938"/>
              <a:gd name="connsiteY4" fmla="*/ 162792 h 137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38" h="1379409">
                <a:moveTo>
                  <a:pt x="0" y="1379409"/>
                </a:moveTo>
                <a:cubicBezTo>
                  <a:pt x="220204" y="824698"/>
                  <a:pt x="440409" y="269988"/>
                  <a:pt x="503694" y="69802"/>
                </a:cubicBezTo>
                <a:cubicBezTo>
                  <a:pt x="566979" y="-130385"/>
                  <a:pt x="378416" y="189914"/>
                  <a:pt x="379708" y="178290"/>
                </a:cubicBezTo>
                <a:cubicBezTo>
                  <a:pt x="381000" y="166666"/>
                  <a:pt x="481739" y="2642"/>
                  <a:pt x="511444" y="59"/>
                </a:cubicBezTo>
                <a:cubicBezTo>
                  <a:pt x="541149" y="-2524"/>
                  <a:pt x="549543" y="80134"/>
                  <a:pt x="557938" y="16279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0764C557-6B02-AE4C-BFEC-4DD9BED513AA}"/>
              </a:ext>
            </a:extLst>
          </p:cNvPr>
          <p:cNvSpPr/>
          <p:nvPr/>
        </p:nvSpPr>
        <p:spPr>
          <a:xfrm>
            <a:off x="3510367" y="2063810"/>
            <a:ext cx="898903" cy="2182729"/>
          </a:xfrm>
          <a:custGeom>
            <a:avLst/>
            <a:gdLst>
              <a:gd name="connsiteX0" fmla="*/ 0 w 898902"/>
              <a:gd name="connsiteY0" fmla="*/ 2182729 h 2182729"/>
              <a:gd name="connsiteX1" fmla="*/ 798163 w 898902"/>
              <a:gd name="connsiteY1" fmla="*/ 113705 h 2182729"/>
              <a:gd name="connsiteX2" fmla="*/ 635431 w 898902"/>
              <a:gd name="connsiteY2" fmla="*/ 245440 h 2182729"/>
              <a:gd name="connsiteX3" fmla="*/ 821410 w 898902"/>
              <a:gd name="connsiteY3" fmla="*/ 28464 h 2182729"/>
              <a:gd name="connsiteX4" fmla="*/ 898902 w 898902"/>
              <a:gd name="connsiteY4" fmla="*/ 245440 h 218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02" h="2182729">
                <a:moveTo>
                  <a:pt x="0" y="2182729"/>
                </a:moveTo>
                <a:cubicBezTo>
                  <a:pt x="346129" y="1309657"/>
                  <a:pt x="692258" y="436586"/>
                  <a:pt x="798163" y="113705"/>
                </a:cubicBezTo>
                <a:cubicBezTo>
                  <a:pt x="904068" y="-209176"/>
                  <a:pt x="631556" y="259647"/>
                  <a:pt x="635431" y="245440"/>
                </a:cubicBezTo>
                <a:cubicBezTo>
                  <a:pt x="639306" y="231233"/>
                  <a:pt x="777498" y="28464"/>
                  <a:pt x="821410" y="28464"/>
                </a:cubicBezTo>
                <a:cubicBezTo>
                  <a:pt x="865322" y="28464"/>
                  <a:pt x="882112" y="136952"/>
                  <a:pt x="898902" y="2454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1315952D-8B17-9647-9053-0BCE36E7129E}"/>
              </a:ext>
            </a:extLst>
          </p:cNvPr>
          <p:cNvSpPr/>
          <p:nvPr/>
        </p:nvSpPr>
        <p:spPr>
          <a:xfrm>
            <a:off x="4293032" y="3587860"/>
            <a:ext cx="554371" cy="1162373"/>
          </a:xfrm>
          <a:custGeom>
            <a:avLst/>
            <a:gdLst>
              <a:gd name="connsiteX0" fmla="*/ 0 w 554370"/>
              <a:gd name="connsiteY0" fmla="*/ 1162373 h 1162373"/>
              <a:gd name="connsiteX1" fmla="*/ 519193 w 554370"/>
              <a:gd name="connsiteY1" fmla="*/ 54244 h 1162373"/>
              <a:gd name="connsiteX2" fmla="*/ 418454 w 554370"/>
              <a:gd name="connsiteY2" fmla="*/ 154983 h 1162373"/>
              <a:gd name="connsiteX3" fmla="*/ 542440 w 554370"/>
              <a:gd name="connsiteY3" fmla="*/ 0 h 1162373"/>
              <a:gd name="connsiteX4" fmla="*/ 542440 w 554370"/>
              <a:gd name="connsiteY4" fmla="*/ 154983 h 1162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0" h="1162373">
                <a:moveTo>
                  <a:pt x="0" y="1162373"/>
                </a:moveTo>
                <a:cubicBezTo>
                  <a:pt x="224725" y="692257"/>
                  <a:pt x="449451" y="222142"/>
                  <a:pt x="519193" y="54244"/>
                </a:cubicBezTo>
                <a:cubicBezTo>
                  <a:pt x="588935" y="-113654"/>
                  <a:pt x="414580" y="164024"/>
                  <a:pt x="418454" y="154983"/>
                </a:cubicBezTo>
                <a:cubicBezTo>
                  <a:pt x="422328" y="145942"/>
                  <a:pt x="521776" y="0"/>
                  <a:pt x="542440" y="0"/>
                </a:cubicBezTo>
                <a:cubicBezTo>
                  <a:pt x="563104" y="0"/>
                  <a:pt x="552772" y="77491"/>
                  <a:pt x="542440" y="1549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EBCC24E6-0EC8-2F40-B48E-4ACD4F18157A}"/>
              </a:ext>
            </a:extLst>
          </p:cNvPr>
          <p:cNvSpPr/>
          <p:nvPr/>
        </p:nvSpPr>
        <p:spPr>
          <a:xfrm>
            <a:off x="4324261" y="2535141"/>
            <a:ext cx="1149187" cy="2293619"/>
          </a:xfrm>
          <a:custGeom>
            <a:avLst/>
            <a:gdLst>
              <a:gd name="connsiteX0" fmla="*/ 0 w 1149186"/>
              <a:gd name="connsiteY0" fmla="*/ 2324745 h 2324745"/>
              <a:gd name="connsiteX1" fmla="*/ 1022888 w 1149186"/>
              <a:gd name="connsiteY1" fmla="*/ 247973 h 2324745"/>
              <a:gd name="connsiteX2" fmla="*/ 1015139 w 1149186"/>
              <a:gd name="connsiteY2" fmla="*/ 131735 h 2324745"/>
              <a:gd name="connsiteX3" fmla="*/ 1131376 w 1149186"/>
              <a:gd name="connsiteY3" fmla="*/ 0 h 2324745"/>
              <a:gd name="connsiteX4" fmla="*/ 1146874 w 1149186"/>
              <a:gd name="connsiteY4" fmla="*/ 131735 h 232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186" h="2324745">
                <a:moveTo>
                  <a:pt x="0" y="2324745"/>
                </a:moveTo>
                <a:cubicBezTo>
                  <a:pt x="426849" y="1469110"/>
                  <a:pt x="853698" y="613475"/>
                  <a:pt x="1022888" y="247973"/>
                </a:cubicBezTo>
                <a:cubicBezTo>
                  <a:pt x="1192078" y="-117529"/>
                  <a:pt x="997058" y="173064"/>
                  <a:pt x="1015139" y="131735"/>
                </a:cubicBezTo>
                <a:cubicBezTo>
                  <a:pt x="1033220" y="90406"/>
                  <a:pt x="1109420" y="0"/>
                  <a:pt x="1131376" y="0"/>
                </a:cubicBezTo>
                <a:cubicBezTo>
                  <a:pt x="1153332" y="0"/>
                  <a:pt x="1150103" y="65867"/>
                  <a:pt x="1146874" y="13173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3DE992FC-F2D2-A344-B891-EDCE0520FDBB}"/>
              </a:ext>
            </a:extLst>
          </p:cNvPr>
          <p:cNvSpPr/>
          <p:nvPr/>
        </p:nvSpPr>
        <p:spPr>
          <a:xfrm>
            <a:off x="4424767" y="3843337"/>
            <a:ext cx="786231" cy="1030880"/>
          </a:xfrm>
          <a:custGeom>
            <a:avLst/>
            <a:gdLst>
              <a:gd name="connsiteX0" fmla="*/ 0 w 786230"/>
              <a:gd name="connsiteY0" fmla="*/ 1030880 h 1030880"/>
              <a:gd name="connsiteX1" fmla="*/ 751668 w 786230"/>
              <a:gd name="connsiteY1" fmla="*/ 69985 h 1030880"/>
              <a:gd name="connsiteX2" fmla="*/ 635431 w 786230"/>
              <a:gd name="connsiteY2" fmla="*/ 85483 h 1030880"/>
              <a:gd name="connsiteX3" fmla="*/ 767166 w 786230"/>
              <a:gd name="connsiteY3" fmla="*/ 243 h 1030880"/>
              <a:gd name="connsiteX4" fmla="*/ 782665 w 786230"/>
              <a:gd name="connsiteY4" fmla="*/ 116480 h 103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30" h="1030880">
                <a:moveTo>
                  <a:pt x="0" y="1030880"/>
                </a:moveTo>
                <a:cubicBezTo>
                  <a:pt x="322881" y="629215"/>
                  <a:pt x="645763" y="227551"/>
                  <a:pt x="751668" y="69985"/>
                </a:cubicBezTo>
                <a:cubicBezTo>
                  <a:pt x="857573" y="-87581"/>
                  <a:pt x="632848" y="97107"/>
                  <a:pt x="635431" y="85483"/>
                </a:cubicBezTo>
                <a:cubicBezTo>
                  <a:pt x="638014" y="73859"/>
                  <a:pt x="742627" y="-4923"/>
                  <a:pt x="767166" y="243"/>
                </a:cubicBezTo>
                <a:cubicBezTo>
                  <a:pt x="791705" y="5409"/>
                  <a:pt x="787185" y="60944"/>
                  <a:pt x="782665" y="11648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AC47333C-5A28-D24D-B422-6C237BD1CD72}"/>
              </a:ext>
            </a:extLst>
          </p:cNvPr>
          <p:cNvSpPr/>
          <p:nvPr/>
        </p:nvSpPr>
        <p:spPr>
          <a:xfrm>
            <a:off x="4494510" y="4703644"/>
            <a:ext cx="819020" cy="217069"/>
          </a:xfrm>
          <a:custGeom>
            <a:avLst/>
            <a:gdLst>
              <a:gd name="connsiteX0" fmla="*/ 0 w 819020"/>
              <a:gd name="connsiteY0" fmla="*/ 217069 h 217069"/>
              <a:gd name="connsiteX1" fmla="*/ 798163 w 819020"/>
              <a:gd name="connsiteY1" fmla="*/ 85333 h 217069"/>
              <a:gd name="connsiteX2" fmla="*/ 604434 w 819020"/>
              <a:gd name="connsiteY2" fmla="*/ 93 h 217069"/>
              <a:gd name="connsiteX3" fmla="*/ 813661 w 819020"/>
              <a:gd name="connsiteY3" fmla="*/ 100832 h 217069"/>
              <a:gd name="connsiteX4" fmla="*/ 728421 w 819020"/>
              <a:gd name="connsiteY4" fmla="*/ 178323 h 217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020" h="217069">
                <a:moveTo>
                  <a:pt x="0" y="217069"/>
                </a:moveTo>
                <a:cubicBezTo>
                  <a:pt x="348712" y="169282"/>
                  <a:pt x="697424" y="121496"/>
                  <a:pt x="798163" y="85333"/>
                </a:cubicBezTo>
                <a:cubicBezTo>
                  <a:pt x="898902" y="49170"/>
                  <a:pt x="601851" y="-2490"/>
                  <a:pt x="604434" y="93"/>
                </a:cubicBezTo>
                <a:cubicBezTo>
                  <a:pt x="607017" y="2676"/>
                  <a:pt x="792997" y="71127"/>
                  <a:pt x="813661" y="100832"/>
                </a:cubicBezTo>
                <a:cubicBezTo>
                  <a:pt x="834326" y="130537"/>
                  <a:pt x="781373" y="154430"/>
                  <a:pt x="728421" y="17832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a:extLst>
              <a:ext uri="{FF2B5EF4-FFF2-40B4-BE49-F238E27FC236}">
                <a16:creationId xmlns:a16="http://schemas.microsoft.com/office/drawing/2014/main" id="{AB969F77-44A1-AA4A-97D8-159200A495BF}"/>
              </a:ext>
            </a:extLst>
          </p:cNvPr>
          <p:cNvSpPr/>
          <p:nvPr/>
        </p:nvSpPr>
        <p:spPr>
          <a:xfrm>
            <a:off x="9423138" y="2667689"/>
            <a:ext cx="247807" cy="222747"/>
          </a:xfrm>
          <a:custGeom>
            <a:avLst/>
            <a:gdLst>
              <a:gd name="connsiteX0" fmla="*/ 247806 w 247806"/>
              <a:gd name="connsiteY0" fmla="*/ 222746 h 222746"/>
              <a:gd name="connsiteX1" fmla="*/ 30830 w 247806"/>
              <a:gd name="connsiteY1" fmla="*/ 52265 h 222746"/>
              <a:gd name="connsiteX2" fmla="*/ 23081 w 247806"/>
              <a:gd name="connsiteY2" fmla="*/ 168502 h 222746"/>
              <a:gd name="connsiteX3" fmla="*/ 15332 w 247806"/>
              <a:gd name="connsiteY3" fmla="*/ 5770 h 222746"/>
              <a:gd name="connsiteX4" fmla="*/ 247806 w 247806"/>
              <a:gd name="connsiteY4" fmla="*/ 52265 h 22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06" h="222746">
                <a:moveTo>
                  <a:pt x="247806" y="222746"/>
                </a:moveTo>
                <a:cubicBezTo>
                  <a:pt x="158045" y="142026"/>
                  <a:pt x="68284" y="61306"/>
                  <a:pt x="30830" y="52265"/>
                </a:cubicBezTo>
                <a:cubicBezTo>
                  <a:pt x="-6624" y="43224"/>
                  <a:pt x="25664" y="176251"/>
                  <a:pt x="23081" y="168502"/>
                </a:cubicBezTo>
                <a:cubicBezTo>
                  <a:pt x="20498" y="160753"/>
                  <a:pt x="-22122" y="25143"/>
                  <a:pt x="15332" y="5770"/>
                </a:cubicBezTo>
                <a:cubicBezTo>
                  <a:pt x="52786" y="-13603"/>
                  <a:pt x="150296" y="19331"/>
                  <a:pt x="247806" y="5226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a:extLst>
              <a:ext uri="{FF2B5EF4-FFF2-40B4-BE49-F238E27FC236}">
                <a16:creationId xmlns:a16="http://schemas.microsoft.com/office/drawing/2014/main" id="{8495EA4D-9513-A344-91C5-E68B68F73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069" y="1737951"/>
            <a:ext cx="3085796" cy="2449549"/>
          </a:xfrm>
          <a:prstGeom prst="rect">
            <a:avLst/>
          </a:prstGeom>
        </p:spPr>
      </p:pic>
    </p:spTree>
    <p:extLst>
      <p:ext uri="{BB962C8B-B14F-4D97-AF65-F5344CB8AC3E}">
        <p14:creationId xmlns:p14="http://schemas.microsoft.com/office/powerpoint/2010/main" val="325401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4A3D-DC8C-354B-BFD5-D9E1558631E4}"/>
              </a:ext>
            </a:extLst>
          </p:cNvPr>
          <p:cNvSpPr>
            <a:spLocks noGrp="1"/>
          </p:cNvSpPr>
          <p:nvPr>
            <p:ph type="title"/>
          </p:nvPr>
        </p:nvSpPr>
        <p:spPr>
          <a:xfrm>
            <a:off x="519195" y="365125"/>
            <a:ext cx="10834607" cy="1325563"/>
          </a:xfrm>
        </p:spPr>
        <p:txBody>
          <a:bodyPr>
            <a:normAutofit/>
          </a:bodyPr>
          <a:lstStyle/>
          <a:p>
            <a:r>
              <a:rPr lang="en-AU" dirty="0">
                <a:solidFill>
                  <a:srgbClr val="7F5F00"/>
                </a:solidFill>
              </a:rPr>
              <a:t>Second-hand DNS queries are a business opportunity these days</a:t>
            </a:r>
          </a:p>
        </p:txBody>
      </p:sp>
      <p:pic>
        <p:nvPicPr>
          <p:cNvPr id="5" name="Content Placeholder 4">
            <a:extLst>
              <a:ext uri="{FF2B5EF4-FFF2-40B4-BE49-F238E27FC236}">
                <a16:creationId xmlns:a16="http://schemas.microsoft.com/office/drawing/2014/main" id="{C7B47C29-2393-7346-B2FE-10C5698F3DC4}"/>
              </a:ext>
            </a:extLst>
          </p:cNvPr>
          <p:cNvPicPr>
            <a:picLocks noGrp="1" noChangeAspect="1"/>
          </p:cNvPicPr>
          <p:nvPr>
            <p:ph idx="1"/>
          </p:nvPr>
        </p:nvPicPr>
        <p:blipFill>
          <a:blip r:embed="rId2"/>
          <a:stretch>
            <a:fillRect/>
          </a:stretch>
        </p:blipFill>
        <p:spPr>
          <a:xfrm>
            <a:off x="1940433" y="2197585"/>
            <a:ext cx="8326635" cy="4351339"/>
          </a:xfrm>
        </p:spPr>
      </p:pic>
    </p:spTree>
    <p:extLst>
      <p:ext uri="{BB962C8B-B14F-4D97-AF65-F5344CB8AC3E}">
        <p14:creationId xmlns:p14="http://schemas.microsoft.com/office/powerpoint/2010/main" val="31126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2DF8-7F0D-2A49-8FF2-F5C755E61EDB}"/>
              </a:ext>
            </a:extLst>
          </p:cNvPr>
          <p:cNvSpPr>
            <a:spLocks noGrp="1"/>
          </p:cNvSpPr>
          <p:nvPr>
            <p:ph type="title"/>
          </p:nvPr>
        </p:nvSpPr>
        <p:spPr/>
        <p:txBody>
          <a:bodyPr>
            <a:normAutofit/>
          </a:bodyPr>
          <a:lstStyle/>
          <a:p>
            <a:r>
              <a:rPr lang="en-AU" dirty="0">
                <a:solidFill>
                  <a:srgbClr val="7F5F00"/>
                </a:solidFill>
              </a:rPr>
              <a:t>How can we improve DNS Privacy?</a:t>
            </a:r>
          </a:p>
        </p:txBody>
      </p:sp>
      <p:sp>
        <p:nvSpPr>
          <p:cNvPr id="3" name="Content Placeholder 2">
            <a:extLst>
              <a:ext uri="{FF2B5EF4-FFF2-40B4-BE49-F238E27FC236}">
                <a16:creationId xmlns:a16="http://schemas.microsoft.com/office/drawing/2014/main" id="{70F96D1A-8690-9447-A6AE-03410A96EB5B}"/>
              </a:ext>
            </a:extLst>
          </p:cNvPr>
          <p:cNvSpPr>
            <a:spLocks noGrp="1"/>
          </p:cNvSpPr>
          <p:nvPr>
            <p:ph idx="1"/>
          </p:nvPr>
        </p:nvSpPr>
        <p:spPr/>
        <p:txBody>
          <a:bodyPr/>
          <a:lstStyle/>
          <a:p>
            <a:pPr marL="0" indent="0">
              <a:buNone/>
            </a:pPr>
            <a:r>
              <a:rPr lang="en-AU" dirty="0"/>
              <a:t>Let’s look at a few behaviours of the DNS and see what we are doing to try and improve its privacy properties</a:t>
            </a:r>
          </a:p>
        </p:txBody>
      </p:sp>
    </p:spTree>
    <p:extLst>
      <p:ext uri="{BB962C8B-B14F-4D97-AF65-F5344CB8AC3E}">
        <p14:creationId xmlns:p14="http://schemas.microsoft.com/office/powerpoint/2010/main" val="116217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b="1" dirty="0"/>
              <a:t>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r>
              <a:rPr lang="en-AU" dirty="0"/>
              <a:t>A resolver technique intended to improve DNS privacy where a DNS resolver no longer sends the entire original query name to the upstream name server</a:t>
            </a:r>
          </a:p>
          <a:p>
            <a:r>
              <a:rPr lang="en-AU" dirty="0"/>
              <a:t>Described in RFC 7816</a:t>
            </a:r>
          </a:p>
        </p:txBody>
      </p:sp>
      <p:pic>
        <p:nvPicPr>
          <p:cNvPr id="4" name="Picture 3">
            <a:extLst>
              <a:ext uri="{FF2B5EF4-FFF2-40B4-BE49-F238E27FC236}">
                <a16:creationId xmlns:a16="http://schemas.microsoft.com/office/drawing/2014/main" id="{CA83762E-CA81-B140-A4E3-11B762CBA0A1}"/>
              </a:ext>
            </a:extLst>
          </p:cNvPr>
          <p:cNvPicPr>
            <a:picLocks noChangeAspect="1"/>
          </p:cNvPicPr>
          <p:nvPr/>
        </p:nvPicPr>
        <p:blipFill>
          <a:blip r:embed="rId2"/>
          <a:stretch>
            <a:fillRect/>
          </a:stretch>
        </p:blipFill>
        <p:spPr>
          <a:xfrm>
            <a:off x="1770285" y="3730717"/>
            <a:ext cx="8432800" cy="2235200"/>
          </a:xfrm>
          <a:prstGeom prst="rect">
            <a:avLst/>
          </a:prstGeom>
        </p:spPr>
      </p:pic>
    </p:spTree>
    <p:extLst>
      <p:ext uri="{BB962C8B-B14F-4D97-AF65-F5344CB8AC3E}">
        <p14:creationId xmlns:p14="http://schemas.microsoft.com/office/powerpoint/2010/main" val="47286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pPr marL="0" indent="0">
              <a:buNone/>
            </a:pPr>
            <a:r>
              <a:rPr lang="en-AU" dirty="0"/>
              <a:t>It’s a technique to minimise the information leak between a recursive resolver and authoritative servers, as stub resolvers pass the full query label to the recursive resolver</a:t>
            </a:r>
          </a:p>
          <a:p>
            <a:pPr marL="0" indent="0">
              <a:buNone/>
            </a:pPr>
            <a:endParaRPr lang="en-AU" dirty="0"/>
          </a:p>
          <a:p>
            <a:pPr marL="0" indent="0">
              <a:buNone/>
            </a:pPr>
            <a:r>
              <a:rPr lang="en-AU" dirty="0"/>
              <a:t>So while it sounds good, its actually not a major improvement</a:t>
            </a:r>
          </a:p>
          <a:p>
            <a:pPr marL="0" indent="0">
              <a:buNone/>
            </a:pPr>
            <a:endParaRPr lang="en-AU" dirty="0"/>
          </a:p>
          <a:p>
            <a:pPr marL="0" indent="0">
              <a:buNone/>
            </a:pPr>
            <a:endParaRPr lang="en-AU" sz="1800" dirty="0"/>
          </a:p>
          <a:p>
            <a:pPr marL="0" indent="0">
              <a:buNone/>
            </a:pPr>
            <a:endParaRPr lang="en-AU" dirty="0"/>
          </a:p>
        </p:txBody>
      </p:sp>
      <p:sp>
        <p:nvSpPr>
          <p:cNvPr id="4" name="Freeform 3">
            <a:extLst>
              <a:ext uri="{FF2B5EF4-FFF2-40B4-BE49-F238E27FC236}">
                <a16:creationId xmlns:a16="http://schemas.microsoft.com/office/drawing/2014/main" id="{0E08E2D2-B38E-CF44-8726-950A89A99F2D}"/>
              </a:ext>
            </a:extLst>
          </p:cNvPr>
          <p:cNvSpPr/>
          <p:nvPr/>
        </p:nvSpPr>
        <p:spPr>
          <a:xfrm>
            <a:off x="7995138" y="2187251"/>
            <a:ext cx="2928293" cy="87026"/>
          </a:xfrm>
          <a:custGeom>
            <a:avLst/>
            <a:gdLst>
              <a:gd name="connsiteX0" fmla="*/ 101600 w 2928293"/>
              <a:gd name="connsiteY0" fmla="*/ 55764 h 87026"/>
              <a:gd name="connsiteX1" fmla="*/ 2829170 w 2928293"/>
              <a:gd name="connsiteY1" fmla="*/ 40134 h 87026"/>
              <a:gd name="connsiteX2" fmla="*/ 2110154 w 2928293"/>
              <a:gd name="connsiteY2" fmla="*/ 1057 h 87026"/>
              <a:gd name="connsiteX3" fmla="*/ 0 w 2928293"/>
              <a:gd name="connsiteY3" fmla="*/ 87026 h 87026"/>
            </a:gdLst>
            <a:ahLst/>
            <a:cxnLst>
              <a:cxn ang="0">
                <a:pos x="connsiteX0" y="connsiteY0"/>
              </a:cxn>
              <a:cxn ang="0">
                <a:pos x="connsiteX1" y="connsiteY1"/>
              </a:cxn>
              <a:cxn ang="0">
                <a:pos x="connsiteX2" y="connsiteY2"/>
              </a:cxn>
              <a:cxn ang="0">
                <a:pos x="connsiteX3" y="connsiteY3"/>
              </a:cxn>
            </a:cxnLst>
            <a:rect l="l" t="t" r="r" b="b"/>
            <a:pathLst>
              <a:path w="2928293" h="87026">
                <a:moveTo>
                  <a:pt x="101600" y="55764"/>
                </a:moveTo>
                <a:lnTo>
                  <a:pt x="2829170" y="40134"/>
                </a:lnTo>
                <a:cubicBezTo>
                  <a:pt x="3163929" y="31016"/>
                  <a:pt x="2581682" y="-6758"/>
                  <a:pt x="2110154" y="1057"/>
                </a:cubicBezTo>
                <a:cubicBezTo>
                  <a:pt x="1638626" y="8872"/>
                  <a:pt x="819313" y="47949"/>
                  <a:pt x="0" y="870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C0F9E9F7-720B-284A-9F10-317DF7A81823}"/>
              </a:ext>
            </a:extLst>
          </p:cNvPr>
          <p:cNvSpPr/>
          <p:nvPr/>
        </p:nvSpPr>
        <p:spPr>
          <a:xfrm>
            <a:off x="828431" y="2602523"/>
            <a:ext cx="4910671" cy="39115"/>
          </a:xfrm>
          <a:custGeom>
            <a:avLst/>
            <a:gdLst>
              <a:gd name="connsiteX0" fmla="*/ 54707 w 4910671"/>
              <a:gd name="connsiteY0" fmla="*/ 0 h 39115"/>
              <a:gd name="connsiteX1" fmla="*/ 4587631 w 4910671"/>
              <a:gd name="connsiteY1" fmla="*/ 39077 h 39115"/>
              <a:gd name="connsiteX2" fmla="*/ 4548554 w 4910671"/>
              <a:gd name="connsiteY2" fmla="*/ 7815 h 39115"/>
              <a:gd name="connsiteX3" fmla="*/ 2438400 w 4910671"/>
              <a:gd name="connsiteY3" fmla="*/ 15631 h 39115"/>
              <a:gd name="connsiteX4" fmla="*/ 0 w 4910671"/>
              <a:gd name="connsiteY4" fmla="*/ 15631 h 39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71" h="39115">
                <a:moveTo>
                  <a:pt x="54707" y="0"/>
                </a:moveTo>
                <a:lnTo>
                  <a:pt x="4587631" y="39077"/>
                </a:lnTo>
                <a:cubicBezTo>
                  <a:pt x="5336606" y="40380"/>
                  <a:pt x="4548554" y="7815"/>
                  <a:pt x="4548554" y="7815"/>
                </a:cubicBezTo>
                <a:lnTo>
                  <a:pt x="2438400" y="15631"/>
                </a:lnTo>
                <a:lnTo>
                  <a:pt x="0" y="1563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30719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B36F-8831-1346-8A15-166CE27080DD}"/>
              </a:ext>
            </a:extLst>
          </p:cNvPr>
          <p:cNvSpPr>
            <a:spLocks noGrp="1"/>
          </p:cNvSpPr>
          <p:nvPr>
            <p:ph type="title"/>
          </p:nvPr>
        </p:nvSpPr>
        <p:spPr/>
        <p:txBody>
          <a:bodyPr/>
          <a:lstStyle/>
          <a:p>
            <a:r>
              <a:rPr lang="en-AU" dirty="0">
                <a:solidFill>
                  <a:srgbClr val="7F5F00"/>
                </a:solidFill>
              </a:rPr>
              <a:t>DNSSEC pixie dust</a:t>
            </a:r>
          </a:p>
        </p:txBody>
      </p:sp>
      <p:sp>
        <p:nvSpPr>
          <p:cNvPr id="3" name="Content Placeholder 2">
            <a:extLst>
              <a:ext uri="{FF2B5EF4-FFF2-40B4-BE49-F238E27FC236}">
                <a16:creationId xmlns:a16="http://schemas.microsoft.com/office/drawing/2014/main" id="{BBFCB524-C18C-5F4C-9B1F-D310AFAA249E}"/>
              </a:ext>
            </a:extLst>
          </p:cNvPr>
          <p:cNvSpPr>
            <a:spLocks noGrp="1"/>
          </p:cNvSpPr>
          <p:nvPr>
            <p:ph idx="1"/>
          </p:nvPr>
        </p:nvSpPr>
        <p:spPr>
          <a:xfrm>
            <a:off x="838200" y="1825625"/>
            <a:ext cx="10515600" cy="4351339"/>
          </a:xfrm>
        </p:spPr>
        <p:txBody>
          <a:bodyPr>
            <a:normAutofit fontScale="92500"/>
          </a:bodyPr>
          <a:lstStyle/>
          <a:p>
            <a:r>
              <a:rPr lang="en-AU" dirty="0"/>
              <a:t>A DNSSEC-signed zone can be used to allow clients to verify that the DNS answer they that receive about an entry in that zone is authentic</a:t>
            </a:r>
          </a:p>
          <a:p>
            <a:endParaRPr lang="en-AU" dirty="0"/>
          </a:p>
          <a:p>
            <a:pPr lvl="1"/>
            <a:r>
              <a:rPr lang="en-AU" dirty="0"/>
              <a:t>A DNS response that has been modified will fail to validate under DNSSEC when: </a:t>
            </a:r>
          </a:p>
          <a:p>
            <a:pPr lvl="2"/>
            <a:r>
              <a:rPr lang="en-AU" dirty="0"/>
              <a:t>a client asks a security-aware resolver to resolve a name, and </a:t>
            </a:r>
          </a:p>
          <a:p>
            <a:pPr lvl="2"/>
            <a:r>
              <a:rPr lang="en-AU" dirty="0"/>
              <a:t>sets the EDNS(0) DNSSEC OK bit, and</a:t>
            </a:r>
          </a:p>
          <a:p>
            <a:pPr lvl="2"/>
            <a:r>
              <a:rPr lang="en-AU" dirty="0"/>
              <a:t>the zone is DNSSEC-signed</a:t>
            </a:r>
          </a:p>
          <a:p>
            <a:pPr lvl="2"/>
            <a:endParaRPr lang="en-AU" dirty="0"/>
          </a:p>
          <a:p>
            <a:pPr lvl="1"/>
            <a:r>
              <a:rPr lang="en-AU" dirty="0"/>
              <a:t>A DNSSEC-validating recursive resolver will only return a </a:t>
            </a:r>
            <a:r>
              <a:rPr lang="en-AU" dirty="0" err="1"/>
              <a:t>RRset</a:t>
            </a:r>
            <a:r>
              <a:rPr lang="en-AU" dirty="0"/>
              <a:t> for the query if it can validate the response using the associated digital signature, and It will set the AD bit in the resolver response to indicate validation success</a:t>
            </a:r>
          </a:p>
          <a:p>
            <a:pPr marL="457200" lvl="1" indent="0">
              <a:buNone/>
            </a:pPr>
            <a:r>
              <a:rPr lang="en-AU" dirty="0"/>
              <a:t>    Otherwise it will return SERVFAIL</a:t>
            </a:r>
          </a:p>
          <a:p>
            <a:pPr marL="0" indent="0">
              <a:buNone/>
            </a:pPr>
            <a:endParaRPr lang="en-AU" dirty="0"/>
          </a:p>
          <a:p>
            <a:endParaRPr lang="en-AU" dirty="0"/>
          </a:p>
        </p:txBody>
      </p:sp>
    </p:spTree>
    <p:extLst>
      <p:ext uri="{BB962C8B-B14F-4D97-AF65-F5344CB8AC3E}">
        <p14:creationId xmlns:p14="http://schemas.microsoft.com/office/powerpoint/2010/main" val="127543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731C-53E9-6E4E-BCD6-984C9AB36772}"/>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2EF57D14-CDF7-4742-A679-AF0EF56E3C43}"/>
              </a:ext>
            </a:extLst>
          </p:cNvPr>
          <p:cNvSpPr>
            <a:spLocks noGrp="1"/>
          </p:cNvSpPr>
          <p:nvPr>
            <p:ph idx="1"/>
          </p:nvPr>
        </p:nvSpPr>
        <p:spPr/>
        <p:txBody>
          <a:bodyPr>
            <a:normAutofit fontScale="92500" lnSpcReduction="10000"/>
          </a:bodyPr>
          <a:lstStyle/>
          <a:p>
            <a:pPr>
              <a:spcAft>
                <a:spcPts val="800"/>
              </a:spcAft>
            </a:pPr>
            <a:r>
              <a:rPr lang="en-AU" dirty="0"/>
              <a:t>The zone (and all its parent zones) must be DNSSEC-signed</a:t>
            </a:r>
          </a:p>
          <a:p>
            <a:pPr>
              <a:spcAft>
                <a:spcPts val="800"/>
              </a:spcAft>
            </a:pPr>
            <a:r>
              <a:rPr lang="en-AU" dirty="0"/>
              <a:t>If the recursive resolver performs DNSSEC validation (using the recursive resolver to validate is the most prevalent deployment model) then the all-important stub-to-recursive link is still vulnerable to interception and re-writing</a:t>
            </a:r>
          </a:p>
          <a:p>
            <a:pPr>
              <a:spcAft>
                <a:spcPts val="800"/>
              </a:spcAft>
            </a:pPr>
            <a:r>
              <a:rPr lang="en-AU" dirty="0"/>
              <a:t>And if your recursive resolver is performing the re-writing of the response then the stub is none the wiser if the stub does not perform DNSSEC validation</a:t>
            </a:r>
          </a:p>
          <a:p>
            <a:pPr>
              <a:spcAft>
                <a:spcPts val="800"/>
              </a:spcAft>
            </a:pPr>
            <a:r>
              <a:rPr lang="en-AU" dirty="0"/>
              <a:t>Stub resolvers don’t generally perform DNSSEC validation</a:t>
            </a:r>
          </a:p>
          <a:p>
            <a:pPr lvl="1">
              <a:spcAft>
                <a:spcPts val="800"/>
              </a:spcAft>
            </a:pPr>
            <a:r>
              <a:rPr lang="en-AU" dirty="0"/>
              <a:t>It’s too slow!</a:t>
            </a:r>
          </a:p>
        </p:txBody>
      </p:sp>
    </p:spTree>
    <p:extLst>
      <p:ext uri="{BB962C8B-B14F-4D97-AF65-F5344CB8AC3E}">
        <p14:creationId xmlns:p14="http://schemas.microsoft.com/office/powerpoint/2010/main" val="65777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0454-8319-8244-9229-D2E386E5BA68}"/>
              </a:ext>
            </a:extLst>
          </p:cNvPr>
          <p:cNvSpPr>
            <a:spLocks noGrp="1"/>
          </p:cNvSpPr>
          <p:nvPr>
            <p:ph type="title"/>
          </p:nvPr>
        </p:nvSpPr>
        <p:spPr/>
        <p:txBody>
          <a:bodyPr/>
          <a:lstStyle/>
          <a:p>
            <a:r>
              <a:rPr lang="en-AU" dirty="0">
                <a:solidFill>
                  <a:srgbClr val="7F5F00"/>
                </a:solidFill>
              </a:rPr>
              <a:t>Middleware and </a:t>
            </a:r>
            <a:r>
              <a:rPr lang="en-AU" dirty="0" err="1">
                <a:solidFill>
                  <a:srgbClr val="7F5F00"/>
                </a:solidFill>
              </a:rPr>
              <a:t>WireTapping</a:t>
            </a:r>
            <a:endParaRPr lang="en-AU" dirty="0">
              <a:solidFill>
                <a:srgbClr val="7F5F00"/>
              </a:solidFill>
            </a:endParaRPr>
          </a:p>
        </p:txBody>
      </p:sp>
      <p:sp>
        <p:nvSpPr>
          <p:cNvPr id="3" name="Content Placeholder 2">
            <a:extLst>
              <a:ext uri="{FF2B5EF4-FFF2-40B4-BE49-F238E27FC236}">
                <a16:creationId xmlns:a16="http://schemas.microsoft.com/office/drawing/2014/main" id="{DFECCFDC-18ED-0247-A299-9DD2246D5391}"/>
              </a:ext>
            </a:extLst>
          </p:cNvPr>
          <p:cNvSpPr>
            <a:spLocks noGrp="1"/>
          </p:cNvSpPr>
          <p:nvPr>
            <p:ph idx="1"/>
          </p:nvPr>
        </p:nvSpPr>
        <p:spPr/>
        <p:txBody>
          <a:bodyPr>
            <a:normAutofit/>
          </a:bodyPr>
          <a:lstStyle/>
          <a:p>
            <a:r>
              <a:rPr lang="en-AU" dirty="0"/>
              <a:t>If we want to make DNS surveillance harder we should look at encrypting the transport used by DNS queries and responses between stub and recursive resolvers</a:t>
            </a:r>
          </a:p>
          <a:p>
            <a:pPr marL="0" indent="0">
              <a:buNone/>
            </a:pPr>
            <a:endParaRPr lang="en-AU" dirty="0"/>
          </a:p>
          <a:p>
            <a:r>
              <a:rPr lang="en-AU" dirty="0"/>
              <a:t>Today’s standard tool is </a:t>
            </a:r>
            <a:r>
              <a:rPr lang="en-AU" b="1" dirty="0"/>
              <a:t>Transport Layer Security</a:t>
            </a:r>
            <a:r>
              <a:rPr lang="en-AU" dirty="0"/>
              <a:t>, which uses a dynamically generated session key to encrypt all traffic between two parties</a:t>
            </a:r>
          </a:p>
        </p:txBody>
      </p:sp>
      <p:sp>
        <p:nvSpPr>
          <p:cNvPr id="4" name="Freeform 3">
            <a:extLst>
              <a:ext uri="{FF2B5EF4-FFF2-40B4-BE49-F238E27FC236}">
                <a16:creationId xmlns:a16="http://schemas.microsoft.com/office/drawing/2014/main" id="{E489511A-F4BA-774B-B5F9-EF424CBCCCEF}"/>
              </a:ext>
            </a:extLst>
          </p:cNvPr>
          <p:cNvSpPr/>
          <p:nvPr/>
        </p:nvSpPr>
        <p:spPr>
          <a:xfrm>
            <a:off x="9940879" y="2579077"/>
            <a:ext cx="1313275" cy="31953"/>
          </a:xfrm>
          <a:custGeom>
            <a:avLst/>
            <a:gdLst>
              <a:gd name="connsiteX0" fmla="*/ 54998 w 1313275"/>
              <a:gd name="connsiteY0" fmla="*/ 0 h 31953"/>
              <a:gd name="connsiteX1" fmla="*/ 1219490 w 1313275"/>
              <a:gd name="connsiteY1" fmla="*/ 7815 h 31953"/>
              <a:gd name="connsiteX2" fmla="*/ 1313275 w 1313275"/>
              <a:gd name="connsiteY2" fmla="*/ 7815 h 31953"/>
              <a:gd name="connsiteX3" fmla="*/ 290 w 1313275"/>
              <a:gd name="connsiteY3" fmla="*/ 31261 h 31953"/>
              <a:gd name="connsiteX4" fmla="*/ 1219490 w 1313275"/>
              <a:gd name="connsiteY4" fmla="*/ 23446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275" h="31953">
                <a:moveTo>
                  <a:pt x="54998" y="0"/>
                </a:moveTo>
                <a:lnTo>
                  <a:pt x="1219490" y="7815"/>
                </a:lnTo>
                <a:lnTo>
                  <a:pt x="1313275" y="7815"/>
                </a:lnTo>
                <a:lnTo>
                  <a:pt x="290" y="31261"/>
                </a:lnTo>
                <a:cubicBezTo>
                  <a:pt x="-15341" y="33866"/>
                  <a:pt x="602074" y="28656"/>
                  <a:pt x="1219490" y="23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1F630E21-1016-A746-9C09-6B965899950B}"/>
              </a:ext>
            </a:extLst>
          </p:cNvPr>
          <p:cNvSpPr/>
          <p:nvPr/>
        </p:nvSpPr>
        <p:spPr>
          <a:xfrm>
            <a:off x="1164492" y="2993292"/>
            <a:ext cx="3987151" cy="54780"/>
          </a:xfrm>
          <a:custGeom>
            <a:avLst/>
            <a:gdLst>
              <a:gd name="connsiteX0" fmla="*/ 0 w 3987151"/>
              <a:gd name="connsiteY0" fmla="*/ 0 h 54780"/>
              <a:gd name="connsiteX1" fmla="*/ 1422400 w 3987151"/>
              <a:gd name="connsiteY1" fmla="*/ 0 h 54780"/>
              <a:gd name="connsiteX2" fmla="*/ 3602893 w 3987151"/>
              <a:gd name="connsiteY2" fmla="*/ 23446 h 54780"/>
              <a:gd name="connsiteX3" fmla="*/ 3985846 w 3987151"/>
              <a:gd name="connsiteY3" fmla="*/ 15631 h 54780"/>
              <a:gd name="connsiteX4" fmla="*/ 2250831 w 3987151"/>
              <a:gd name="connsiteY4" fmla="*/ 54708 h 54780"/>
              <a:gd name="connsiteX5" fmla="*/ 0 w 3987151"/>
              <a:gd name="connsiteY5" fmla="*/ 0 h 5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7151" h="54780">
                <a:moveTo>
                  <a:pt x="0" y="0"/>
                </a:moveTo>
                <a:lnTo>
                  <a:pt x="1422400" y="0"/>
                </a:lnTo>
                <a:lnTo>
                  <a:pt x="3602893" y="23446"/>
                </a:lnTo>
                <a:cubicBezTo>
                  <a:pt x="4030134" y="26051"/>
                  <a:pt x="3985846" y="15631"/>
                  <a:pt x="3985846" y="15631"/>
                </a:cubicBezTo>
                <a:cubicBezTo>
                  <a:pt x="3760502" y="20841"/>
                  <a:pt x="2916441" y="53406"/>
                  <a:pt x="2250831" y="54708"/>
                </a:cubicBezTo>
                <a:cubicBezTo>
                  <a:pt x="1585221" y="56010"/>
                  <a:pt x="788703" y="39728"/>
                  <a:pt x="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2000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EE8B-57D3-3345-AB9C-CD29D7B1CC22}"/>
              </a:ext>
            </a:extLst>
          </p:cNvPr>
          <p:cNvSpPr>
            <a:spLocks noGrp="1"/>
          </p:cNvSpPr>
          <p:nvPr>
            <p:ph type="title"/>
          </p:nvPr>
        </p:nvSpPr>
        <p:spPr>
          <a:xfrm>
            <a:off x="838200" y="365125"/>
            <a:ext cx="10515600" cy="1325563"/>
          </a:xfrm>
        </p:spPr>
        <p:txBody>
          <a:bodyPr/>
          <a:lstStyle/>
          <a:p>
            <a:r>
              <a:rPr lang="en-AU" dirty="0"/>
              <a:t>DoT - DNS over TLS</a:t>
            </a:r>
          </a:p>
        </p:txBody>
      </p:sp>
      <p:sp>
        <p:nvSpPr>
          <p:cNvPr id="3" name="Content Placeholder 2">
            <a:extLst>
              <a:ext uri="{FF2B5EF4-FFF2-40B4-BE49-F238E27FC236}">
                <a16:creationId xmlns:a16="http://schemas.microsoft.com/office/drawing/2014/main" id="{96C66076-A1C7-DD4E-8083-2E116F2E7694}"/>
              </a:ext>
            </a:extLst>
          </p:cNvPr>
          <p:cNvSpPr>
            <a:spLocks noGrp="1"/>
          </p:cNvSpPr>
          <p:nvPr>
            <p:ph idx="1"/>
          </p:nvPr>
        </p:nvSpPr>
        <p:spPr>
          <a:xfrm>
            <a:off x="452389" y="1825625"/>
            <a:ext cx="11544540" cy="4351339"/>
          </a:xfrm>
        </p:spPr>
        <p:txBody>
          <a:bodyPr>
            <a:normAutofit lnSpcReduction="10000"/>
          </a:bodyPr>
          <a:lstStyle/>
          <a:p>
            <a:pPr>
              <a:spcAft>
                <a:spcPts val="800"/>
              </a:spcAft>
            </a:pPr>
            <a:r>
              <a:rPr lang="en-AU" dirty="0"/>
              <a:t>TLS is a TCP ‘overlay’ that adds server authentication and session encryption to TCP</a:t>
            </a:r>
          </a:p>
          <a:p>
            <a:r>
              <a:rPr lang="en-AU" dirty="0"/>
              <a:t>DoT uses a persistent stub-to-recursive relationship to amortize the setup costs of TCP and TLS over many subsequent queries</a:t>
            </a:r>
          </a:p>
          <a:p>
            <a:pPr lvl="1">
              <a:spcAft>
                <a:spcPts val="800"/>
              </a:spcAft>
            </a:pPr>
            <a:r>
              <a:rPr lang="en-AU" dirty="0"/>
              <a:t>Which works efficiently in a stub-to-recursive scenario, but its not even a little bit efficient for recursive-to-</a:t>
            </a:r>
            <a:r>
              <a:rPr lang="en-AU" dirty="0" err="1"/>
              <a:t>authoritatives</a:t>
            </a:r>
            <a:r>
              <a:rPr lang="en-AU" dirty="0"/>
              <a:t>!</a:t>
            </a:r>
          </a:p>
          <a:p>
            <a:r>
              <a:rPr lang="en-AU" dirty="0"/>
              <a:t>If the initial server name certificate is validated by the client then</a:t>
            </a:r>
          </a:p>
          <a:p>
            <a:pPr lvl="1"/>
            <a:r>
              <a:rPr lang="en-AU" dirty="0"/>
              <a:t>The client can be assured (to some extent) of who it is talking to by name</a:t>
            </a:r>
          </a:p>
          <a:p>
            <a:pPr lvl="1">
              <a:spcAft>
                <a:spcPts val="800"/>
              </a:spcAft>
            </a:pPr>
            <a:r>
              <a:rPr lang="en-AU" dirty="0"/>
              <a:t>No third parties can observe or intrude in the DNS queries and responses in this DoT session</a:t>
            </a:r>
          </a:p>
          <a:p>
            <a:pPr marL="0" indent="0">
              <a:buNone/>
            </a:pPr>
            <a:endParaRPr lang="en-AU" dirty="0"/>
          </a:p>
        </p:txBody>
      </p:sp>
    </p:spTree>
    <p:extLst>
      <p:ext uri="{BB962C8B-B14F-4D97-AF65-F5344CB8AC3E}">
        <p14:creationId xmlns:p14="http://schemas.microsoft.com/office/powerpoint/2010/main" val="316078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solidFill>
                  <a:srgbClr val="7F5F00"/>
                </a:solidFill>
              </a:rPr>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p:txBody>
          <a:bodyPr>
            <a:normAutofit/>
          </a:bodyPr>
          <a:lstStyle/>
          <a:p>
            <a:pPr marL="0" indent="0">
              <a:lnSpc>
                <a:spcPct val="120000"/>
              </a:lnSpc>
              <a:spcBef>
                <a:spcPts val="0"/>
              </a:spcBef>
              <a:buNone/>
            </a:pPr>
            <a:r>
              <a:rPr lang="en-AU" dirty="0"/>
              <a:t>The DNS is very </a:t>
            </a:r>
            <a:r>
              <a:rPr lang="en-AU" b="1" dirty="0"/>
              <a:t>easy </a:t>
            </a:r>
            <a:r>
              <a:rPr lang="en-AU" dirty="0"/>
              <a:t>to</a:t>
            </a:r>
            <a:r>
              <a:rPr lang="en-AU" b="1" dirty="0"/>
              <a:t> tap </a:t>
            </a:r>
            <a:r>
              <a:rPr lang="en-AU" dirty="0"/>
              <a:t>and</a:t>
            </a:r>
            <a:r>
              <a:rPr lang="en-AU" b="1" dirty="0"/>
              <a:t> tamper</a:t>
            </a:r>
          </a:p>
          <a:p>
            <a:pPr lvl="1">
              <a:lnSpc>
                <a:spcPct val="120000"/>
              </a:lnSpc>
              <a:spcBef>
                <a:spcPts val="0"/>
              </a:spcBef>
            </a:pPr>
            <a:r>
              <a:rPr lang="en-AU" dirty="0"/>
              <a:t>DNS queries are open and unencrypted</a:t>
            </a:r>
          </a:p>
          <a:p>
            <a:pPr lvl="1">
              <a:lnSpc>
                <a:spcPct val="120000"/>
              </a:lnSpc>
              <a:spcBef>
                <a:spcPts val="0"/>
              </a:spcBef>
            </a:pPr>
            <a:r>
              <a:rPr lang="en-AU" dirty="0"/>
              <a:t>DNS payloads are not secured and tampering cannot be detected</a:t>
            </a:r>
          </a:p>
          <a:p>
            <a:pPr lvl="1">
              <a:lnSpc>
                <a:spcPct val="120000"/>
              </a:lnSpc>
              <a:spcBef>
                <a:spcPts val="0"/>
              </a:spcBef>
            </a:pPr>
            <a:r>
              <a:rPr lang="en-AU" dirty="0"/>
              <a:t>DNS responses are predictable and false answers can be readily inserted</a:t>
            </a:r>
          </a:p>
          <a:p>
            <a:endParaRPr lang="en-AU" b="1" dirty="0"/>
          </a:p>
          <a:p>
            <a:pPr lvl="1"/>
            <a:endParaRPr lang="en-AU" dirty="0"/>
          </a:p>
          <a:p>
            <a:pPr lvl="1"/>
            <a:endParaRPr lang="en-AU" dirty="0"/>
          </a:p>
        </p:txBody>
      </p:sp>
      <p:pic>
        <p:nvPicPr>
          <p:cNvPr id="5" name="Picture 4">
            <a:extLst>
              <a:ext uri="{FF2B5EF4-FFF2-40B4-BE49-F238E27FC236}">
                <a16:creationId xmlns:a16="http://schemas.microsoft.com/office/drawing/2014/main" id="{FA03873A-0B26-B246-A161-D4F48ECA0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843" y="83929"/>
            <a:ext cx="3152912" cy="2502827"/>
          </a:xfrm>
          <a:prstGeom prst="rect">
            <a:avLst/>
          </a:prstGeom>
        </p:spPr>
      </p:pic>
    </p:spTree>
    <p:extLst>
      <p:ext uri="{BB962C8B-B14F-4D97-AF65-F5344CB8AC3E}">
        <p14:creationId xmlns:p14="http://schemas.microsoft.com/office/powerpoint/2010/main" val="426567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69BD-D5CE-AD40-BDAE-F6CB412333A0}"/>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F5CBC537-4830-8641-BD08-2765772919B5}"/>
              </a:ext>
            </a:extLst>
          </p:cNvPr>
          <p:cNvSpPr>
            <a:spLocks noGrp="1"/>
          </p:cNvSpPr>
          <p:nvPr>
            <p:ph idx="1"/>
          </p:nvPr>
        </p:nvSpPr>
        <p:spPr/>
        <p:txBody>
          <a:bodyPr>
            <a:normAutofit fontScale="92500" lnSpcReduction="20000"/>
          </a:bodyPr>
          <a:lstStyle/>
          <a:p>
            <a:r>
              <a:rPr lang="en-AU" dirty="0"/>
              <a:t>The TCP session state is on port 853</a:t>
            </a:r>
          </a:p>
          <a:p>
            <a:pPr lvl="1"/>
            <a:r>
              <a:rPr lang="en-AU" dirty="0"/>
              <a:t>DNS over TLS can be readily blocked by CPE and middleware</a:t>
            </a:r>
          </a:p>
          <a:p>
            <a:pPr lvl="1"/>
            <a:endParaRPr lang="en-AU" dirty="0"/>
          </a:p>
          <a:p>
            <a:r>
              <a:rPr lang="en-AU" dirty="0"/>
              <a:t>DoT will generate a higher recursive resolver memory load as each client may have a held state with one or more recursive resolvers</a:t>
            </a:r>
          </a:p>
          <a:p>
            <a:endParaRPr lang="en-AU" dirty="0"/>
          </a:p>
          <a:p>
            <a:r>
              <a:rPr lang="en-AU" dirty="0"/>
              <a:t>The privacy is relative, as the recursive resolver still knows all about you and your DNS queries</a:t>
            </a:r>
          </a:p>
          <a:p>
            <a:endParaRPr lang="en-AU" dirty="0"/>
          </a:p>
          <a:p>
            <a:r>
              <a:rPr lang="en-AU" dirty="0"/>
              <a:t>And until ECH* in TLS 1.3 is widely supported, the identity of the TLS server is still in the clear, which also facilitates blocking even if the DoT session jumps over to use TCP port 443</a:t>
            </a:r>
          </a:p>
        </p:txBody>
      </p:sp>
      <p:sp>
        <p:nvSpPr>
          <p:cNvPr id="4" name="TextBox 3">
            <a:extLst>
              <a:ext uri="{FF2B5EF4-FFF2-40B4-BE49-F238E27FC236}">
                <a16:creationId xmlns:a16="http://schemas.microsoft.com/office/drawing/2014/main" id="{8CCE296D-B2D3-1545-AC84-CD2D6C41832E}"/>
              </a:ext>
            </a:extLst>
          </p:cNvPr>
          <p:cNvSpPr txBox="1"/>
          <p:nvPr/>
        </p:nvSpPr>
        <p:spPr>
          <a:xfrm>
            <a:off x="3611880" y="6488668"/>
            <a:ext cx="6770956" cy="369332"/>
          </a:xfrm>
          <a:prstGeom prst="rect">
            <a:avLst/>
          </a:prstGeom>
          <a:noFill/>
        </p:spPr>
        <p:txBody>
          <a:bodyPr wrap="none" rtlCol="0">
            <a:spAutoFit/>
          </a:bodyPr>
          <a:lstStyle/>
          <a:p>
            <a:r>
              <a:rPr lang="en-AU" dirty="0"/>
              <a:t>* Encrypting the Server Name in the Client Hello message of TLS setup</a:t>
            </a:r>
          </a:p>
        </p:txBody>
      </p:sp>
    </p:spTree>
    <p:extLst>
      <p:ext uri="{BB962C8B-B14F-4D97-AF65-F5344CB8AC3E}">
        <p14:creationId xmlns:p14="http://schemas.microsoft.com/office/powerpoint/2010/main" val="111826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BBB6-B2E8-1F4E-81FF-27ABA18CF4F8}"/>
              </a:ext>
            </a:extLst>
          </p:cNvPr>
          <p:cNvSpPr>
            <a:spLocks noGrp="1"/>
          </p:cNvSpPr>
          <p:nvPr>
            <p:ph type="title"/>
          </p:nvPr>
        </p:nvSpPr>
        <p:spPr>
          <a:xfrm>
            <a:off x="838200" y="372876"/>
            <a:ext cx="10515600" cy="1325563"/>
          </a:xfrm>
        </p:spPr>
        <p:txBody>
          <a:bodyPr/>
          <a:lstStyle/>
          <a:p>
            <a:r>
              <a:rPr lang="en-AU" dirty="0" err="1">
                <a:solidFill>
                  <a:srgbClr val="7F5F00"/>
                </a:solidFill>
              </a:rPr>
              <a:t>DoH</a:t>
            </a:r>
            <a:r>
              <a:rPr lang="en-AU" dirty="0">
                <a:solidFill>
                  <a:srgbClr val="7F5F00"/>
                </a:solidFill>
              </a:rPr>
              <a:t> - DNS over HTTPS</a:t>
            </a:r>
          </a:p>
        </p:txBody>
      </p:sp>
      <p:sp>
        <p:nvSpPr>
          <p:cNvPr id="3" name="Content Placeholder 2">
            <a:extLst>
              <a:ext uri="{FF2B5EF4-FFF2-40B4-BE49-F238E27FC236}">
                <a16:creationId xmlns:a16="http://schemas.microsoft.com/office/drawing/2014/main" id="{48C66941-FD26-1649-BF84-A9B1CE5E7F60}"/>
              </a:ext>
            </a:extLst>
          </p:cNvPr>
          <p:cNvSpPr>
            <a:spLocks noGrp="1"/>
          </p:cNvSpPr>
          <p:nvPr>
            <p:ph idx="1"/>
          </p:nvPr>
        </p:nvSpPr>
        <p:spPr/>
        <p:txBody>
          <a:bodyPr/>
          <a:lstStyle/>
          <a:p>
            <a:r>
              <a:rPr lang="en-AU" dirty="0"/>
              <a:t>DNS over HTTPS</a:t>
            </a:r>
          </a:p>
          <a:p>
            <a:r>
              <a:rPr lang="en-AU" dirty="0"/>
              <a:t>Uses an HTTPS session for the stub-to-recursive link</a:t>
            </a:r>
          </a:p>
          <a:p>
            <a:r>
              <a:rPr lang="en-AU" dirty="0"/>
              <a:t>Similar to DNS over TLS, but with HTTP object semantics interposed between the DNS and TLS</a:t>
            </a:r>
          </a:p>
          <a:p>
            <a:r>
              <a:rPr lang="en-AU" dirty="0"/>
              <a:t>Uses TCP port 443, so can be masked within other HTTPS traffic</a:t>
            </a:r>
          </a:p>
          <a:p>
            <a:r>
              <a:rPr lang="en-AU" dirty="0"/>
              <a:t>Uses DNS wire format</a:t>
            </a:r>
          </a:p>
          <a:p>
            <a:pPr marL="0" indent="0">
              <a:buNone/>
            </a:pPr>
            <a:endParaRPr lang="en-AU" dirty="0"/>
          </a:p>
          <a:p>
            <a:endParaRPr lang="en-AU" dirty="0"/>
          </a:p>
          <a:p>
            <a:endParaRPr lang="en-AU" dirty="0"/>
          </a:p>
          <a:p>
            <a:endParaRPr lang="en-AU" dirty="0"/>
          </a:p>
        </p:txBody>
      </p:sp>
    </p:spTree>
    <p:extLst>
      <p:ext uri="{BB962C8B-B14F-4D97-AF65-F5344CB8AC3E}">
        <p14:creationId xmlns:p14="http://schemas.microsoft.com/office/powerpoint/2010/main" val="1663767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F191-AF81-864C-A5C8-DE9BE4D2D391}"/>
              </a:ext>
            </a:extLst>
          </p:cNvPr>
          <p:cNvSpPr>
            <a:spLocks noGrp="1"/>
          </p:cNvSpPr>
          <p:nvPr>
            <p:ph type="title"/>
          </p:nvPr>
        </p:nvSpPr>
        <p:spPr/>
        <p:txBody>
          <a:bodyPr/>
          <a:lstStyle/>
          <a:p>
            <a:r>
              <a:rPr lang="en-AU" dirty="0">
                <a:solidFill>
                  <a:srgbClr val="7F5F00"/>
                </a:solidFill>
              </a:rPr>
              <a:t>Why prefer </a:t>
            </a:r>
            <a:r>
              <a:rPr lang="en-AU" dirty="0" err="1">
                <a:solidFill>
                  <a:srgbClr val="7F5F00"/>
                </a:solidFill>
              </a:rPr>
              <a:t>DoH</a:t>
            </a:r>
            <a:r>
              <a:rPr lang="en-AU" dirty="0">
                <a:solidFill>
                  <a:srgbClr val="7F5F00"/>
                </a:solidFill>
              </a:rPr>
              <a:t> over DoT?</a:t>
            </a:r>
          </a:p>
        </p:txBody>
      </p:sp>
      <p:sp>
        <p:nvSpPr>
          <p:cNvPr id="3" name="Content Placeholder 2">
            <a:extLst>
              <a:ext uri="{FF2B5EF4-FFF2-40B4-BE49-F238E27FC236}">
                <a16:creationId xmlns:a16="http://schemas.microsoft.com/office/drawing/2014/main" id="{0BED86E1-B9B8-C94A-9672-E62C754B24C1}"/>
              </a:ext>
            </a:extLst>
          </p:cNvPr>
          <p:cNvSpPr>
            <a:spLocks noGrp="1"/>
          </p:cNvSpPr>
          <p:nvPr>
            <p:ph idx="1"/>
          </p:nvPr>
        </p:nvSpPr>
        <p:spPr/>
        <p:txBody>
          <a:bodyPr>
            <a:normAutofit/>
          </a:bodyPr>
          <a:lstStyle/>
          <a:p>
            <a:r>
              <a:rPr lang="en-AU" dirty="0"/>
              <a:t>To bypass middleware blocking of TCP port 853 (DoT)</a:t>
            </a:r>
          </a:p>
          <a:p>
            <a:r>
              <a:rPr lang="en-AU" dirty="0" err="1"/>
              <a:t>DoH</a:t>
            </a:r>
            <a:r>
              <a:rPr lang="en-AU" dirty="0"/>
              <a:t> allows the stub resolver function to be merged into the application at the client end and DNS resolver to be multiplexed at the server side (browsers and web servers)</a:t>
            </a:r>
          </a:p>
          <a:p>
            <a:pPr lvl="1"/>
            <a:r>
              <a:rPr lang="en-AU" dirty="0"/>
              <a:t>HTTP object semantics allow for HTTP object caching in the client</a:t>
            </a:r>
          </a:p>
          <a:p>
            <a:pPr lvl="1"/>
            <a:r>
              <a:rPr lang="en-AU" dirty="0"/>
              <a:t>This enables server-side HTTP push of DNS responses</a:t>
            </a:r>
          </a:p>
          <a:p>
            <a:pPr lvl="1"/>
            <a:r>
              <a:rPr lang="en-AU" dirty="0"/>
              <a:t>Resolver-less DNS!</a:t>
            </a:r>
          </a:p>
          <a:p>
            <a:pPr lvl="1"/>
            <a:r>
              <a:rPr lang="en-AU" dirty="0"/>
              <a:t>Can speed up transactions through pre-provisioning of DNS responses</a:t>
            </a:r>
          </a:p>
          <a:p>
            <a:r>
              <a:rPr lang="en-AU" dirty="0"/>
              <a:t>Applications can switch to use </a:t>
            </a:r>
            <a:r>
              <a:rPr lang="en-AU" dirty="0" err="1"/>
              <a:t>DoH</a:t>
            </a:r>
            <a:r>
              <a:rPr lang="en-AU" dirty="0"/>
              <a:t> without waiting for the OS platform or the ISP service infrastructure to also support </a:t>
            </a:r>
            <a:r>
              <a:rPr lang="en-AU" dirty="0" err="1"/>
              <a:t>DoH</a:t>
            </a:r>
            <a:r>
              <a:rPr lang="en-AU" dirty="0"/>
              <a:t>  </a:t>
            </a:r>
          </a:p>
          <a:p>
            <a:pPr lvl="1"/>
            <a:endParaRPr lang="en-AU" dirty="0"/>
          </a:p>
        </p:txBody>
      </p:sp>
    </p:spTree>
    <p:extLst>
      <p:ext uri="{BB962C8B-B14F-4D97-AF65-F5344CB8AC3E}">
        <p14:creationId xmlns:p14="http://schemas.microsoft.com/office/powerpoint/2010/main" val="129121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AD90-9A3F-2948-84E9-34C0D7138F01}"/>
              </a:ext>
            </a:extLst>
          </p:cNvPr>
          <p:cNvSpPr>
            <a:spLocks noGrp="1"/>
          </p:cNvSpPr>
          <p:nvPr>
            <p:ph type="title"/>
          </p:nvPr>
        </p:nvSpPr>
        <p:spPr/>
        <p:txBody>
          <a:bodyPr/>
          <a:lstStyle/>
          <a:p>
            <a:r>
              <a:rPr lang="en-AU" dirty="0"/>
              <a:t>Yes, but…</a:t>
            </a:r>
          </a:p>
        </p:txBody>
      </p:sp>
      <p:sp>
        <p:nvSpPr>
          <p:cNvPr id="3" name="Content Placeholder 2">
            <a:extLst>
              <a:ext uri="{FF2B5EF4-FFF2-40B4-BE49-F238E27FC236}">
                <a16:creationId xmlns:a16="http://schemas.microsoft.com/office/drawing/2014/main" id="{E4CB29B3-C0E2-3B4F-B7AA-A6FF87D79EF1}"/>
              </a:ext>
            </a:extLst>
          </p:cNvPr>
          <p:cNvSpPr>
            <a:spLocks noGrp="1"/>
          </p:cNvSpPr>
          <p:nvPr>
            <p:ph idx="1"/>
          </p:nvPr>
        </p:nvSpPr>
        <p:spPr/>
        <p:txBody>
          <a:bodyPr/>
          <a:lstStyle/>
          <a:p>
            <a:r>
              <a:rPr lang="en-AU" dirty="0"/>
              <a:t>Aside from changing the TCP port to 443 there is little difference between </a:t>
            </a:r>
            <a:r>
              <a:rPr lang="en-AU" dirty="0" err="1"/>
              <a:t>DoH</a:t>
            </a:r>
            <a:r>
              <a:rPr lang="en-AU" dirty="0"/>
              <a:t> and DoT from a conventional DNS perspective</a:t>
            </a:r>
          </a:p>
          <a:p>
            <a:r>
              <a:rPr lang="en-AU" dirty="0"/>
              <a:t>Most of the DNS issues with </a:t>
            </a:r>
            <a:r>
              <a:rPr lang="en-AU" dirty="0" err="1"/>
              <a:t>DoH</a:t>
            </a:r>
            <a:r>
              <a:rPr lang="en-AU" dirty="0"/>
              <a:t> are about the use of resolver-less DNS and content-based </a:t>
            </a:r>
            <a:r>
              <a:rPr lang="en-AU" dirty="0" err="1"/>
              <a:t>DoH</a:t>
            </a:r>
            <a:r>
              <a:rPr lang="en-AU" dirty="0"/>
              <a:t>-server switching using the HTTP framing shim, which are still largely speculative matters these days</a:t>
            </a:r>
          </a:p>
          <a:p>
            <a:r>
              <a:rPr lang="en-AU" dirty="0"/>
              <a:t>Application-level </a:t>
            </a:r>
            <a:r>
              <a:rPr lang="en-AU" dirty="0" err="1"/>
              <a:t>DoH</a:t>
            </a:r>
            <a:r>
              <a:rPr lang="en-AU" dirty="0"/>
              <a:t> can be readily hidden from the platform and from the local network – this can be seen as a good or bad thing!</a:t>
            </a:r>
          </a:p>
        </p:txBody>
      </p:sp>
    </p:spTree>
    <p:extLst>
      <p:ext uri="{BB962C8B-B14F-4D97-AF65-F5344CB8AC3E}">
        <p14:creationId xmlns:p14="http://schemas.microsoft.com/office/powerpoint/2010/main" val="768819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3546-A9D0-2349-B7B5-9AF2FC374C77}"/>
              </a:ext>
            </a:extLst>
          </p:cNvPr>
          <p:cNvSpPr>
            <a:spLocks noGrp="1"/>
          </p:cNvSpPr>
          <p:nvPr>
            <p:ph type="title"/>
          </p:nvPr>
        </p:nvSpPr>
        <p:spPr/>
        <p:txBody>
          <a:bodyPr/>
          <a:lstStyle/>
          <a:p>
            <a:r>
              <a:rPr lang="en-AU" dirty="0"/>
              <a:t>DNS over QUIC</a:t>
            </a:r>
          </a:p>
        </p:txBody>
      </p:sp>
      <p:sp>
        <p:nvSpPr>
          <p:cNvPr id="3" name="Content Placeholder 2">
            <a:extLst>
              <a:ext uri="{FF2B5EF4-FFF2-40B4-BE49-F238E27FC236}">
                <a16:creationId xmlns:a16="http://schemas.microsoft.com/office/drawing/2014/main" id="{4E2392F0-72C1-9D40-97B4-3E733C2DFD42}"/>
              </a:ext>
            </a:extLst>
          </p:cNvPr>
          <p:cNvSpPr>
            <a:spLocks noGrp="1"/>
          </p:cNvSpPr>
          <p:nvPr>
            <p:ph idx="1"/>
          </p:nvPr>
        </p:nvSpPr>
        <p:spPr>
          <a:xfrm>
            <a:off x="838202" y="1825625"/>
            <a:ext cx="7355231" cy="4351339"/>
          </a:xfrm>
        </p:spPr>
        <p:txBody>
          <a:bodyPr>
            <a:normAutofit/>
          </a:bodyPr>
          <a:lstStyle/>
          <a:p>
            <a:r>
              <a:rPr lang="en-AU" dirty="0"/>
              <a:t>QUIC is a transport protocol originally developed by Google and passed over to the IETF for standardised profile development</a:t>
            </a:r>
          </a:p>
          <a:p>
            <a:r>
              <a:rPr lang="en-AU" dirty="0"/>
              <a:t>QUIC uses a thin UDP shim and an encrypted payload</a:t>
            </a:r>
          </a:p>
          <a:p>
            <a:pPr lvl="1"/>
            <a:r>
              <a:rPr lang="en-AU" dirty="0"/>
              <a:t>The payload is divided into a TCP-like transport header and a payload</a:t>
            </a:r>
          </a:p>
          <a:p>
            <a:r>
              <a:rPr lang="en-AU" dirty="0"/>
              <a:t>QUIC allows for multiple DNS queries without TCP Head Of Line blocking</a:t>
            </a:r>
          </a:p>
        </p:txBody>
      </p:sp>
      <p:sp>
        <p:nvSpPr>
          <p:cNvPr id="4" name="Rounded Rectangle 3">
            <a:extLst>
              <a:ext uri="{FF2B5EF4-FFF2-40B4-BE49-F238E27FC236}">
                <a16:creationId xmlns:a16="http://schemas.microsoft.com/office/drawing/2014/main" id="{C75FB0D0-EFA8-204F-8EB2-EB4164F8ABD6}"/>
              </a:ext>
            </a:extLst>
          </p:cNvPr>
          <p:cNvSpPr/>
          <p:nvPr/>
        </p:nvSpPr>
        <p:spPr>
          <a:xfrm>
            <a:off x="8446575" y="2194957"/>
            <a:ext cx="1185621" cy="371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DNS</a:t>
            </a:r>
          </a:p>
        </p:txBody>
      </p:sp>
      <p:sp>
        <p:nvSpPr>
          <p:cNvPr id="5" name="Rounded Rectangle 4">
            <a:extLst>
              <a:ext uri="{FF2B5EF4-FFF2-40B4-BE49-F238E27FC236}">
                <a16:creationId xmlns:a16="http://schemas.microsoft.com/office/drawing/2014/main" id="{6846E935-9A72-3B42-944D-513CF1353705}"/>
              </a:ext>
            </a:extLst>
          </p:cNvPr>
          <p:cNvSpPr/>
          <p:nvPr/>
        </p:nvSpPr>
        <p:spPr>
          <a:xfrm>
            <a:off x="8446575" y="2566917"/>
            <a:ext cx="1185621" cy="37196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TLS</a:t>
            </a:r>
          </a:p>
        </p:txBody>
      </p:sp>
      <p:sp>
        <p:nvSpPr>
          <p:cNvPr id="6" name="Rounded Rectangle 5">
            <a:extLst>
              <a:ext uri="{FF2B5EF4-FFF2-40B4-BE49-F238E27FC236}">
                <a16:creationId xmlns:a16="http://schemas.microsoft.com/office/drawing/2014/main" id="{1E91CCEA-4A50-CA40-98BE-FDC9B3657292}"/>
              </a:ext>
            </a:extLst>
          </p:cNvPr>
          <p:cNvSpPr/>
          <p:nvPr/>
        </p:nvSpPr>
        <p:spPr>
          <a:xfrm>
            <a:off x="8446575" y="2938877"/>
            <a:ext cx="1185621" cy="3719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TCP</a:t>
            </a:r>
          </a:p>
        </p:txBody>
      </p:sp>
      <p:sp>
        <p:nvSpPr>
          <p:cNvPr id="7" name="Rounded Rectangle 6">
            <a:extLst>
              <a:ext uri="{FF2B5EF4-FFF2-40B4-BE49-F238E27FC236}">
                <a16:creationId xmlns:a16="http://schemas.microsoft.com/office/drawing/2014/main" id="{74BDA43C-38DB-4B41-9A18-6CD325C97BE3}"/>
              </a:ext>
            </a:extLst>
          </p:cNvPr>
          <p:cNvSpPr/>
          <p:nvPr/>
        </p:nvSpPr>
        <p:spPr>
          <a:xfrm>
            <a:off x="8446572" y="3310837"/>
            <a:ext cx="1185621" cy="3719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IP</a:t>
            </a:r>
          </a:p>
        </p:txBody>
      </p:sp>
      <p:sp>
        <p:nvSpPr>
          <p:cNvPr id="8" name="Rounded Rectangle 7">
            <a:extLst>
              <a:ext uri="{FF2B5EF4-FFF2-40B4-BE49-F238E27FC236}">
                <a16:creationId xmlns:a16="http://schemas.microsoft.com/office/drawing/2014/main" id="{F1C9D01D-4F3E-9641-ADD2-0C87C85D973B}"/>
              </a:ext>
            </a:extLst>
          </p:cNvPr>
          <p:cNvSpPr/>
          <p:nvPr/>
        </p:nvSpPr>
        <p:spPr>
          <a:xfrm>
            <a:off x="9885335" y="2194957"/>
            <a:ext cx="1185621" cy="371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DNS</a:t>
            </a:r>
          </a:p>
        </p:txBody>
      </p:sp>
      <p:sp>
        <p:nvSpPr>
          <p:cNvPr id="9" name="Rounded Rectangle 8">
            <a:extLst>
              <a:ext uri="{FF2B5EF4-FFF2-40B4-BE49-F238E27FC236}">
                <a16:creationId xmlns:a16="http://schemas.microsoft.com/office/drawing/2014/main" id="{00305855-8EB1-484F-96D1-927D0D72AE1C}"/>
              </a:ext>
            </a:extLst>
          </p:cNvPr>
          <p:cNvSpPr/>
          <p:nvPr/>
        </p:nvSpPr>
        <p:spPr>
          <a:xfrm>
            <a:off x="9885335" y="2566918"/>
            <a:ext cx="1185621" cy="55793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QUIC</a:t>
            </a:r>
          </a:p>
        </p:txBody>
      </p:sp>
      <p:sp>
        <p:nvSpPr>
          <p:cNvPr id="10" name="Rounded Rectangle 9">
            <a:extLst>
              <a:ext uri="{FF2B5EF4-FFF2-40B4-BE49-F238E27FC236}">
                <a16:creationId xmlns:a16="http://schemas.microsoft.com/office/drawing/2014/main" id="{D58BDD07-EF12-0D49-A97C-C761E803D192}"/>
              </a:ext>
            </a:extLst>
          </p:cNvPr>
          <p:cNvSpPr/>
          <p:nvPr/>
        </p:nvSpPr>
        <p:spPr>
          <a:xfrm>
            <a:off x="9885335" y="3124856"/>
            <a:ext cx="1185621" cy="18598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UDP</a:t>
            </a:r>
          </a:p>
        </p:txBody>
      </p:sp>
      <p:sp>
        <p:nvSpPr>
          <p:cNvPr id="11" name="Rounded Rectangle 10">
            <a:extLst>
              <a:ext uri="{FF2B5EF4-FFF2-40B4-BE49-F238E27FC236}">
                <a16:creationId xmlns:a16="http://schemas.microsoft.com/office/drawing/2014/main" id="{A7B5998F-924E-AC4A-91D0-97B51927C44D}"/>
              </a:ext>
            </a:extLst>
          </p:cNvPr>
          <p:cNvSpPr/>
          <p:nvPr/>
        </p:nvSpPr>
        <p:spPr>
          <a:xfrm>
            <a:off x="9885332" y="3310837"/>
            <a:ext cx="1185621" cy="3719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IP</a:t>
            </a:r>
          </a:p>
        </p:txBody>
      </p:sp>
      <p:sp>
        <p:nvSpPr>
          <p:cNvPr id="12" name="TextBox 11">
            <a:extLst>
              <a:ext uri="{FF2B5EF4-FFF2-40B4-BE49-F238E27FC236}">
                <a16:creationId xmlns:a16="http://schemas.microsoft.com/office/drawing/2014/main" id="{2A2794B5-4AA8-7745-B2A7-C4B2378EBEFB}"/>
              </a:ext>
            </a:extLst>
          </p:cNvPr>
          <p:cNvSpPr txBox="1"/>
          <p:nvPr/>
        </p:nvSpPr>
        <p:spPr>
          <a:xfrm>
            <a:off x="8746579" y="1825625"/>
            <a:ext cx="585610" cy="369332"/>
          </a:xfrm>
          <a:prstGeom prst="rect">
            <a:avLst/>
          </a:prstGeom>
          <a:noFill/>
        </p:spPr>
        <p:txBody>
          <a:bodyPr wrap="none" rtlCol="0">
            <a:spAutoFit/>
          </a:bodyPr>
          <a:lstStyle/>
          <a:p>
            <a:r>
              <a:rPr lang="en-AU" dirty="0"/>
              <a:t>DOT</a:t>
            </a:r>
          </a:p>
        </p:txBody>
      </p:sp>
      <p:sp>
        <p:nvSpPr>
          <p:cNvPr id="13" name="TextBox 12">
            <a:extLst>
              <a:ext uri="{FF2B5EF4-FFF2-40B4-BE49-F238E27FC236}">
                <a16:creationId xmlns:a16="http://schemas.microsoft.com/office/drawing/2014/main" id="{2A9A5041-8334-DE42-9D71-188C18643F5B}"/>
              </a:ext>
            </a:extLst>
          </p:cNvPr>
          <p:cNvSpPr txBox="1"/>
          <p:nvPr/>
        </p:nvSpPr>
        <p:spPr>
          <a:xfrm>
            <a:off x="10185339" y="1825625"/>
            <a:ext cx="635110" cy="369332"/>
          </a:xfrm>
          <a:prstGeom prst="rect">
            <a:avLst/>
          </a:prstGeom>
          <a:noFill/>
        </p:spPr>
        <p:txBody>
          <a:bodyPr wrap="none" rtlCol="0">
            <a:spAutoFit/>
          </a:bodyPr>
          <a:lstStyle/>
          <a:p>
            <a:r>
              <a:rPr lang="en-AU" dirty="0"/>
              <a:t>DOQ</a:t>
            </a:r>
          </a:p>
        </p:txBody>
      </p:sp>
    </p:spTree>
    <p:extLst>
      <p:ext uri="{BB962C8B-B14F-4D97-AF65-F5344CB8AC3E}">
        <p14:creationId xmlns:p14="http://schemas.microsoft.com/office/powerpoint/2010/main" val="3849226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C9B9-AB6D-B347-938B-061337137837}"/>
              </a:ext>
            </a:extLst>
          </p:cNvPr>
          <p:cNvSpPr>
            <a:spLocks noGrp="1"/>
          </p:cNvSpPr>
          <p:nvPr>
            <p:ph type="title"/>
          </p:nvPr>
        </p:nvSpPr>
        <p:spPr/>
        <p:txBody>
          <a:bodyPr/>
          <a:lstStyle/>
          <a:p>
            <a:r>
              <a:rPr lang="en-AU" dirty="0"/>
              <a:t>Yes, but…</a:t>
            </a:r>
          </a:p>
        </p:txBody>
      </p:sp>
      <p:sp>
        <p:nvSpPr>
          <p:cNvPr id="3" name="Content Placeholder 2">
            <a:extLst>
              <a:ext uri="{FF2B5EF4-FFF2-40B4-BE49-F238E27FC236}">
                <a16:creationId xmlns:a16="http://schemas.microsoft.com/office/drawing/2014/main" id="{7385C959-93C4-1A4B-A0CE-5E7C50C33182}"/>
              </a:ext>
            </a:extLst>
          </p:cNvPr>
          <p:cNvSpPr>
            <a:spLocks noGrp="1"/>
          </p:cNvSpPr>
          <p:nvPr>
            <p:ph idx="1"/>
          </p:nvPr>
        </p:nvSpPr>
        <p:spPr/>
        <p:txBody>
          <a:bodyPr/>
          <a:lstStyle/>
          <a:p>
            <a:r>
              <a:rPr lang="en-AU" dirty="0"/>
              <a:t>QUIC on UDP port 443 has issues with port blocking in middleware</a:t>
            </a:r>
          </a:p>
          <a:p>
            <a:r>
              <a:rPr lang="en-AU" dirty="0"/>
              <a:t>There is little difference between </a:t>
            </a:r>
            <a:r>
              <a:rPr lang="en-AU" dirty="0" err="1"/>
              <a:t>DoQ</a:t>
            </a:r>
            <a:r>
              <a:rPr lang="en-AU" dirty="0"/>
              <a:t>, </a:t>
            </a:r>
            <a:r>
              <a:rPr lang="en-AU" dirty="0" err="1"/>
              <a:t>DoH</a:t>
            </a:r>
            <a:r>
              <a:rPr lang="en-AU" dirty="0"/>
              <a:t> and DoT from a conventional DNS perspective</a:t>
            </a:r>
          </a:p>
          <a:p>
            <a:pPr lvl="1"/>
            <a:r>
              <a:rPr lang="en-AU" dirty="0"/>
              <a:t>The remote end recursive resolver still is privy to all your DNS queries and your identity</a:t>
            </a:r>
          </a:p>
          <a:p>
            <a:endParaRPr lang="en-AU" dirty="0"/>
          </a:p>
          <a:p>
            <a:endParaRPr lang="en-AU" dirty="0"/>
          </a:p>
        </p:txBody>
      </p:sp>
    </p:spTree>
    <p:extLst>
      <p:ext uri="{BB962C8B-B14F-4D97-AF65-F5344CB8AC3E}">
        <p14:creationId xmlns:p14="http://schemas.microsoft.com/office/powerpoint/2010/main" val="3352460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674C-3988-7C4D-A924-ACF08066B91D}"/>
              </a:ext>
            </a:extLst>
          </p:cNvPr>
          <p:cNvSpPr>
            <a:spLocks noGrp="1"/>
          </p:cNvSpPr>
          <p:nvPr>
            <p:ph type="title"/>
          </p:nvPr>
        </p:nvSpPr>
        <p:spPr/>
        <p:txBody>
          <a:bodyPr/>
          <a:lstStyle/>
          <a:p>
            <a:r>
              <a:rPr lang="en-AU" dirty="0">
                <a:solidFill>
                  <a:srgbClr val="7F5F00"/>
                </a:solidFill>
              </a:rPr>
              <a:t>Hiding in the Crowd</a:t>
            </a:r>
          </a:p>
        </p:txBody>
      </p:sp>
      <p:sp>
        <p:nvSpPr>
          <p:cNvPr id="3" name="Content Placeholder 2">
            <a:extLst>
              <a:ext uri="{FF2B5EF4-FFF2-40B4-BE49-F238E27FC236}">
                <a16:creationId xmlns:a16="http://schemas.microsoft.com/office/drawing/2014/main" id="{A33580E8-6C6D-764A-90B4-50BFAF5E95A8}"/>
              </a:ext>
            </a:extLst>
          </p:cNvPr>
          <p:cNvSpPr>
            <a:spLocks noGrp="1"/>
          </p:cNvSpPr>
          <p:nvPr>
            <p:ph idx="1"/>
          </p:nvPr>
        </p:nvSpPr>
        <p:spPr/>
        <p:txBody>
          <a:bodyPr>
            <a:normAutofit/>
          </a:bodyPr>
          <a:lstStyle/>
          <a:p>
            <a:r>
              <a:rPr lang="en-AU" dirty="0"/>
              <a:t>What if you use a DoT or </a:t>
            </a:r>
            <a:r>
              <a:rPr lang="en-AU" dirty="0" err="1"/>
              <a:t>DoH</a:t>
            </a:r>
            <a:r>
              <a:rPr lang="en-AU" dirty="0"/>
              <a:t> session to a very busy open resolver?</a:t>
            </a:r>
          </a:p>
          <a:p>
            <a:pPr lvl="1"/>
            <a:r>
              <a:rPr lang="en-AU" dirty="0"/>
              <a:t>No third party can see you queries to the open resolver</a:t>
            </a:r>
          </a:p>
          <a:p>
            <a:pPr lvl="1"/>
            <a:r>
              <a:rPr lang="en-AU" dirty="0" err="1"/>
              <a:t>Noone</a:t>
            </a:r>
            <a:r>
              <a:rPr lang="en-AU" dirty="0"/>
              <a:t> else can see the responses from the open resolver</a:t>
            </a:r>
          </a:p>
          <a:p>
            <a:pPr lvl="1"/>
            <a:r>
              <a:rPr lang="en-AU" dirty="0"/>
              <a:t>The open resolver asks the authoritative servers which makes it challenging to map the query back to the end user</a:t>
            </a:r>
          </a:p>
          <a:p>
            <a:pPr lvl="1"/>
            <a:endParaRPr lang="en-AU" dirty="0"/>
          </a:p>
          <a:p>
            <a:pPr lvl="1"/>
            <a:r>
              <a:rPr lang="en-AU" dirty="0"/>
              <a:t>So if you you are prepared to trust Google, Open DNS, Cloudflare, Quad9, etc with your DNS, and you use </a:t>
            </a:r>
            <a:r>
              <a:rPr lang="en-AU" dirty="0" err="1"/>
              <a:t>DoH</a:t>
            </a:r>
            <a:r>
              <a:rPr lang="en-AU" dirty="0"/>
              <a:t> or DoT on the stub-to-recursive hop then its far harder for any third party to associate your identity with your queries</a:t>
            </a:r>
          </a:p>
        </p:txBody>
      </p:sp>
    </p:spTree>
    <p:extLst>
      <p:ext uri="{BB962C8B-B14F-4D97-AF65-F5344CB8AC3E}">
        <p14:creationId xmlns:p14="http://schemas.microsoft.com/office/powerpoint/2010/main" val="3321578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1918-A6DB-3944-8858-276193B59CC2}"/>
              </a:ext>
            </a:extLst>
          </p:cNvPr>
          <p:cNvSpPr>
            <a:spLocks noGrp="1"/>
          </p:cNvSpPr>
          <p:nvPr>
            <p:ph type="title"/>
          </p:nvPr>
        </p:nvSpPr>
        <p:spPr/>
        <p:txBody>
          <a:bodyPr/>
          <a:lstStyle/>
          <a:p>
            <a:r>
              <a:rPr lang="en-AU" dirty="0"/>
              <a:t>I’m still uncomfortable</a:t>
            </a:r>
          </a:p>
        </p:txBody>
      </p:sp>
      <p:sp>
        <p:nvSpPr>
          <p:cNvPr id="3" name="Text Placeholder 2">
            <a:extLst>
              <a:ext uri="{FF2B5EF4-FFF2-40B4-BE49-F238E27FC236}">
                <a16:creationId xmlns:a16="http://schemas.microsoft.com/office/drawing/2014/main" id="{54576864-801C-BA4A-AB06-CBE792C2F43B}"/>
              </a:ext>
            </a:extLst>
          </p:cNvPr>
          <p:cNvSpPr>
            <a:spLocks noGrp="1"/>
          </p:cNvSpPr>
          <p:nvPr>
            <p:ph type="body" idx="1"/>
          </p:nvPr>
        </p:nvSpPr>
        <p:spPr/>
        <p:txBody>
          <a:bodyPr/>
          <a:lstStyle/>
          <a:p>
            <a:r>
              <a:rPr lang="en-AU" dirty="0"/>
              <a:t>It the intention of all of these measures is to prevent a third party from known who I am and what DNS queries I make, then none of these approaches really work!</a:t>
            </a:r>
          </a:p>
          <a:p>
            <a:r>
              <a:rPr lang="en-AU" dirty="0"/>
              <a:t>Is sharing my identity and all my DNS with Google* really a step forward in protecting my privacy?</a:t>
            </a:r>
          </a:p>
          <a:p>
            <a:pPr lvl="1"/>
            <a:r>
              <a:rPr lang="en-AU" dirty="0"/>
              <a:t>I don’t pay Google</a:t>
            </a:r>
          </a:p>
          <a:p>
            <a:pPr lvl="1"/>
            <a:r>
              <a:rPr lang="en-AU" dirty="0"/>
              <a:t>I don’t have a contract with Google</a:t>
            </a:r>
          </a:p>
          <a:p>
            <a:pPr lvl="1"/>
            <a:r>
              <a:rPr lang="en-AU" dirty="0"/>
              <a:t>It’s not even clear if Google obey the laws of the country where I reside</a:t>
            </a:r>
          </a:p>
          <a:p>
            <a:pPr lvl="1"/>
            <a:r>
              <a:rPr lang="en-AU" dirty="0"/>
              <a:t>So how am I “protected” here?</a:t>
            </a:r>
          </a:p>
          <a:p>
            <a:endParaRPr lang="en-AU" dirty="0"/>
          </a:p>
        </p:txBody>
      </p:sp>
      <p:sp>
        <p:nvSpPr>
          <p:cNvPr id="4" name="TextBox 3">
            <a:extLst>
              <a:ext uri="{FF2B5EF4-FFF2-40B4-BE49-F238E27FC236}">
                <a16:creationId xmlns:a16="http://schemas.microsoft.com/office/drawing/2014/main" id="{4F69BE91-9693-EC44-9528-4AF5BBE67636}"/>
              </a:ext>
            </a:extLst>
          </p:cNvPr>
          <p:cNvSpPr txBox="1"/>
          <p:nvPr/>
        </p:nvSpPr>
        <p:spPr>
          <a:xfrm>
            <a:off x="5220677" y="6311900"/>
            <a:ext cx="5549661" cy="369332"/>
          </a:xfrm>
          <a:prstGeom prst="rect">
            <a:avLst/>
          </a:prstGeom>
          <a:noFill/>
        </p:spPr>
        <p:txBody>
          <a:bodyPr wrap="none" rtlCol="0">
            <a:spAutoFit/>
          </a:bodyPr>
          <a:lstStyle/>
          <a:p>
            <a:r>
              <a:rPr lang="en-AU" dirty="0"/>
              <a:t>* Or any other third party DNS resolution service provider</a:t>
            </a:r>
          </a:p>
        </p:txBody>
      </p:sp>
    </p:spTree>
    <p:extLst>
      <p:ext uri="{BB962C8B-B14F-4D97-AF65-F5344CB8AC3E}">
        <p14:creationId xmlns:p14="http://schemas.microsoft.com/office/powerpoint/2010/main" val="3816237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0253-86EE-FD47-8F4D-93B0D20CEC9F}"/>
              </a:ext>
            </a:extLst>
          </p:cNvPr>
          <p:cNvSpPr>
            <a:spLocks noGrp="1"/>
          </p:cNvSpPr>
          <p:nvPr>
            <p:ph type="title"/>
          </p:nvPr>
        </p:nvSpPr>
        <p:spPr/>
        <p:txBody>
          <a:bodyPr/>
          <a:lstStyle/>
          <a:p>
            <a:r>
              <a:rPr lang="en-AU" dirty="0">
                <a:solidFill>
                  <a:srgbClr val="7F5F00"/>
                </a:solidFill>
              </a:rPr>
              <a:t>Can we improve this? </a:t>
            </a:r>
          </a:p>
        </p:txBody>
      </p:sp>
      <p:sp>
        <p:nvSpPr>
          <p:cNvPr id="3" name="Content Placeholder 2">
            <a:extLst>
              <a:ext uri="{FF2B5EF4-FFF2-40B4-BE49-F238E27FC236}">
                <a16:creationId xmlns:a16="http://schemas.microsoft.com/office/drawing/2014/main" id="{9B081629-F447-4B4A-A647-9EB295D6541E}"/>
              </a:ext>
            </a:extLst>
          </p:cNvPr>
          <p:cNvSpPr>
            <a:spLocks noGrp="1"/>
          </p:cNvSpPr>
          <p:nvPr>
            <p:ph idx="1"/>
          </p:nvPr>
        </p:nvSpPr>
        <p:spPr/>
        <p:txBody>
          <a:bodyPr>
            <a:normAutofit/>
          </a:bodyPr>
          <a:lstStyle/>
          <a:p>
            <a:r>
              <a:rPr lang="en-AU" dirty="0"/>
              <a:t>A big part of the problem is being able to associate my identity with DNS queries</a:t>
            </a:r>
          </a:p>
          <a:p>
            <a:r>
              <a:rPr lang="en-AU" dirty="0"/>
              <a:t>So can we break this association?</a:t>
            </a:r>
          </a:p>
        </p:txBody>
      </p:sp>
    </p:spTree>
    <p:extLst>
      <p:ext uri="{BB962C8B-B14F-4D97-AF65-F5344CB8AC3E}">
        <p14:creationId xmlns:p14="http://schemas.microsoft.com/office/powerpoint/2010/main" val="1541701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3354-DDEA-AB47-B4DC-8D4F646AA306}"/>
              </a:ext>
            </a:extLst>
          </p:cNvPr>
          <p:cNvSpPr>
            <a:spLocks noGrp="1"/>
          </p:cNvSpPr>
          <p:nvPr>
            <p:ph type="title"/>
          </p:nvPr>
        </p:nvSpPr>
        <p:spPr/>
        <p:txBody>
          <a:bodyPr/>
          <a:lstStyle/>
          <a:p>
            <a:r>
              <a:rPr lang="en-AU" dirty="0">
                <a:solidFill>
                  <a:srgbClr val="7F5F00"/>
                </a:solidFill>
              </a:rPr>
              <a:t>Oblivious DNS (</a:t>
            </a:r>
            <a:r>
              <a:rPr lang="en-AU" dirty="0" err="1">
                <a:solidFill>
                  <a:srgbClr val="7F5F00"/>
                </a:solidFill>
              </a:rPr>
              <a:t>oDNS</a:t>
            </a:r>
            <a:r>
              <a:rPr lang="en-AU" dirty="0">
                <a:solidFill>
                  <a:srgbClr val="7F5F00"/>
                </a:solidFill>
              </a:rPr>
              <a:t>)</a:t>
            </a:r>
          </a:p>
        </p:txBody>
      </p:sp>
      <p:sp>
        <p:nvSpPr>
          <p:cNvPr id="3" name="Content Placeholder 2">
            <a:extLst>
              <a:ext uri="{FF2B5EF4-FFF2-40B4-BE49-F238E27FC236}">
                <a16:creationId xmlns:a16="http://schemas.microsoft.com/office/drawing/2014/main" id="{5D34D2EE-8D2F-C14B-83BF-DF3F8011F265}"/>
              </a:ext>
            </a:extLst>
          </p:cNvPr>
          <p:cNvSpPr>
            <a:spLocks noGrp="1"/>
          </p:cNvSpPr>
          <p:nvPr>
            <p:ph idx="1"/>
          </p:nvPr>
        </p:nvSpPr>
        <p:spPr>
          <a:xfrm>
            <a:off x="838200" y="1825625"/>
            <a:ext cx="10710672" cy="4351339"/>
          </a:xfrm>
        </p:spPr>
        <p:txBody>
          <a:bodyPr>
            <a:normAutofit fontScale="92500" lnSpcReduction="20000"/>
          </a:bodyPr>
          <a:lstStyle/>
          <a:p>
            <a:r>
              <a:rPr lang="en-AU" dirty="0"/>
              <a:t>Uses the </a:t>
            </a:r>
            <a:r>
              <a:rPr lang="en-AU" b="1" dirty="0"/>
              <a:t>QUERY name </a:t>
            </a:r>
            <a:r>
              <a:rPr lang="en-AU" dirty="0"/>
              <a:t>to disassociate stub identity from query</a:t>
            </a:r>
          </a:p>
          <a:p>
            <a:endParaRPr lang="en-AU" dirty="0"/>
          </a:p>
          <a:p>
            <a:pPr lvl="1"/>
            <a:r>
              <a:rPr lang="en-AU" dirty="0"/>
              <a:t>Stub resolver encrypts the DNS query name into a new query name</a:t>
            </a:r>
          </a:p>
          <a:p>
            <a:pPr lvl="2"/>
            <a:r>
              <a:rPr lang="en-AU" dirty="0"/>
              <a:t>Encryption uses the public key of a known </a:t>
            </a:r>
            <a:r>
              <a:rPr lang="en-AU" dirty="0" err="1"/>
              <a:t>oDNS</a:t>
            </a:r>
            <a:r>
              <a:rPr lang="en-AU" dirty="0"/>
              <a:t> server, and appends the name of the </a:t>
            </a:r>
            <a:r>
              <a:rPr lang="en-AU" dirty="0" err="1"/>
              <a:t>oDNS</a:t>
            </a:r>
            <a:r>
              <a:rPr lang="en-AU" dirty="0"/>
              <a:t> server to the encrypted query name</a:t>
            </a:r>
          </a:p>
          <a:p>
            <a:pPr lvl="2"/>
            <a:endParaRPr lang="en-AU" dirty="0"/>
          </a:p>
          <a:p>
            <a:pPr lvl="1"/>
            <a:r>
              <a:rPr lang="en-AU" dirty="0"/>
              <a:t>Stub resolver queries a ‘normal’ recursive resolver with this encrypted query name</a:t>
            </a:r>
          </a:p>
          <a:p>
            <a:pPr lvl="1"/>
            <a:endParaRPr lang="en-AU" dirty="0"/>
          </a:p>
          <a:p>
            <a:pPr lvl="1"/>
            <a:r>
              <a:rPr lang="en-AU" dirty="0"/>
              <a:t>Recursive resolver queries an </a:t>
            </a:r>
            <a:r>
              <a:rPr lang="en-AU" dirty="0" err="1"/>
              <a:t>oDNS</a:t>
            </a:r>
            <a:r>
              <a:rPr lang="en-AU" dirty="0"/>
              <a:t> server with this encrypted  query name</a:t>
            </a:r>
          </a:p>
          <a:p>
            <a:pPr lvl="1"/>
            <a:endParaRPr lang="en-AU" dirty="0"/>
          </a:p>
          <a:p>
            <a:pPr lvl="1"/>
            <a:r>
              <a:rPr lang="en-AU" dirty="0" err="1"/>
              <a:t>oDNS</a:t>
            </a:r>
            <a:r>
              <a:rPr lang="en-AU" dirty="0"/>
              <a:t> server strips out its own name and decrypts the query name, and resolves this name</a:t>
            </a:r>
          </a:p>
          <a:p>
            <a:pPr lvl="1"/>
            <a:r>
              <a:rPr lang="en-AU" dirty="0" err="1"/>
              <a:t>oDNS</a:t>
            </a:r>
            <a:r>
              <a:rPr lang="en-AU" dirty="0"/>
              <a:t> server encrypts the DNS response to send back to the stub via the recursive resolver</a:t>
            </a:r>
          </a:p>
          <a:p>
            <a:pPr lvl="1"/>
            <a:endParaRPr lang="en-AU" dirty="0"/>
          </a:p>
        </p:txBody>
      </p:sp>
    </p:spTree>
    <p:extLst>
      <p:ext uri="{BB962C8B-B14F-4D97-AF65-F5344CB8AC3E}">
        <p14:creationId xmlns:p14="http://schemas.microsoft.com/office/powerpoint/2010/main" val="31333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solidFill>
                  <a:srgbClr val="7F5F00"/>
                </a:solidFill>
              </a:rPr>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p:txBody>
          <a:bodyPr>
            <a:normAutofit/>
          </a:bodyPr>
          <a:lstStyle/>
          <a:p>
            <a:pPr marL="0" indent="0">
              <a:lnSpc>
                <a:spcPct val="120000"/>
              </a:lnSpc>
              <a:spcBef>
                <a:spcPts val="0"/>
              </a:spcBef>
              <a:buNone/>
            </a:pPr>
            <a:r>
              <a:rPr lang="en-AU" dirty="0"/>
              <a:t>The DNS is </a:t>
            </a:r>
            <a:r>
              <a:rPr lang="en-AU" b="1" dirty="0"/>
              <a:t>hard for users to trace</a:t>
            </a:r>
          </a:p>
          <a:p>
            <a:pPr lvl="1">
              <a:lnSpc>
                <a:spcPct val="120000"/>
              </a:lnSpc>
              <a:spcBef>
                <a:spcPts val="0"/>
              </a:spcBef>
            </a:pPr>
            <a:r>
              <a:rPr lang="en-AU" dirty="0" err="1"/>
              <a:t>Noone</a:t>
            </a:r>
            <a:r>
              <a:rPr lang="en-AU" dirty="0"/>
              <a:t> knows exactly where their queries go</a:t>
            </a:r>
          </a:p>
          <a:p>
            <a:pPr lvl="1">
              <a:lnSpc>
                <a:spcPct val="120000"/>
              </a:lnSpc>
              <a:spcBef>
                <a:spcPts val="0"/>
              </a:spcBef>
            </a:pPr>
            <a:r>
              <a:rPr lang="en-AU" dirty="0" err="1"/>
              <a:t>Noone</a:t>
            </a:r>
            <a:r>
              <a:rPr lang="en-AU" dirty="0"/>
              <a:t> can know precisely where their answers come from</a:t>
            </a:r>
          </a:p>
          <a:p>
            <a:endParaRPr lang="en-AU" b="1" dirty="0"/>
          </a:p>
          <a:p>
            <a:pPr lvl="1"/>
            <a:endParaRPr lang="en-AU" dirty="0"/>
          </a:p>
          <a:p>
            <a:pPr lvl="1"/>
            <a:endParaRPr lang="en-AU" dirty="0"/>
          </a:p>
        </p:txBody>
      </p:sp>
      <p:pic>
        <p:nvPicPr>
          <p:cNvPr id="4" name="Picture 3">
            <a:extLst>
              <a:ext uri="{FF2B5EF4-FFF2-40B4-BE49-F238E27FC236}">
                <a16:creationId xmlns:a16="http://schemas.microsoft.com/office/drawing/2014/main" id="{F0695668-FDBD-194F-9531-66229D8CE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843" y="83929"/>
            <a:ext cx="3152912" cy="2502827"/>
          </a:xfrm>
          <a:prstGeom prst="rect">
            <a:avLst/>
          </a:prstGeom>
        </p:spPr>
      </p:pic>
    </p:spTree>
    <p:extLst>
      <p:ext uri="{BB962C8B-B14F-4D97-AF65-F5344CB8AC3E}">
        <p14:creationId xmlns:p14="http://schemas.microsoft.com/office/powerpoint/2010/main" val="2711925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713F-7D9E-0C42-8289-EC1AA79E628E}"/>
              </a:ext>
            </a:extLst>
          </p:cNvPr>
          <p:cNvSpPr>
            <a:spLocks noGrp="1"/>
          </p:cNvSpPr>
          <p:nvPr>
            <p:ph type="title"/>
          </p:nvPr>
        </p:nvSpPr>
        <p:spPr/>
        <p:txBody>
          <a:bodyPr/>
          <a:lstStyle/>
          <a:p>
            <a:r>
              <a:rPr lang="en-AU" dirty="0">
                <a:solidFill>
                  <a:srgbClr val="7F5F00"/>
                </a:solidFill>
              </a:rPr>
              <a:t>Oblivious DNS</a:t>
            </a:r>
            <a:endParaRPr lang="en-AU" dirty="0"/>
          </a:p>
        </p:txBody>
      </p:sp>
      <p:pic>
        <p:nvPicPr>
          <p:cNvPr id="5" name="Picture 4">
            <a:extLst>
              <a:ext uri="{FF2B5EF4-FFF2-40B4-BE49-F238E27FC236}">
                <a16:creationId xmlns:a16="http://schemas.microsoft.com/office/drawing/2014/main" id="{E18E5D7F-A4DF-504C-A8FA-94EF3FCB5682}"/>
              </a:ext>
            </a:extLst>
          </p:cNvPr>
          <p:cNvPicPr>
            <a:picLocks noChangeAspect="1"/>
          </p:cNvPicPr>
          <p:nvPr/>
        </p:nvPicPr>
        <p:blipFill>
          <a:blip r:embed="rId2"/>
          <a:stretch>
            <a:fillRect/>
          </a:stretch>
        </p:blipFill>
        <p:spPr>
          <a:xfrm>
            <a:off x="1280160" y="1963232"/>
            <a:ext cx="9879365" cy="3733481"/>
          </a:xfrm>
          <a:prstGeom prst="rect">
            <a:avLst/>
          </a:prstGeom>
        </p:spPr>
      </p:pic>
      <p:sp>
        <p:nvSpPr>
          <p:cNvPr id="3" name="TextBox 2">
            <a:extLst>
              <a:ext uri="{FF2B5EF4-FFF2-40B4-BE49-F238E27FC236}">
                <a16:creationId xmlns:a16="http://schemas.microsoft.com/office/drawing/2014/main" id="{C8B99776-F7C5-324E-8327-01218C835282}"/>
              </a:ext>
            </a:extLst>
          </p:cNvPr>
          <p:cNvSpPr txBox="1"/>
          <p:nvPr/>
        </p:nvSpPr>
        <p:spPr>
          <a:xfrm>
            <a:off x="2164860" y="1790108"/>
            <a:ext cx="1203569" cy="261610"/>
          </a:xfrm>
          <a:prstGeom prst="rect">
            <a:avLst/>
          </a:prstGeom>
          <a:noFill/>
        </p:spPr>
        <p:txBody>
          <a:bodyPr wrap="square" rtlCol="0">
            <a:spAutoFit/>
          </a:bodyPr>
          <a:lstStyle/>
          <a:p>
            <a:r>
              <a:rPr lang="en-AU" sz="1100" dirty="0">
                <a:solidFill>
                  <a:schemeClr val="bg1">
                    <a:lumMod val="65000"/>
                  </a:schemeClr>
                </a:solidFill>
                <a:latin typeface="AhnbergHand" pitchFamily="2" charset="0"/>
              </a:rPr>
              <a:t>This is “you”</a:t>
            </a:r>
          </a:p>
        </p:txBody>
      </p:sp>
      <p:sp>
        <p:nvSpPr>
          <p:cNvPr id="6" name="TextBox 5">
            <a:extLst>
              <a:ext uri="{FF2B5EF4-FFF2-40B4-BE49-F238E27FC236}">
                <a16:creationId xmlns:a16="http://schemas.microsoft.com/office/drawing/2014/main" id="{FC13BF29-C529-A344-9FEA-658A9AF0C8FA}"/>
              </a:ext>
            </a:extLst>
          </p:cNvPr>
          <p:cNvSpPr txBox="1"/>
          <p:nvPr/>
        </p:nvSpPr>
        <p:spPr>
          <a:xfrm>
            <a:off x="4325814" y="1620831"/>
            <a:ext cx="3059725" cy="430887"/>
          </a:xfrm>
          <a:prstGeom prst="rect">
            <a:avLst/>
          </a:prstGeom>
          <a:noFill/>
        </p:spPr>
        <p:txBody>
          <a:bodyPr wrap="square" rtlCol="0">
            <a:spAutoFit/>
          </a:bodyPr>
          <a:lstStyle/>
          <a:p>
            <a:r>
              <a:rPr lang="en-AU" sz="1100" dirty="0">
                <a:solidFill>
                  <a:schemeClr val="bg1">
                    <a:lumMod val="65000"/>
                  </a:schemeClr>
                </a:solidFill>
                <a:latin typeface="AhnbergHand" pitchFamily="2" charset="0"/>
              </a:rPr>
              <a:t>Knows your identity, but not what DNS name you are asking for</a:t>
            </a:r>
          </a:p>
        </p:txBody>
      </p:sp>
      <p:sp>
        <p:nvSpPr>
          <p:cNvPr id="4" name="Freeform 3">
            <a:extLst>
              <a:ext uri="{FF2B5EF4-FFF2-40B4-BE49-F238E27FC236}">
                <a16:creationId xmlns:a16="http://schemas.microsoft.com/office/drawing/2014/main" id="{8D4FF99C-256B-C845-A270-424E1E897F94}"/>
              </a:ext>
            </a:extLst>
          </p:cNvPr>
          <p:cNvSpPr/>
          <p:nvPr/>
        </p:nvSpPr>
        <p:spPr>
          <a:xfrm>
            <a:off x="2704123" y="2024185"/>
            <a:ext cx="173407" cy="317312"/>
          </a:xfrm>
          <a:custGeom>
            <a:avLst/>
            <a:gdLst>
              <a:gd name="connsiteX0" fmla="*/ 0 w 173407"/>
              <a:gd name="connsiteY0" fmla="*/ 0 h 317312"/>
              <a:gd name="connsiteX1" fmla="*/ 39077 w 173407"/>
              <a:gd name="connsiteY1" fmla="*/ 62523 h 317312"/>
              <a:gd name="connsiteX2" fmla="*/ 156308 w 173407"/>
              <a:gd name="connsiteY2" fmla="*/ 273538 h 317312"/>
              <a:gd name="connsiteX3" fmla="*/ 171939 w 173407"/>
              <a:gd name="connsiteY3" fmla="*/ 164123 h 317312"/>
              <a:gd name="connsiteX4" fmla="*/ 148492 w 173407"/>
              <a:gd name="connsiteY4" fmla="*/ 312615 h 317312"/>
              <a:gd name="connsiteX5" fmla="*/ 54708 w 173407"/>
              <a:gd name="connsiteY5" fmla="*/ 265723 h 3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407" h="317312">
                <a:moveTo>
                  <a:pt x="0" y="0"/>
                </a:moveTo>
                <a:cubicBezTo>
                  <a:pt x="6513" y="8466"/>
                  <a:pt x="13026" y="16933"/>
                  <a:pt x="39077" y="62523"/>
                </a:cubicBezTo>
                <a:cubicBezTo>
                  <a:pt x="65128" y="108113"/>
                  <a:pt x="134164" y="256605"/>
                  <a:pt x="156308" y="273538"/>
                </a:cubicBezTo>
                <a:cubicBezTo>
                  <a:pt x="178452" y="290471"/>
                  <a:pt x="173242" y="157610"/>
                  <a:pt x="171939" y="164123"/>
                </a:cubicBezTo>
                <a:cubicBezTo>
                  <a:pt x="170636" y="170636"/>
                  <a:pt x="168030" y="295682"/>
                  <a:pt x="148492" y="312615"/>
                </a:cubicBezTo>
                <a:cubicBezTo>
                  <a:pt x="128954" y="329548"/>
                  <a:pt x="91831" y="297635"/>
                  <a:pt x="54708" y="2657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7A8E1C47-A665-8941-880E-F6D1BDF42592}"/>
              </a:ext>
            </a:extLst>
          </p:cNvPr>
          <p:cNvSpPr/>
          <p:nvPr/>
        </p:nvSpPr>
        <p:spPr>
          <a:xfrm>
            <a:off x="4970585" y="2016369"/>
            <a:ext cx="262851" cy="252280"/>
          </a:xfrm>
          <a:custGeom>
            <a:avLst/>
            <a:gdLst>
              <a:gd name="connsiteX0" fmla="*/ 0 w 262851"/>
              <a:gd name="connsiteY0" fmla="*/ 0 h 252280"/>
              <a:gd name="connsiteX1" fmla="*/ 234461 w 262851"/>
              <a:gd name="connsiteY1" fmla="*/ 242277 h 252280"/>
              <a:gd name="connsiteX2" fmla="*/ 257907 w 262851"/>
              <a:gd name="connsiteY2" fmla="*/ 140677 h 252280"/>
              <a:gd name="connsiteX3" fmla="*/ 226646 w 262851"/>
              <a:gd name="connsiteY3" fmla="*/ 250093 h 252280"/>
              <a:gd name="connsiteX4" fmla="*/ 93784 w 262851"/>
              <a:gd name="connsiteY4" fmla="*/ 203200 h 2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51" h="252280">
                <a:moveTo>
                  <a:pt x="0" y="0"/>
                </a:moveTo>
                <a:cubicBezTo>
                  <a:pt x="95738" y="109415"/>
                  <a:pt x="191477" y="218831"/>
                  <a:pt x="234461" y="242277"/>
                </a:cubicBezTo>
                <a:cubicBezTo>
                  <a:pt x="277446" y="265723"/>
                  <a:pt x="259209" y="139374"/>
                  <a:pt x="257907" y="140677"/>
                </a:cubicBezTo>
                <a:cubicBezTo>
                  <a:pt x="256605" y="141980"/>
                  <a:pt x="254000" y="239673"/>
                  <a:pt x="226646" y="250093"/>
                </a:cubicBezTo>
                <a:cubicBezTo>
                  <a:pt x="199292" y="260513"/>
                  <a:pt x="146538" y="231856"/>
                  <a:pt x="93784" y="203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EE0FEC24-F02D-DD49-9204-DBC65F3E1B6D}"/>
              </a:ext>
            </a:extLst>
          </p:cNvPr>
          <p:cNvSpPr txBox="1"/>
          <p:nvPr/>
        </p:nvSpPr>
        <p:spPr>
          <a:xfrm>
            <a:off x="7158891" y="1626104"/>
            <a:ext cx="3059725" cy="430887"/>
          </a:xfrm>
          <a:prstGeom prst="rect">
            <a:avLst/>
          </a:prstGeom>
          <a:noFill/>
        </p:spPr>
        <p:txBody>
          <a:bodyPr wrap="square" rtlCol="0">
            <a:spAutoFit/>
          </a:bodyPr>
          <a:lstStyle/>
          <a:p>
            <a:r>
              <a:rPr lang="en-AU" sz="1100" dirty="0">
                <a:solidFill>
                  <a:schemeClr val="bg1">
                    <a:lumMod val="65000"/>
                  </a:schemeClr>
                </a:solidFill>
                <a:latin typeface="AhnbergHand" pitchFamily="2" charset="0"/>
              </a:rPr>
              <a:t>Knows what DNS name you are asking for, but not your identity</a:t>
            </a:r>
          </a:p>
        </p:txBody>
      </p:sp>
      <p:sp>
        <p:nvSpPr>
          <p:cNvPr id="9" name="Freeform 8">
            <a:extLst>
              <a:ext uri="{FF2B5EF4-FFF2-40B4-BE49-F238E27FC236}">
                <a16:creationId xmlns:a16="http://schemas.microsoft.com/office/drawing/2014/main" id="{03635205-2323-8A4D-A846-93A047F2FB94}"/>
              </a:ext>
            </a:extLst>
          </p:cNvPr>
          <p:cNvSpPr/>
          <p:nvPr/>
        </p:nvSpPr>
        <p:spPr>
          <a:xfrm>
            <a:off x="7802204" y="2016986"/>
            <a:ext cx="262851" cy="252280"/>
          </a:xfrm>
          <a:custGeom>
            <a:avLst/>
            <a:gdLst>
              <a:gd name="connsiteX0" fmla="*/ 0 w 262851"/>
              <a:gd name="connsiteY0" fmla="*/ 0 h 252280"/>
              <a:gd name="connsiteX1" fmla="*/ 234461 w 262851"/>
              <a:gd name="connsiteY1" fmla="*/ 242277 h 252280"/>
              <a:gd name="connsiteX2" fmla="*/ 257907 w 262851"/>
              <a:gd name="connsiteY2" fmla="*/ 140677 h 252280"/>
              <a:gd name="connsiteX3" fmla="*/ 226646 w 262851"/>
              <a:gd name="connsiteY3" fmla="*/ 250093 h 252280"/>
              <a:gd name="connsiteX4" fmla="*/ 93784 w 262851"/>
              <a:gd name="connsiteY4" fmla="*/ 203200 h 2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51" h="252280">
                <a:moveTo>
                  <a:pt x="0" y="0"/>
                </a:moveTo>
                <a:cubicBezTo>
                  <a:pt x="95738" y="109415"/>
                  <a:pt x="191477" y="218831"/>
                  <a:pt x="234461" y="242277"/>
                </a:cubicBezTo>
                <a:cubicBezTo>
                  <a:pt x="277446" y="265723"/>
                  <a:pt x="259209" y="139374"/>
                  <a:pt x="257907" y="140677"/>
                </a:cubicBezTo>
                <a:cubicBezTo>
                  <a:pt x="256605" y="141980"/>
                  <a:pt x="254000" y="239673"/>
                  <a:pt x="226646" y="250093"/>
                </a:cubicBezTo>
                <a:cubicBezTo>
                  <a:pt x="199292" y="260513"/>
                  <a:pt x="146538" y="231856"/>
                  <a:pt x="93784" y="203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76942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2656-1390-404A-8CD1-FBD11933F3EC}"/>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1F0D7DFE-8459-4447-83D7-BB6963E39FD2}"/>
              </a:ext>
            </a:extLst>
          </p:cNvPr>
          <p:cNvSpPr>
            <a:spLocks noGrp="1"/>
          </p:cNvSpPr>
          <p:nvPr>
            <p:ph idx="1"/>
          </p:nvPr>
        </p:nvSpPr>
        <p:spPr/>
        <p:txBody>
          <a:bodyPr/>
          <a:lstStyle/>
          <a:p>
            <a:r>
              <a:rPr lang="en-AU" dirty="0"/>
              <a:t>The DNS is still DNS over UDP port 53</a:t>
            </a:r>
          </a:p>
          <a:p>
            <a:pPr lvl="1"/>
            <a:r>
              <a:rPr lang="en-AU" dirty="0"/>
              <a:t>But nothing prevents a </a:t>
            </a:r>
            <a:r>
              <a:rPr lang="en-AU" dirty="0" err="1"/>
              <a:t>oDNS</a:t>
            </a:r>
            <a:r>
              <a:rPr lang="en-AU" dirty="0"/>
              <a:t> stub using Do[THQ] to a recursive resolver. The recursive resolver has no knowledge of </a:t>
            </a:r>
            <a:r>
              <a:rPr lang="en-AU" dirty="0" err="1"/>
              <a:t>oDNS</a:t>
            </a:r>
            <a:r>
              <a:rPr lang="en-AU" dirty="0"/>
              <a:t> and process the DNS query like any other </a:t>
            </a:r>
          </a:p>
          <a:p>
            <a:r>
              <a:rPr lang="en-AU" dirty="0"/>
              <a:t>The encryption is limited due to limited size and alphabet of the query name field</a:t>
            </a:r>
          </a:p>
          <a:p>
            <a:endParaRPr lang="en-AU" dirty="0"/>
          </a:p>
          <a:p>
            <a:pPr lvl="1"/>
            <a:endParaRPr lang="en-AU" dirty="0"/>
          </a:p>
        </p:txBody>
      </p:sp>
    </p:spTree>
    <p:extLst>
      <p:ext uri="{BB962C8B-B14F-4D97-AF65-F5344CB8AC3E}">
        <p14:creationId xmlns:p14="http://schemas.microsoft.com/office/powerpoint/2010/main" val="3533541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E0DA-3A60-4E49-9A64-7DC70FC38CC7}"/>
              </a:ext>
            </a:extLst>
          </p:cNvPr>
          <p:cNvSpPr>
            <a:spLocks noGrp="1"/>
          </p:cNvSpPr>
          <p:nvPr>
            <p:ph type="title"/>
          </p:nvPr>
        </p:nvSpPr>
        <p:spPr/>
        <p:txBody>
          <a:bodyPr/>
          <a:lstStyle/>
          <a:p>
            <a:r>
              <a:rPr lang="en-AU" dirty="0">
                <a:solidFill>
                  <a:srgbClr val="7F5F00"/>
                </a:solidFill>
              </a:rPr>
              <a:t>Oblivious </a:t>
            </a:r>
            <a:r>
              <a:rPr lang="en-AU" dirty="0" err="1">
                <a:solidFill>
                  <a:srgbClr val="7F5F00"/>
                </a:solidFill>
              </a:rPr>
              <a:t>DoH</a:t>
            </a:r>
            <a:endParaRPr lang="en-AU" dirty="0">
              <a:solidFill>
                <a:srgbClr val="7F5F00"/>
              </a:solidFill>
            </a:endParaRPr>
          </a:p>
        </p:txBody>
      </p:sp>
      <p:sp>
        <p:nvSpPr>
          <p:cNvPr id="3" name="Content Placeholder 2">
            <a:extLst>
              <a:ext uri="{FF2B5EF4-FFF2-40B4-BE49-F238E27FC236}">
                <a16:creationId xmlns:a16="http://schemas.microsoft.com/office/drawing/2014/main" id="{1EAACEC5-431E-ED4B-89D6-355AECB0FD38}"/>
              </a:ext>
            </a:extLst>
          </p:cNvPr>
          <p:cNvSpPr>
            <a:spLocks noGrp="1"/>
          </p:cNvSpPr>
          <p:nvPr>
            <p:ph idx="1"/>
          </p:nvPr>
        </p:nvSpPr>
        <p:spPr>
          <a:xfrm>
            <a:off x="775677" y="1552086"/>
            <a:ext cx="10515600" cy="4351338"/>
          </a:xfrm>
        </p:spPr>
        <p:txBody>
          <a:bodyPr/>
          <a:lstStyle/>
          <a:p>
            <a:pPr marL="0" indent="0">
              <a:buNone/>
            </a:pPr>
            <a:r>
              <a:rPr lang="en-AU" dirty="0"/>
              <a:t>Use double TLS wrapper on a </a:t>
            </a:r>
            <a:r>
              <a:rPr lang="en-AU" dirty="0" err="1"/>
              <a:t>DoH</a:t>
            </a:r>
            <a:r>
              <a:rPr lang="en-AU" dirty="0"/>
              <a:t> transport to dissociate query name from stub identity </a:t>
            </a:r>
          </a:p>
        </p:txBody>
      </p:sp>
      <p:pic>
        <p:nvPicPr>
          <p:cNvPr id="5" name="Picture 4">
            <a:extLst>
              <a:ext uri="{FF2B5EF4-FFF2-40B4-BE49-F238E27FC236}">
                <a16:creationId xmlns:a16="http://schemas.microsoft.com/office/drawing/2014/main" id="{81A04FFB-6DEE-864B-82A0-8A91944CC93B}"/>
              </a:ext>
            </a:extLst>
          </p:cNvPr>
          <p:cNvPicPr>
            <a:picLocks noChangeAspect="1"/>
          </p:cNvPicPr>
          <p:nvPr/>
        </p:nvPicPr>
        <p:blipFill>
          <a:blip r:embed="rId2"/>
          <a:stretch>
            <a:fillRect/>
          </a:stretch>
        </p:blipFill>
        <p:spPr>
          <a:xfrm>
            <a:off x="0" y="2712493"/>
            <a:ext cx="12192000" cy="4145507"/>
          </a:xfrm>
          <a:prstGeom prst="rect">
            <a:avLst/>
          </a:prstGeom>
        </p:spPr>
      </p:pic>
      <p:sp>
        <p:nvSpPr>
          <p:cNvPr id="6" name="TextBox 5">
            <a:extLst>
              <a:ext uri="{FF2B5EF4-FFF2-40B4-BE49-F238E27FC236}">
                <a16:creationId xmlns:a16="http://schemas.microsoft.com/office/drawing/2014/main" id="{3B35C39B-001D-FA44-88E7-8A5F57690685}"/>
              </a:ext>
            </a:extLst>
          </p:cNvPr>
          <p:cNvSpPr txBox="1"/>
          <p:nvPr/>
        </p:nvSpPr>
        <p:spPr>
          <a:xfrm>
            <a:off x="1141045" y="2276192"/>
            <a:ext cx="1203569" cy="261610"/>
          </a:xfrm>
          <a:prstGeom prst="rect">
            <a:avLst/>
          </a:prstGeom>
          <a:noFill/>
        </p:spPr>
        <p:txBody>
          <a:bodyPr wrap="square" rtlCol="0">
            <a:spAutoFit/>
          </a:bodyPr>
          <a:lstStyle/>
          <a:p>
            <a:r>
              <a:rPr lang="en-AU" sz="1100" dirty="0">
                <a:solidFill>
                  <a:schemeClr val="bg1">
                    <a:lumMod val="65000"/>
                  </a:schemeClr>
                </a:solidFill>
                <a:latin typeface="AhnbergHand" pitchFamily="2" charset="0"/>
              </a:rPr>
              <a:t>This is “you”</a:t>
            </a:r>
          </a:p>
        </p:txBody>
      </p:sp>
      <p:sp>
        <p:nvSpPr>
          <p:cNvPr id="7" name="TextBox 6">
            <a:extLst>
              <a:ext uri="{FF2B5EF4-FFF2-40B4-BE49-F238E27FC236}">
                <a16:creationId xmlns:a16="http://schemas.microsoft.com/office/drawing/2014/main" id="{A4911F32-B77B-D949-BA1B-A48FCFA4C7C2}"/>
              </a:ext>
            </a:extLst>
          </p:cNvPr>
          <p:cNvSpPr txBox="1"/>
          <p:nvPr/>
        </p:nvSpPr>
        <p:spPr>
          <a:xfrm>
            <a:off x="3708405" y="2200698"/>
            <a:ext cx="3059725" cy="430887"/>
          </a:xfrm>
          <a:prstGeom prst="rect">
            <a:avLst/>
          </a:prstGeom>
          <a:noFill/>
        </p:spPr>
        <p:txBody>
          <a:bodyPr wrap="square" rtlCol="0">
            <a:spAutoFit/>
          </a:bodyPr>
          <a:lstStyle/>
          <a:p>
            <a:r>
              <a:rPr lang="en-AU" sz="1100" dirty="0">
                <a:solidFill>
                  <a:schemeClr val="bg1">
                    <a:lumMod val="65000"/>
                  </a:schemeClr>
                </a:solidFill>
                <a:latin typeface="AhnbergHand" pitchFamily="2" charset="0"/>
              </a:rPr>
              <a:t>Knows your identity, but not what DNS name you are asking for</a:t>
            </a:r>
          </a:p>
        </p:txBody>
      </p:sp>
      <p:sp>
        <p:nvSpPr>
          <p:cNvPr id="8" name="Freeform 7">
            <a:extLst>
              <a:ext uri="{FF2B5EF4-FFF2-40B4-BE49-F238E27FC236}">
                <a16:creationId xmlns:a16="http://schemas.microsoft.com/office/drawing/2014/main" id="{A0109DD7-F9F6-0144-AAA5-0057BFD52F8E}"/>
              </a:ext>
            </a:extLst>
          </p:cNvPr>
          <p:cNvSpPr/>
          <p:nvPr/>
        </p:nvSpPr>
        <p:spPr>
          <a:xfrm>
            <a:off x="1680308" y="2510269"/>
            <a:ext cx="173407" cy="317312"/>
          </a:xfrm>
          <a:custGeom>
            <a:avLst/>
            <a:gdLst>
              <a:gd name="connsiteX0" fmla="*/ 0 w 173407"/>
              <a:gd name="connsiteY0" fmla="*/ 0 h 317312"/>
              <a:gd name="connsiteX1" fmla="*/ 39077 w 173407"/>
              <a:gd name="connsiteY1" fmla="*/ 62523 h 317312"/>
              <a:gd name="connsiteX2" fmla="*/ 156308 w 173407"/>
              <a:gd name="connsiteY2" fmla="*/ 273538 h 317312"/>
              <a:gd name="connsiteX3" fmla="*/ 171939 w 173407"/>
              <a:gd name="connsiteY3" fmla="*/ 164123 h 317312"/>
              <a:gd name="connsiteX4" fmla="*/ 148492 w 173407"/>
              <a:gd name="connsiteY4" fmla="*/ 312615 h 317312"/>
              <a:gd name="connsiteX5" fmla="*/ 54708 w 173407"/>
              <a:gd name="connsiteY5" fmla="*/ 265723 h 3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407" h="317312">
                <a:moveTo>
                  <a:pt x="0" y="0"/>
                </a:moveTo>
                <a:cubicBezTo>
                  <a:pt x="6513" y="8466"/>
                  <a:pt x="13026" y="16933"/>
                  <a:pt x="39077" y="62523"/>
                </a:cubicBezTo>
                <a:cubicBezTo>
                  <a:pt x="65128" y="108113"/>
                  <a:pt x="134164" y="256605"/>
                  <a:pt x="156308" y="273538"/>
                </a:cubicBezTo>
                <a:cubicBezTo>
                  <a:pt x="178452" y="290471"/>
                  <a:pt x="173242" y="157610"/>
                  <a:pt x="171939" y="164123"/>
                </a:cubicBezTo>
                <a:cubicBezTo>
                  <a:pt x="170636" y="170636"/>
                  <a:pt x="168030" y="295682"/>
                  <a:pt x="148492" y="312615"/>
                </a:cubicBezTo>
                <a:cubicBezTo>
                  <a:pt x="128954" y="329548"/>
                  <a:pt x="91831" y="297635"/>
                  <a:pt x="54708" y="2657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766AE1FD-48C9-7D44-95D1-2407BAC7573F}"/>
              </a:ext>
            </a:extLst>
          </p:cNvPr>
          <p:cNvSpPr/>
          <p:nvPr/>
        </p:nvSpPr>
        <p:spPr>
          <a:xfrm>
            <a:off x="4353176" y="2596236"/>
            <a:ext cx="262851" cy="252280"/>
          </a:xfrm>
          <a:custGeom>
            <a:avLst/>
            <a:gdLst>
              <a:gd name="connsiteX0" fmla="*/ 0 w 262851"/>
              <a:gd name="connsiteY0" fmla="*/ 0 h 252280"/>
              <a:gd name="connsiteX1" fmla="*/ 234461 w 262851"/>
              <a:gd name="connsiteY1" fmla="*/ 242277 h 252280"/>
              <a:gd name="connsiteX2" fmla="*/ 257907 w 262851"/>
              <a:gd name="connsiteY2" fmla="*/ 140677 h 252280"/>
              <a:gd name="connsiteX3" fmla="*/ 226646 w 262851"/>
              <a:gd name="connsiteY3" fmla="*/ 250093 h 252280"/>
              <a:gd name="connsiteX4" fmla="*/ 93784 w 262851"/>
              <a:gd name="connsiteY4" fmla="*/ 203200 h 2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51" h="252280">
                <a:moveTo>
                  <a:pt x="0" y="0"/>
                </a:moveTo>
                <a:cubicBezTo>
                  <a:pt x="95738" y="109415"/>
                  <a:pt x="191477" y="218831"/>
                  <a:pt x="234461" y="242277"/>
                </a:cubicBezTo>
                <a:cubicBezTo>
                  <a:pt x="277446" y="265723"/>
                  <a:pt x="259209" y="139374"/>
                  <a:pt x="257907" y="140677"/>
                </a:cubicBezTo>
                <a:cubicBezTo>
                  <a:pt x="256605" y="141980"/>
                  <a:pt x="254000" y="239673"/>
                  <a:pt x="226646" y="250093"/>
                </a:cubicBezTo>
                <a:cubicBezTo>
                  <a:pt x="199292" y="260513"/>
                  <a:pt x="146538" y="231856"/>
                  <a:pt x="93784" y="203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F07574FF-92EA-3144-BD47-D3270B81DC29}"/>
              </a:ext>
            </a:extLst>
          </p:cNvPr>
          <p:cNvSpPr txBox="1"/>
          <p:nvPr/>
        </p:nvSpPr>
        <p:spPr>
          <a:xfrm>
            <a:off x="6947139" y="2135014"/>
            <a:ext cx="3059725" cy="430887"/>
          </a:xfrm>
          <a:prstGeom prst="rect">
            <a:avLst/>
          </a:prstGeom>
          <a:noFill/>
        </p:spPr>
        <p:txBody>
          <a:bodyPr wrap="square" rtlCol="0">
            <a:spAutoFit/>
          </a:bodyPr>
          <a:lstStyle/>
          <a:p>
            <a:r>
              <a:rPr lang="en-AU" sz="1100" dirty="0">
                <a:solidFill>
                  <a:schemeClr val="bg1">
                    <a:lumMod val="65000"/>
                  </a:schemeClr>
                </a:solidFill>
                <a:latin typeface="AhnbergHand" pitchFamily="2" charset="0"/>
              </a:rPr>
              <a:t>Knows what DNS name you are asking for, but not your identity</a:t>
            </a:r>
          </a:p>
        </p:txBody>
      </p:sp>
      <p:sp>
        <p:nvSpPr>
          <p:cNvPr id="11" name="Freeform 10">
            <a:extLst>
              <a:ext uri="{FF2B5EF4-FFF2-40B4-BE49-F238E27FC236}">
                <a16:creationId xmlns:a16="http://schemas.microsoft.com/office/drawing/2014/main" id="{3B751CB2-DE49-2B4D-8557-7142A189465F}"/>
              </a:ext>
            </a:extLst>
          </p:cNvPr>
          <p:cNvSpPr/>
          <p:nvPr/>
        </p:nvSpPr>
        <p:spPr>
          <a:xfrm>
            <a:off x="7590452" y="2525896"/>
            <a:ext cx="262851" cy="252280"/>
          </a:xfrm>
          <a:custGeom>
            <a:avLst/>
            <a:gdLst>
              <a:gd name="connsiteX0" fmla="*/ 0 w 262851"/>
              <a:gd name="connsiteY0" fmla="*/ 0 h 252280"/>
              <a:gd name="connsiteX1" fmla="*/ 234461 w 262851"/>
              <a:gd name="connsiteY1" fmla="*/ 242277 h 252280"/>
              <a:gd name="connsiteX2" fmla="*/ 257907 w 262851"/>
              <a:gd name="connsiteY2" fmla="*/ 140677 h 252280"/>
              <a:gd name="connsiteX3" fmla="*/ 226646 w 262851"/>
              <a:gd name="connsiteY3" fmla="*/ 250093 h 252280"/>
              <a:gd name="connsiteX4" fmla="*/ 93784 w 262851"/>
              <a:gd name="connsiteY4" fmla="*/ 203200 h 25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51" h="252280">
                <a:moveTo>
                  <a:pt x="0" y="0"/>
                </a:moveTo>
                <a:cubicBezTo>
                  <a:pt x="95738" y="109415"/>
                  <a:pt x="191477" y="218831"/>
                  <a:pt x="234461" y="242277"/>
                </a:cubicBezTo>
                <a:cubicBezTo>
                  <a:pt x="277446" y="265723"/>
                  <a:pt x="259209" y="139374"/>
                  <a:pt x="257907" y="140677"/>
                </a:cubicBezTo>
                <a:cubicBezTo>
                  <a:pt x="256605" y="141980"/>
                  <a:pt x="254000" y="239673"/>
                  <a:pt x="226646" y="250093"/>
                </a:cubicBezTo>
                <a:cubicBezTo>
                  <a:pt x="199292" y="260513"/>
                  <a:pt x="146538" y="231856"/>
                  <a:pt x="93784" y="203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23783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507C90E-D872-A34E-9788-A2F43EFEF487}"/>
              </a:ext>
            </a:extLst>
          </p:cNvPr>
          <p:cNvGrpSpPr/>
          <p:nvPr/>
        </p:nvGrpSpPr>
        <p:grpSpPr>
          <a:xfrm>
            <a:off x="4704980" y="4994543"/>
            <a:ext cx="843141" cy="607471"/>
            <a:chOff x="9236155" y="4951437"/>
            <a:chExt cx="843141" cy="607471"/>
          </a:xfrm>
        </p:grpSpPr>
        <p:sp>
          <p:nvSpPr>
            <p:cNvPr id="14" name="Freeform 13">
              <a:extLst>
                <a:ext uri="{FF2B5EF4-FFF2-40B4-BE49-F238E27FC236}">
                  <a16:creationId xmlns:a16="http://schemas.microsoft.com/office/drawing/2014/main" id="{E7399608-A9B8-134A-BBB5-9FBA39884D16}"/>
                </a:ext>
              </a:extLst>
            </p:cNvPr>
            <p:cNvSpPr/>
            <p:nvPr/>
          </p:nvSpPr>
          <p:spPr>
            <a:xfrm>
              <a:off x="9236155" y="5085379"/>
              <a:ext cx="633544" cy="473528"/>
            </a:xfrm>
            <a:custGeom>
              <a:avLst/>
              <a:gdLst>
                <a:gd name="connsiteX0" fmla="*/ 19749 w 681261"/>
                <a:gd name="connsiteY0" fmla="*/ 27977 h 706699"/>
                <a:gd name="connsiteX1" fmla="*/ 19749 w 681261"/>
                <a:gd name="connsiteY1" fmla="*/ 609868 h 706699"/>
                <a:gd name="connsiteX2" fmla="*/ 55375 w 681261"/>
                <a:gd name="connsiteY2" fmla="*/ 692995 h 706699"/>
                <a:gd name="connsiteX3" fmla="*/ 637265 w 681261"/>
                <a:gd name="connsiteY3" fmla="*/ 692995 h 706699"/>
                <a:gd name="connsiteX4" fmla="*/ 637265 w 681261"/>
                <a:gd name="connsiteY4" fmla="*/ 645494 h 706699"/>
                <a:gd name="connsiteX5" fmla="*/ 613515 w 681261"/>
                <a:gd name="connsiteY5" fmla="*/ 51728 h 706699"/>
                <a:gd name="connsiteX6" fmla="*/ 471011 w 681261"/>
                <a:gd name="connsiteY6" fmla="*/ 27977 h 706699"/>
                <a:gd name="connsiteX7" fmla="*/ 79125 w 681261"/>
                <a:gd name="connsiteY7" fmla="*/ 27977 h 70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261" h="706699">
                  <a:moveTo>
                    <a:pt x="19749" y="27977"/>
                  </a:moveTo>
                  <a:cubicBezTo>
                    <a:pt x="16780" y="263504"/>
                    <a:pt x="13811" y="499032"/>
                    <a:pt x="19749" y="609868"/>
                  </a:cubicBezTo>
                  <a:cubicBezTo>
                    <a:pt x="25687" y="720704"/>
                    <a:pt x="-47544" y="679141"/>
                    <a:pt x="55375" y="692995"/>
                  </a:cubicBezTo>
                  <a:cubicBezTo>
                    <a:pt x="158294" y="706849"/>
                    <a:pt x="637265" y="692995"/>
                    <a:pt x="637265" y="692995"/>
                  </a:cubicBezTo>
                  <a:cubicBezTo>
                    <a:pt x="734247" y="685078"/>
                    <a:pt x="641223" y="752372"/>
                    <a:pt x="637265" y="645494"/>
                  </a:cubicBezTo>
                  <a:cubicBezTo>
                    <a:pt x="633307" y="538616"/>
                    <a:pt x="641224" y="154647"/>
                    <a:pt x="613515" y="51728"/>
                  </a:cubicBezTo>
                  <a:cubicBezTo>
                    <a:pt x="585806" y="-51191"/>
                    <a:pt x="560076" y="31936"/>
                    <a:pt x="471011" y="27977"/>
                  </a:cubicBezTo>
                  <a:cubicBezTo>
                    <a:pt x="381946" y="24018"/>
                    <a:pt x="230535" y="25997"/>
                    <a:pt x="79125" y="27977"/>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B764F229-ED4C-E84B-A38C-934A4E18A2F3}"/>
                </a:ext>
              </a:extLst>
            </p:cNvPr>
            <p:cNvSpPr/>
            <p:nvPr/>
          </p:nvSpPr>
          <p:spPr>
            <a:xfrm>
              <a:off x="9287651" y="4951437"/>
              <a:ext cx="740149" cy="136774"/>
            </a:xfrm>
            <a:custGeom>
              <a:avLst/>
              <a:gdLst>
                <a:gd name="connsiteX0" fmla="*/ 0 w 795895"/>
                <a:gd name="connsiteY0" fmla="*/ 168497 h 204123"/>
                <a:gd name="connsiteX1" fmla="*/ 59376 w 795895"/>
                <a:gd name="connsiteY1" fmla="*/ 144747 h 204123"/>
                <a:gd name="connsiteX2" fmla="*/ 225631 w 795895"/>
                <a:gd name="connsiteY2" fmla="*/ 14118 h 204123"/>
                <a:gd name="connsiteX3" fmla="*/ 356259 w 795895"/>
                <a:gd name="connsiteY3" fmla="*/ 2243 h 204123"/>
                <a:gd name="connsiteX4" fmla="*/ 771896 w 795895"/>
                <a:gd name="connsiteY4" fmla="*/ 2243 h 204123"/>
                <a:gd name="connsiteX5" fmla="*/ 724394 w 795895"/>
                <a:gd name="connsiteY5" fmla="*/ 37869 h 204123"/>
                <a:gd name="connsiteX6" fmla="*/ 546264 w 795895"/>
                <a:gd name="connsiteY6" fmla="*/ 204123 h 20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895" h="204123">
                  <a:moveTo>
                    <a:pt x="0" y="168497"/>
                  </a:moveTo>
                  <a:cubicBezTo>
                    <a:pt x="10885" y="169487"/>
                    <a:pt x="21771" y="170477"/>
                    <a:pt x="59376" y="144747"/>
                  </a:cubicBezTo>
                  <a:cubicBezTo>
                    <a:pt x="96981" y="119017"/>
                    <a:pt x="176151" y="37869"/>
                    <a:pt x="225631" y="14118"/>
                  </a:cubicBezTo>
                  <a:cubicBezTo>
                    <a:pt x="275111" y="-9633"/>
                    <a:pt x="265215" y="4222"/>
                    <a:pt x="356259" y="2243"/>
                  </a:cubicBezTo>
                  <a:cubicBezTo>
                    <a:pt x="447303" y="264"/>
                    <a:pt x="771896" y="2243"/>
                    <a:pt x="771896" y="2243"/>
                  </a:cubicBezTo>
                  <a:cubicBezTo>
                    <a:pt x="833252" y="8181"/>
                    <a:pt x="761999" y="4222"/>
                    <a:pt x="724394" y="37869"/>
                  </a:cubicBezTo>
                  <a:cubicBezTo>
                    <a:pt x="686789" y="71516"/>
                    <a:pt x="616526" y="137819"/>
                    <a:pt x="546264" y="2041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A58C41F2-1302-B84A-9BF0-10D90169736A}"/>
                </a:ext>
              </a:extLst>
            </p:cNvPr>
            <p:cNvSpPr/>
            <p:nvPr/>
          </p:nvSpPr>
          <p:spPr>
            <a:xfrm>
              <a:off x="9805858" y="4951438"/>
              <a:ext cx="273438" cy="607470"/>
            </a:xfrm>
            <a:custGeom>
              <a:avLst/>
              <a:gdLst>
                <a:gd name="connsiteX0" fmla="*/ 0 w 273438"/>
                <a:gd name="connsiteY0" fmla="*/ 100281 h 551543"/>
                <a:gd name="connsiteX1" fmla="*/ 249382 w 273438"/>
                <a:gd name="connsiteY1" fmla="*/ 5278 h 551543"/>
                <a:gd name="connsiteX2" fmla="*/ 237506 w 273438"/>
                <a:gd name="connsiteY2" fmla="*/ 52779 h 551543"/>
                <a:gd name="connsiteX3" fmla="*/ 273132 w 273438"/>
                <a:gd name="connsiteY3" fmla="*/ 385288 h 551543"/>
                <a:gd name="connsiteX4" fmla="*/ 213756 w 273438"/>
                <a:gd name="connsiteY4" fmla="*/ 444665 h 551543"/>
                <a:gd name="connsiteX5" fmla="*/ 59377 w 273438"/>
                <a:gd name="connsiteY5" fmla="*/ 551543 h 5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38" h="551543">
                  <a:moveTo>
                    <a:pt x="0" y="100281"/>
                  </a:moveTo>
                  <a:lnTo>
                    <a:pt x="249382" y="5278"/>
                  </a:lnTo>
                  <a:cubicBezTo>
                    <a:pt x="288966" y="-2639"/>
                    <a:pt x="233548" y="-10556"/>
                    <a:pt x="237506" y="52779"/>
                  </a:cubicBezTo>
                  <a:cubicBezTo>
                    <a:pt x="241464" y="116114"/>
                    <a:pt x="277090" y="319974"/>
                    <a:pt x="273132" y="385288"/>
                  </a:cubicBezTo>
                  <a:cubicBezTo>
                    <a:pt x="269174" y="450602"/>
                    <a:pt x="249382" y="416956"/>
                    <a:pt x="213756" y="444665"/>
                  </a:cubicBezTo>
                  <a:cubicBezTo>
                    <a:pt x="178130" y="472374"/>
                    <a:pt x="118753" y="511958"/>
                    <a:pt x="59377" y="551543"/>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a:extLst>
              <a:ext uri="{FF2B5EF4-FFF2-40B4-BE49-F238E27FC236}">
                <a16:creationId xmlns:a16="http://schemas.microsoft.com/office/drawing/2014/main" id="{A59FE0DA-3A60-4E49-9A64-7DC70FC38CC7}"/>
              </a:ext>
            </a:extLst>
          </p:cNvPr>
          <p:cNvSpPr>
            <a:spLocks noGrp="1"/>
          </p:cNvSpPr>
          <p:nvPr>
            <p:ph type="title"/>
          </p:nvPr>
        </p:nvSpPr>
        <p:spPr/>
        <p:txBody>
          <a:bodyPr/>
          <a:lstStyle/>
          <a:p>
            <a:r>
              <a:rPr lang="en-AU" dirty="0">
                <a:solidFill>
                  <a:srgbClr val="7F5F00"/>
                </a:solidFill>
              </a:rPr>
              <a:t>Oblivious </a:t>
            </a:r>
            <a:r>
              <a:rPr lang="en-AU" dirty="0" err="1">
                <a:solidFill>
                  <a:srgbClr val="7F5F00"/>
                </a:solidFill>
              </a:rPr>
              <a:t>DoH</a:t>
            </a:r>
            <a:endParaRPr lang="en-AU" dirty="0">
              <a:solidFill>
                <a:srgbClr val="7F5F00"/>
              </a:solidFill>
            </a:endParaRPr>
          </a:p>
        </p:txBody>
      </p:sp>
      <p:sp>
        <p:nvSpPr>
          <p:cNvPr id="3" name="Content Placeholder 2">
            <a:extLst>
              <a:ext uri="{FF2B5EF4-FFF2-40B4-BE49-F238E27FC236}">
                <a16:creationId xmlns:a16="http://schemas.microsoft.com/office/drawing/2014/main" id="{1EAACEC5-431E-ED4B-89D6-355AECB0FD38}"/>
              </a:ext>
            </a:extLst>
          </p:cNvPr>
          <p:cNvSpPr>
            <a:spLocks noGrp="1"/>
          </p:cNvSpPr>
          <p:nvPr>
            <p:ph idx="1"/>
          </p:nvPr>
        </p:nvSpPr>
        <p:spPr>
          <a:xfrm>
            <a:off x="838200" y="1861251"/>
            <a:ext cx="10515600" cy="4351338"/>
          </a:xfrm>
        </p:spPr>
        <p:txBody>
          <a:bodyPr/>
          <a:lstStyle/>
          <a:p>
            <a:r>
              <a:rPr lang="en-AU" dirty="0"/>
              <a:t>An outer TLS wrapper is used for the stub-to-</a:t>
            </a:r>
            <a:r>
              <a:rPr lang="en-AU" dirty="0" err="1"/>
              <a:t>oDoH</a:t>
            </a:r>
            <a:r>
              <a:rPr lang="en-AU" dirty="0"/>
              <a:t> Proxy hop and a different TLS wrapper is used for the </a:t>
            </a:r>
            <a:r>
              <a:rPr lang="en-AU" dirty="0" err="1"/>
              <a:t>oDoH</a:t>
            </a:r>
            <a:r>
              <a:rPr lang="en-AU" dirty="0"/>
              <a:t> Proxy-to-</a:t>
            </a:r>
            <a:r>
              <a:rPr lang="en-AU" dirty="0" err="1"/>
              <a:t>oDoH</a:t>
            </a:r>
            <a:r>
              <a:rPr lang="en-AU" dirty="0"/>
              <a:t> Target hop</a:t>
            </a:r>
          </a:p>
          <a:p>
            <a:r>
              <a:rPr lang="en-AU" dirty="0"/>
              <a:t>The inner TLS wrapper is used to encrypt the DNS query, encrypted using the public key of the target </a:t>
            </a:r>
          </a:p>
          <a:p>
            <a:r>
              <a:rPr lang="en-AU" dirty="0"/>
              <a:t>The response is encrypted using a session key generated by the client</a:t>
            </a:r>
          </a:p>
        </p:txBody>
      </p:sp>
      <p:sp>
        <p:nvSpPr>
          <p:cNvPr id="4" name="Freeform 3">
            <a:extLst>
              <a:ext uri="{FF2B5EF4-FFF2-40B4-BE49-F238E27FC236}">
                <a16:creationId xmlns:a16="http://schemas.microsoft.com/office/drawing/2014/main" id="{E44DF83C-2262-FC4F-9317-4125802E1DE2}"/>
              </a:ext>
            </a:extLst>
          </p:cNvPr>
          <p:cNvSpPr/>
          <p:nvPr/>
        </p:nvSpPr>
        <p:spPr>
          <a:xfrm>
            <a:off x="1271752" y="4633893"/>
            <a:ext cx="400827" cy="1251900"/>
          </a:xfrm>
          <a:custGeom>
            <a:avLst/>
            <a:gdLst>
              <a:gd name="connsiteX0" fmla="*/ 231227 w 400827"/>
              <a:gd name="connsiteY0" fmla="*/ 274438 h 1251900"/>
              <a:gd name="connsiteX1" fmla="*/ 399393 w 400827"/>
              <a:gd name="connsiteY1" fmla="*/ 148314 h 1251900"/>
              <a:gd name="connsiteX2" fmla="*/ 147145 w 400827"/>
              <a:gd name="connsiteY2" fmla="*/ 1169 h 1251900"/>
              <a:gd name="connsiteX3" fmla="*/ 42041 w 400827"/>
              <a:gd name="connsiteY3" fmla="*/ 232397 h 1251900"/>
              <a:gd name="connsiteX4" fmla="*/ 168165 w 400827"/>
              <a:gd name="connsiteY4" fmla="*/ 274438 h 1251900"/>
              <a:gd name="connsiteX5" fmla="*/ 199696 w 400827"/>
              <a:gd name="connsiteY5" fmla="*/ 936590 h 1251900"/>
              <a:gd name="connsiteX6" fmla="*/ 126124 w 400827"/>
              <a:gd name="connsiteY6" fmla="*/ 1010162 h 1251900"/>
              <a:gd name="connsiteX7" fmla="*/ 0 w 400827"/>
              <a:gd name="connsiteY7" fmla="*/ 1251900 h 125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827" h="1251900">
                <a:moveTo>
                  <a:pt x="231227" y="274438"/>
                </a:moveTo>
                <a:cubicBezTo>
                  <a:pt x="322317" y="234148"/>
                  <a:pt x="413407" y="193859"/>
                  <a:pt x="399393" y="148314"/>
                </a:cubicBezTo>
                <a:cubicBezTo>
                  <a:pt x="385379" y="102769"/>
                  <a:pt x="206704" y="-12845"/>
                  <a:pt x="147145" y="1169"/>
                </a:cubicBezTo>
                <a:cubicBezTo>
                  <a:pt x="87586" y="15183"/>
                  <a:pt x="38538" y="186852"/>
                  <a:pt x="42041" y="232397"/>
                </a:cubicBezTo>
                <a:cubicBezTo>
                  <a:pt x="45544" y="277942"/>
                  <a:pt x="141889" y="157073"/>
                  <a:pt x="168165" y="274438"/>
                </a:cubicBezTo>
                <a:cubicBezTo>
                  <a:pt x="194441" y="391803"/>
                  <a:pt x="206703" y="813969"/>
                  <a:pt x="199696" y="936590"/>
                </a:cubicBezTo>
                <a:cubicBezTo>
                  <a:pt x="192689" y="1059211"/>
                  <a:pt x="159407" y="957610"/>
                  <a:pt x="126124" y="1010162"/>
                </a:cubicBezTo>
                <a:cubicBezTo>
                  <a:pt x="92841" y="1062714"/>
                  <a:pt x="46420" y="1157307"/>
                  <a:pt x="0" y="1251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147BCC76-E36F-8545-9F3D-049BE276E12A}"/>
              </a:ext>
            </a:extLst>
          </p:cNvPr>
          <p:cNvSpPr/>
          <p:nvPr/>
        </p:nvSpPr>
        <p:spPr>
          <a:xfrm>
            <a:off x="1471448" y="5602014"/>
            <a:ext cx="157655" cy="231227"/>
          </a:xfrm>
          <a:custGeom>
            <a:avLst/>
            <a:gdLst>
              <a:gd name="connsiteX0" fmla="*/ 0 w 157655"/>
              <a:gd name="connsiteY0" fmla="*/ 0 h 231227"/>
              <a:gd name="connsiteX1" fmla="*/ 157655 w 157655"/>
              <a:gd name="connsiteY1" fmla="*/ 231227 h 231227"/>
            </a:gdLst>
            <a:ahLst/>
            <a:cxnLst>
              <a:cxn ang="0">
                <a:pos x="connsiteX0" y="connsiteY0"/>
              </a:cxn>
              <a:cxn ang="0">
                <a:pos x="connsiteX1" y="connsiteY1"/>
              </a:cxn>
            </a:cxnLst>
            <a:rect l="l" t="t" r="r" b="b"/>
            <a:pathLst>
              <a:path w="157655" h="231227">
                <a:moveTo>
                  <a:pt x="0" y="0"/>
                </a:moveTo>
                <a:lnTo>
                  <a:pt x="157655" y="23122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2DEA7D5C-44E8-4A4D-8932-3DD983601773}"/>
              </a:ext>
            </a:extLst>
          </p:cNvPr>
          <p:cNvSpPr/>
          <p:nvPr/>
        </p:nvSpPr>
        <p:spPr>
          <a:xfrm>
            <a:off x="1481959" y="5118538"/>
            <a:ext cx="215928" cy="252248"/>
          </a:xfrm>
          <a:custGeom>
            <a:avLst/>
            <a:gdLst>
              <a:gd name="connsiteX0" fmla="*/ 0 w 215928"/>
              <a:gd name="connsiteY0" fmla="*/ 0 h 252248"/>
              <a:gd name="connsiteX1" fmla="*/ 189186 w 215928"/>
              <a:gd name="connsiteY1" fmla="*/ 210207 h 252248"/>
              <a:gd name="connsiteX2" fmla="*/ 210207 w 215928"/>
              <a:gd name="connsiteY2" fmla="*/ 252248 h 252248"/>
            </a:gdLst>
            <a:ahLst/>
            <a:cxnLst>
              <a:cxn ang="0">
                <a:pos x="connsiteX0" y="connsiteY0"/>
              </a:cxn>
              <a:cxn ang="0">
                <a:pos x="connsiteX1" y="connsiteY1"/>
              </a:cxn>
              <a:cxn ang="0">
                <a:pos x="connsiteX2" y="connsiteY2"/>
              </a:cxn>
            </a:cxnLst>
            <a:rect l="l" t="t" r="r" b="b"/>
            <a:pathLst>
              <a:path w="215928" h="252248">
                <a:moveTo>
                  <a:pt x="0" y="0"/>
                </a:moveTo>
                <a:lnTo>
                  <a:pt x="189186" y="210207"/>
                </a:lnTo>
                <a:cubicBezTo>
                  <a:pt x="224221" y="252248"/>
                  <a:pt x="217214" y="252248"/>
                  <a:pt x="210207" y="252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58E5ED00-1DDE-0840-BD21-38852E041F66}"/>
              </a:ext>
            </a:extLst>
          </p:cNvPr>
          <p:cNvSpPr/>
          <p:nvPr/>
        </p:nvSpPr>
        <p:spPr>
          <a:xfrm>
            <a:off x="1240221" y="5118538"/>
            <a:ext cx="178676" cy="220717"/>
          </a:xfrm>
          <a:custGeom>
            <a:avLst/>
            <a:gdLst>
              <a:gd name="connsiteX0" fmla="*/ 178676 w 178676"/>
              <a:gd name="connsiteY0" fmla="*/ 0 h 220717"/>
              <a:gd name="connsiteX1" fmla="*/ 0 w 178676"/>
              <a:gd name="connsiteY1" fmla="*/ 220717 h 220717"/>
            </a:gdLst>
            <a:ahLst/>
            <a:cxnLst>
              <a:cxn ang="0">
                <a:pos x="connsiteX0" y="connsiteY0"/>
              </a:cxn>
              <a:cxn ang="0">
                <a:pos x="connsiteX1" y="connsiteY1"/>
              </a:cxn>
            </a:cxnLst>
            <a:rect l="l" t="t" r="r" b="b"/>
            <a:pathLst>
              <a:path w="178676" h="220717">
                <a:moveTo>
                  <a:pt x="178676" y="0"/>
                </a:moveTo>
                <a:lnTo>
                  <a:pt x="0" y="22071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8C82A536-54B6-0443-8BAD-B0982877AC87}"/>
              </a:ext>
            </a:extLst>
          </p:cNvPr>
          <p:cNvSpPr/>
          <p:nvPr/>
        </p:nvSpPr>
        <p:spPr>
          <a:xfrm>
            <a:off x="1672579" y="5091677"/>
            <a:ext cx="218365" cy="336331"/>
          </a:xfrm>
          <a:custGeom>
            <a:avLst/>
            <a:gdLst>
              <a:gd name="connsiteX0" fmla="*/ 218365 w 218365"/>
              <a:gd name="connsiteY0" fmla="*/ 0 h 336331"/>
              <a:gd name="connsiteX1" fmla="*/ 8159 w 218365"/>
              <a:gd name="connsiteY1" fmla="*/ 241738 h 336331"/>
              <a:gd name="connsiteX2" fmla="*/ 39690 w 218365"/>
              <a:gd name="connsiteY2" fmla="*/ 262759 h 336331"/>
              <a:gd name="connsiteX3" fmla="*/ 155303 w 218365"/>
              <a:gd name="connsiteY3" fmla="*/ 336331 h 336331"/>
            </a:gdLst>
            <a:ahLst/>
            <a:cxnLst>
              <a:cxn ang="0">
                <a:pos x="connsiteX0" y="connsiteY0"/>
              </a:cxn>
              <a:cxn ang="0">
                <a:pos x="connsiteX1" y="connsiteY1"/>
              </a:cxn>
              <a:cxn ang="0">
                <a:pos x="connsiteX2" y="connsiteY2"/>
              </a:cxn>
              <a:cxn ang="0">
                <a:pos x="connsiteX3" y="connsiteY3"/>
              </a:cxn>
            </a:cxnLst>
            <a:rect l="l" t="t" r="r" b="b"/>
            <a:pathLst>
              <a:path w="218365" h="336331">
                <a:moveTo>
                  <a:pt x="218365" y="0"/>
                </a:moveTo>
                <a:cubicBezTo>
                  <a:pt x="128151" y="98972"/>
                  <a:pt x="37938" y="197945"/>
                  <a:pt x="8159" y="241738"/>
                </a:cubicBezTo>
                <a:cubicBezTo>
                  <a:pt x="-21620" y="285531"/>
                  <a:pt x="39690" y="262759"/>
                  <a:pt x="39690" y="262759"/>
                </a:cubicBezTo>
                <a:lnTo>
                  <a:pt x="155303" y="33633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E3CA58EC-3686-E14B-8DAD-FB8B5A8EA654}"/>
              </a:ext>
            </a:extLst>
          </p:cNvPr>
          <p:cNvSpPr/>
          <p:nvPr/>
        </p:nvSpPr>
        <p:spPr>
          <a:xfrm>
            <a:off x="1849821" y="5108028"/>
            <a:ext cx="193476" cy="294289"/>
          </a:xfrm>
          <a:custGeom>
            <a:avLst/>
            <a:gdLst>
              <a:gd name="connsiteX0" fmla="*/ 21020 w 193476"/>
              <a:gd name="connsiteY0" fmla="*/ 0 h 294289"/>
              <a:gd name="connsiteX1" fmla="*/ 189186 w 193476"/>
              <a:gd name="connsiteY1" fmla="*/ 63062 h 294289"/>
              <a:gd name="connsiteX2" fmla="*/ 147145 w 193476"/>
              <a:gd name="connsiteY2" fmla="*/ 115613 h 294289"/>
              <a:gd name="connsiteX3" fmla="*/ 0 w 193476"/>
              <a:gd name="connsiteY3" fmla="*/ 294289 h 294289"/>
            </a:gdLst>
            <a:ahLst/>
            <a:cxnLst>
              <a:cxn ang="0">
                <a:pos x="connsiteX0" y="connsiteY0"/>
              </a:cxn>
              <a:cxn ang="0">
                <a:pos x="connsiteX1" y="connsiteY1"/>
              </a:cxn>
              <a:cxn ang="0">
                <a:pos x="connsiteX2" y="connsiteY2"/>
              </a:cxn>
              <a:cxn ang="0">
                <a:pos x="connsiteX3" y="connsiteY3"/>
              </a:cxn>
            </a:cxnLst>
            <a:rect l="l" t="t" r="r" b="b"/>
            <a:pathLst>
              <a:path w="193476" h="294289">
                <a:moveTo>
                  <a:pt x="21020" y="0"/>
                </a:moveTo>
                <a:cubicBezTo>
                  <a:pt x="94592" y="21896"/>
                  <a:pt x="168165" y="43793"/>
                  <a:pt x="189186" y="63062"/>
                </a:cubicBezTo>
                <a:cubicBezTo>
                  <a:pt x="210207" y="82331"/>
                  <a:pt x="147145" y="115613"/>
                  <a:pt x="147145" y="115613"/>
                </a:cubicBezTo>
                <a:lnTo>
                  <a:pt x="0" y="2942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D3BB5978-5ACB-1844-8391-D57412F5FA8C}"/>
              </a:ext>
            </a:extLst>
          </p:cNvPr>
          <p:cNvSpPr/>
          <p:nvPr/>
        </p:nvSpPr>
        <p:spPr>
          <a:xfrm>
            <a:off x="2267108" y="5219194"/>
            <a:ext cx="5598592" cy="208813"/>
          </a:xfrm>
          <a:prstGeom prst="rect">
            <a:avLst/>
          </a:prstGeom>
          <a:gradFill>
            <a:gsLst>
              <a:gs pos="0">
                <a:schemeClr val="accent1">
                  <a:lumMod val="75000"/>
                </a:schemeClr>
              </a:gs>
              <a:gs pos="54000">
                <a:schemeClr val="accent1">
                  <a:lumMod val="45000"/>
                  <a:lumOff val="55000"/>
                </a:schemeClr>
              </a:gs>
              <a:gs pos="100000">
                <a:schemeClr val="accent1">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EE18246-A9DA-4847-B9C0-C1309678291E}"/>
              </a:ext>
            </a:extLst>
          </p:cNvPr>
          <p:cNvSpPr/>
          <p:nvPr/>
        </p:nvSpPr>
        <p:spPr>
          <a:xfrm>
            <a:off x="2771874" y="4941997"/>
            <a:ext cx="1554429" cy="914400"/>
          </a:xfrm>
          <a:prstGeom prst="rect">
            <a:avLst/>
          </a:prstGeom>
          <a:gradFill>
            <a:gsLst>
              <a:gs pos="0">
                <a:srgbClr val="C00000"/>
              </a:gs>
              <a:gs pos="55000">
                <a:schemeClr val="bg1">
                  <a:lumMod val="95000"/>
                </a:schemeClr>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9094594A-A4F5-4241-829C-FFE759943A95}"/>
              </a:ext>
            </a:extLst>
          </p:cNvPr>
          <p:cNvSpPr/>
          <p:nvPr/>
        </p:nvSpPr>
        <p:spPr>
          <a:xfrm>
            <a:off x="5866901" y="4918841"/>
            <a:ext cx="1554429" cy="914400"/>
          </a:xfrm>
          <a:prstGeom prst="rect">
            <a:avLst/>
          </a:prstGeom>
          <a:gradFill>
            <a:gsLst>
              <a:gs pos="0">
                <a:srgbClr val="7030A0"/>
              </a:gs>
              <a:gs pos="55000">
                <a:schemeClr val="bg1">
                  <a:lumMod val="95000"/>
                </a:schemeClr>
              </a:gs>
              <a:gs pos="100000">
                <a:srgbClr val="7030A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2" name="Group 21">
            <a:extLst>
              <a:ext uri="{FF2B5EF4-FFF2-40B4-BE49-F238E27FC236}">
                <a16:creationId xmlns:a16="http://schemas.microsoft.com/office/drawing/2014/main" id="{B31053DB-2234-4349-93F6-4256BBE4A805}"/>
              </a:ext>
            </a:extLst>
          </p:cNvPr>
          <p:cNvGrpSpPr/>
          <p:nvPr/>
        </p:nvGrpSpPr>
        <p:grpSpPr>
          <a:xfrm>
            <a:off x="7792857" y="5019864"/>
            <a:ext cx="843141" cy="607471"/>
            <a:chOff x="9236155" y="4951437"/>
            <a:chExt cx="843141" cy="607471"/>
          </a:xfrm>
        </p:grpSpPr>
        <p:sp>
          <p:nvSpPr>
            <p:cNvPr id="23" name="Freeform 22">
              <a:extLst>
                <a:ext uri="{FF2B5EF4-FFF2-40B4-BE49-F238E27FC236}">
                  <a16:creationId xmlns:a16="http://schemas.microsoft.com/office/drawing/2014/main" id="{52B62E99-C1F0-7A4C-B58B-203F97E605B3}"/>
                </a:ext>
              </a:extLst>
            </p:cNvPr>
            <p:cNvSpPr/>
            <p:nvPr/>
          </p:nvSpPr>
          <p:spPr>
            <a:xfrm>
              <a:off x="9236155" y="5085379"/>
              <a:ext cx="633544" cy="473528"/>
            </a:xfrm>
            <a:custGeom>
              <a:avLst/>
              <a:gdLst>
                <a:gd name="connsiteX0" fmla="*/ 19749 w 681261"/>
                <a:gd name="connsiteY0" fmla="*/ 27977 h 706699"/>
                <a:gd name="connsiteX1" fmla="*/ 19749 w 681261"/>
                <a:gd name="connsiteY1" fmla="*/ 609868 h 706699"/>
                <a:gd name="connsiteX2" fmla="*/ 55375 w 681261"/>
                <a:gd name="connsiteY2" fmla="*/ 692995 h 706699"/>
                <a:gd name="connsiteX3" fmla="*/ 637265 w 681261"/>
                <a:gd name="connsiteY3" fmla="*/ 692995 h 706699"/>
                <a:gd name="connsiteX4" fmla="*/ 637265 w 681261"/>
                <a:gd name="connsiteY4" fmla="*/ 645494 h 706699"/>
                <a:gd name="connsiteX5" fmla="*/ 613515 w 681261"/>
                <a:gd name="connsiteY5" fmla="*/ 51728 h 706699"/>
                <a:gd name="connsiteX6" fmla="*/ 471011 w 681261"/>
                <a:gd name="connsiteY6" fmla="*/ 27977 h 706699"/>
                <a:gd name="connsiteX7" fmla="*/ 79125 w 681261"/>
                <a:gd name="connsiteY7" fmla="*/ 27977 h 70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261" h="706699">
                  <a:moveTo>
                    <a:pt x="19749" y="27977"/>
                  </a:moveTo>
                  <a:cubicBezTo>
                    <a:pt x="16780" y="263504"/>
                    <a:pt x="13811" y="499032"/>
                    <a:pt x="19749" y="609868"/>
                  </a:cubicBezTo>
                  <a:cubicBezTo>
                    <a:pt x="25687" y="720704"/>
                    <a:pt x="-47544" y="679141"/>
                    <a:pt x="55375" y="692995"/>
                  </a:cubicBezTo>
                  <a:cubicBezTo>
                    <a:pt x="158294" y="706849"/>
                    <a:pt x="637265" y="692995"/>
                    <a:pt x="637265" y="692995"/>
                  </a:cubicBezTo>
                  <a:cubicBezTo>
                    <a:pt x="734247" y="685078"/>
                    <a:pt x="641223" y="752372"/>
                    <a:pt x="637265" y="645494"/>
                  </a:cubicBezTo>
                  <a:cubicBezTo>
                    <a:pt x="633307" y="538616"/>
                    <a:pt x="641224" y="154647"/>
                    <a:pt x="613515" y="51728"/>
                  </a:cubicBezTo>
                  <a:cubicBezTo>
                    <a:pt x="585806" y="-51191"/>
                    <a:pt x="560076" y="31936"/>
                    <a:pt x="471011" y="27977"/>
                  </a:cubicBezTo>
                  <a:cubicBezTo>
                    <a:pt x="381946" y="24018"/>
                    <a:pt x="230535" y="25997"/>
                    <a:pt x="79125" y="27977"/>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EF898B18-A5B0-CE44-B90B-F30D444396F9}"/>
                </a:ext>
              </a:extLst>
            </p:cNvPr>
            <p:cNvSpPr/>
            <p:nvPr/>
          </p:nvSpPr>
          <p:spPr>
            <a:xfrm>
              <a:off x="9287651" y="4951437"/>
              <a:ext cx="740149" cy="136774"/>
            </a:xfrm>
            <a:custGeom>
              <a:avLst/>
              <a:gdLst>
                <a:gd name="connsiteX0" fmla="*/ 0 w 795895"/>
                <a:gd name="connsiteY0" fmla="*/ 168497 h 204123"/>
                <a:gd name="connsiteX1" fmla="*/ 59376 w 795895"/>
                <a:gd name="connsiteY1" fmla="*/ 144747 h 204123"/>
                <a:gd name="connsiteX2" fmla="*/ 225631 w 795895"/>
                <a:gd name="connsiteY2" fmla="*/ 14118 h 204123"/>
                <a:gd name="connsiteX3" fmla="*/ 356259 w 795895"/>
                <a:gd name="connsiteY3" fmla="*/ 2243 h 204123"/>
                <a:gd name="connsiteX4" fmla="*/ 771896 w 795895"/>
                <a:gd name="connsiteY4" fmla="*/ 2243 h 204123"/>
                <a:gd name="connsiteX5" fmla="*/ 724394 w 795895"/>
                <a:gd name="connsiteY5" fmla="*/ 37869 h 204123"/>
                <a:gd name="connsiteX6" fmla="*/ 546264 w 795895"/>
                <a:gd name="connsiteY6" fmla="*/ 204123 h 20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895" h="204123">
                  <a:moveTo>
                    <a:pt x="0" y="168497"/>
                  </a:moveTo>
                  <a:cubicBezTo>
                    <a:pt x="10885" y="169487"/>
                    <a:pt x="21771" y="170477"/>
                    <a:pt x="59376" y="144747"/>
                  </a:cubicBezTo>
                  <a:cubicBezTo>
                    <a:pt x="96981" y="119017"/>
                    <a:pt x="176151" y="37869"/>
                    <a:pt x="225631" y="14118"/>
                  </a:cubicBezTo>
                  <a:cubicBezTo>
                    <a:pt x="275111" y="-9633"/>
                    <a:pt x="265215" y="4222"/>
                    <a:pt x="356259" y="2243"/>
                  </a:cubicBezTo>
                  <a:cubicBezTo>
                    <a:pt x="447303" y="264"/>
                    <a:pt x="771896" y="2243"/>
                    <a:pt x="771896" y="2243"/>
                  </a:cubicBezTo>
                  <a:cubicBezTo>
                    <a:pt x="833252" y="8181"/>
                    <a:pt x="761999" y="4222"/>
                    <a:pt x="724394" y="37869"/>
                  </a:cubicBezTo>
                  <a:cubicBezTo>
                    <a:pt x="686789" y="71516"/>
                    <a:pt x="616526" y="137819"/>
                    <a:pt x="546264" y="2041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ADD03292-B3FD-0C4F-9217-92E86E781E0A}"/>
                </a:ext>
              </a:extLst>
            </p:cNvPr>
            <p:cNvSpPr/>
            <p:nvPr/>
          </p:nvSpPr>
          <p:spPr>
            <a:xfrm>
              <a:off x="9805858" y="4951438"/>
              <a:ext cx="273438" cy="607470"/>
            </a:xfrm>
            <a:custGeom>
              <a:avLst/>
              <a:gdLst>
                <a:gd name="connsiteX0" fmla="*/ 0 w 273438"/>
                <a:gd name="connsiteY0" fmla="*/ 100281 h 551543"/>
                <a:gd name="connsiteX1" fmla="*/ 249382 w 273438"/>
                <a:gd name="connsiteY1" fmla="*/ 5278 h 551543"/>
                <a:gd name="connsiteX2" fmla="*/ 237506 w 273438"/>
                <a:gd name="connsiteY2" fmla="*/ 52779 h 551543"/>
                <a:gd name="connsiteX3" fmla="*/ 273132 w 273438"/>
                <a:gd name="connsiteY3" fmla="*/ 385288 h 551543"/>
                <a:gd name="connsiteX4" fmla="*/ 213756 w 273438"/>
                <a:gd name="connsiteY4" fmla="*/ 444665 h 551543"/>
                <a:gd name="connsiteX5" fmla="*/ 59377 w 273438"/>
                <a:gd name="connsiteY5" fmla="*/ 551543 h 5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38" h="551543">
                  <a:moveTo>
                    <a:pt x="0" y="100281"/>
                  </a:moveTo>
                  <a:lnTo>
                    <a:pt x="249382" y="5278"/>
                  </a:lnTo>
                  <a:cubicBezTo>
                    <a:pt x="288966" y="-2639"/>
                    <a:pt x="233548" y="-10556"/>
                    <a:pt x="237506" y="52779"/>
                  </a:cubicBezTo>
                  <a:cubicBezTo>
                    <a:pt x="241464" y="116114"/>
                    <a:pt x="277090" y="319974"/>
                    <a:pt x="273132" y="385288"/>
                  </a:cubicBezTo>
                  <a:cubicBezTo>
                    <a:pt x="269174" y="450602"/>
                    <a:pt x="249382" y="416956"/>
                    <a:pt x="213756" y="444665"/>
                  </a:cubicBezTo>
                  <a:cubicBezTo>
                    <a:pt x="178130" y="472374"/>
                    <a:pt x="118753" y="511958"/>
                    <a:pt x="59377" y="551543"/>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6" name="TextBox 25">
            <a:extLst>
              <a:ext uri="{FF2B5EF4-FFF2-40B4-BE49-F238E27FC236}">
                <a16:creationId xmlns:a16="http://schemas.microsoft.com/office/drawing/2014/main" id="{CDF423F9-EA9E-0D43-B517-FB1571036F1E}"/>
              </a:ext>
            </a:extLst>
          </p:cNvPr>
          <p:cNvSpPr txBox="1"/>
          <p:nvPr/>
        </p:nvSpPr>
        <p:spPr>
          <a:xfrm>
            <a:off x="4264742" y="5725959"/>
            <a:ext cx="1603324" cy="307777"/>
          </a:xfrm>
          <a:prstGeom prst="rect">
            <a:avLst/>
          </a:prstGeom>
          <a:noFill/>
        </p:spPr>
        <p:txBody>
          <a:bodyPr wrap="none" rtlCol="0">
            <a:spAutoFit/>
          </a:bodyPr>
          <a:lstStyle/>
          <a:p>
            <a:r>
              <a:rPr lang="en-AU" sz="1400" dirty="0">
                <a:latin typeface="AhnbergHand" pitchFamily="2" charset="0"/>
              </a:rPr>
              <a:t>Channel Proxy</a:t>
            </a:r>
          </a:p>
        </p:txBody>
      </p:sp>
      <p:sp>
        <p:nvSpPr>
          <p:cNvPr id="27" name="TextBox 26">
            <a:extLst>
              <a:ext uri="{FF2B5EF4-FFF2-40B4-BE49-F238E27FC236}">
                <a16:creationId xmlns:a16="http://schemas.microsoft.com/office/drawing/2014/main" id="{BF4CC550-1EE0-C848-B9B2-3A2A218D27CE}"/>
              </a:ext>
            </a:extLst>
          </p:cNvPr>
          <p:cNvSpPr txBox="1"/>
          <p:nvPr/>
        </p:nvSpPr>
        <p:spPr>
          <a:xfrm>
            <a:off x="7658567" y="5797897"/>
            <a:ext cx="1356462" cy="307777"/>
          </a:xfrm>
          <a:prstGeom prst="rect">
            <a:avLst/>
          </a:prstGeom>
          <a:noFill/>
        </p:spPr>
        <p:txBody>
          <a:bodyPr wrap="none" rtlCol="0">
            <a:spAutoFit/>
          </a:bodyPr>
          <a:lstStyle/>
          <a:p>
            <a:r>
              <a:rPr lang="en-AU" sz="1400" dirty="0">
                <a:latin typeface="AhnbergHand" pitchFamily="2" charset="0"/>
              </a:rPr>
              <a:t>DNS Server</a:t>
            </a:r>
          </a:p>
        </p:txBody>
      </p:sp>
    </p:spTree>
    <p:extLst>
      <p:ext uri="{BB962C8B-B14F-4D97-AF65-F5344CB8AC3E}">
        <p14:creationId xmlns:p14="http://schemas.microsoft.com/office/powerpoint/2010/main" val="2080178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A4A7-C507-484C-A798-6A7B8A6FDDC4}"/>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A45620B8-DF46-B24F-AE95-06FCFC56843D}"/>
              </a:ext>
            </a:extLst>
          </p:cNvPr>
          <p:cNvSpPr>
            <a:spLocks noGrp="1"/>
          </p:cNvSpPr>
          <p:nvPr>
            <p:ph idx="1"/>
          </p:nvPr>
        </p:nvSpPr>
        <p:spPr/>
        <p:txBody>
          <a:bodyPr/>
          <a:lstStyle/>
          <a:p>
            <a:r>
              <a:rPr lang="en-AU" dirty="0"/>
              <a:t>This requires a modified DNS stub resolver that can send and receive </a:t>
            </a:r>
            <a:r>
              <a:rPr lang="en-AU" dirty="0" err="1"/>
              <a:t>oDoH</a:t>
            </a:r>
            <a:r>
              <a:rPr lang="en-AU" dirty="0"/>
              <a:t> messages, an </a:t>
            </a:r>
            <a:r>
              <a:rPr lang="en-AU" dirty="0" err="1"/>
              <a:t>ODoH</a:t>
            </a:r>
            <a:r>
              <a:rPr lang="en-AU" dirty="0"/>
              <a:t> Proxy and an </a:t>
            </a:r>
            <a:r>
              <a:rPr lang="en-AU" dirty="0" err="1"/>
              <a:t>ODoH</a:t>
            </a:r>
            <a:r>
              <a:rPr lang="en-AU" dirty="0"/>
              <a:t> Target</a:t>
            </a:r>
          </a:p>
          <a:p>
            <a:r>
              <a:rPr lang="en-AU" dirty="0"/>
              <a:t>Oh, and the </a:t>
            </a:r>
            <a:r>
              <a:rPr lang="en-AU" dirty="0" err="1"/>
              <a:t>ODoH</a:t>
            </a:r>
            <a:r>
              <a:rPr lang="en-AU" dirty="0"/>
              <a:t> Proxy and the </a:t>
            </a:r>
            <a:r>
              <a:rPr lang="en-AU" dirty="0" err="1"/>
              <a:t>ODoH</a:t>
            </a:r>
            <a:r>
              <a:rPr lang="en-AU" dirty="0"/>
              <a:t> Target must not collude!</a:t>
            </a:r>
          </a:p>
          <a:p>
            <a:pPr lvl="1"/>
            <a:r>
              <a:rPr lang="en-AU" dirty="0"/>
              <a:t>But we can’t ensure that no collusion happens!</a:t>
            </a:r>
          </a:p>
        </p:txBody>
      </p:sp>
      <p:sp>
        <p:nvSpPr>
          <p:cNvPr id="4" name="Freeform 3">
            <a:extLst>
              <a:ext uri="{FF2B5EF4-FFF2-40B4-BE49-F238E27FC236}">
                <a16:creationId xmlns:a16="http://schemas.microsoft.com/office/drawing/2014/main" id="{48FA1813-C318-D34D-A4DD-8F05A778155B}"/>
              </a:ext>
            </a:extLst>
          </p:cNvPr>
          <p:cNvSpPr/>
          <p:nvPr/>
        </p:nvSpPr>
        <p:spPr>
          <a:xfrm>
            <a:off x="7848600" y="3108960"/>
            <a:ext cx="1257300" cy="45844"/>
          </a:xfrm>
          <a:custGeom>
            <a:avLst/>
            <a:gdLst>
              <a:gd name="connsiteX0" fmla="*/ 91440 w 1257300"/>
              <a:gd name="connsiteY0" fmla="*/ 0 h 45844"/>
              <a:gd name="connsiteX1" fmla="*/ 541020 w 1257300"/>
              <a:gd name="connsiteY1" fmla="*/ 30480 h 45844"/>
              <a:gd name="connsiteX2" fmla="*/ 1074420 w 1257300"/>
              <a:gd name="connsiteY2" fmla="*/ 45720 h 45844"/>
              <a:gd name="connsiteX3" fmla="*/ 1234440 w 1257300"/>
              <a:gd name="connsiteY3" fmla="*/ 38100 h 45844"/>
              <a:gd name="connsiteX4" fmla="*/ 0 w 1257300"/>
              <a:gd name="connsiteY4" fmla="*/ 38100 h 45844"/>
              <a:gd name="connsiteX5" fmla="*/ 1257300 w 1257300"/>
              <a:gd name="connsiteY5" fmla="*/ 22860 h 4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0" h="45844">
                <a:moveTo>
                  <a:pt x="91440" y="0"/>
                </a:moveTo>
                <a:cubicBezTo>
                  <a:pt x="234315" y="11430"/>
                  <a:pt x="377190" y="22860"/>
                  <a:pt x="541020" y="30480"/>
                </a:cubicBezTo>
                <a:cubicBezTo>
                  <a:pt x="704850" y="38100"/>
                  <a:pt x="958850" y="44450"/>
                  <a:pt x="1074420" y="45720"/>
                </a:cubicBezTo>
                <a:cubicBezTo>
                  <a:pt x="1189990" y="46990"/>
                  <a:pt x="1234440" y="38100"/>
                  <a:pt x="1234440" y="38100"/>
                </a:cubicBezTo>
                <a:lnTo>
                  <a:pt x="0" y="38100"/>
                </a:lnTo>
                <a:cubicBezTo>
                  <a:pt x="3810" y="35560"/>
                  <a:pt x="630555" y="29210"/>
                  <a:pt x="1257300" y="228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6990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BCAC-45A4-8443-9F74-0429DCEBFECC}"/>
              </a:ext>
            </a:extLst>
          </p:cNvPr>
          <p:cNvSpPr>
            <a:spLocks noGrp="1"/>
          </p:cNvSpPr>
          <p:nvPr>
            <p:ph type="title"/>
          </p:nvPr>
        </p:nvSpPr>
        <p:spPr/>
        <p:txBody>
          <a:bodyPr/>
          <a:lstStyle/>
          <a:p>
            <a:r>
              <a:rPr lang="en-AU" dirty="0">
                <a:solidFill>
                  <a:srgbClr val="7F5F00"/>
                </a:solidFill>
              </a:rPr>
              <a:t>Where is this heading?</a:t>
            </a:r>
          </a:p>
        </p:txBody>
      </p:sp>
      <p:sp>
        <p:nvSpPr>
          <p:cNvPr id="3" name="Content Placeholder 2">
            <a:extLst>
              <a:ext uri="{FF2B5EF4-FFF2-40B4-BE49-F238E27FC236}">
                <a16:creationId xmlns:a16="http://schemas.microsoft.com/office/drawing/2014/main" id="{9BB67D8F-D92C-4A4B-93B1-5E151FD69AC5}"/>
              </a:ext>
            </a:extLst>
          </p:cNvPr>
          <p:cNvSpPr>
            <a:spLocks noGrp="1"/>
          </p:cNvSpPr>
          <p:nvPr>
            <p:ph idx="1"/>
          </p:nvPr>
        </p:nvSpPr>
        <p:spPr/>
        <p:txBody>
          <a:bodyPr/>
          <a:lstStyle/>
          <a:p>
            <a:r>
              <a:rPr lang="en-AU" dirty="0"/>
              <a:t>Will any of these DNS Privacy approaches becomes mainstream in the public Internet?</a:t>
            </a:r>
          </a:p>
          <a:p>
            <a:endParaRPr lang="en-AU" dirty="0"/>
          </a:p>
        </p:txBody>
      </p:sp>
    </p:spTree>
    <p:extLst>
      <p:ext uri="{BB962C8B-B14F-4D97-AF65-F5344CB8AC3E}">
        <p14:creationId xmlns:p14="http://schemas.microsoft.com/office/powerpoint/2010/main" val="3939489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A29F-5FB0-D340-8D2C-AFB3FCCB42E6}"/>
              </a:ext>
            </a:extLst>
          </p:cNvPr>
          <p:cNvSpPr>
            <a:spLocks noGrp="1"/>
          </p:cNvSpPr>
          <p:nvPr>
            <p:ph type="title"/>
          </p:nvPr>
        </p:nvSpPr>
        <p:spPr/>
        <p:txBody>
          <a:bodyPr/>
          <a:lstStyle/>
          <a:p>
            <a:r>
              <a:rPr lang="en-AU" dirty="0">
                <a:solidFill>
                  <a:srgbClr val="7F5F00"/>
                </a:solidFill>
              </a:rPr>
              <a:t>The DNS Economy</a:t>
            </a:r>
          </a:p>
        </p:txBody>
      </p:sp>
      <p:sp>
        <p:nvSpPr>
          <p:cNvPr id="3" name="Content Placeholder 2">
            <a:extLst>
              <a:ext uri="{FF2B5EF4-FFF2-40B4-BE49-F238E27FC236}">
                <a16:creationId xmlns:a16="http://schemas.microsoft.com/office/drawing/2014/main" id="{0F231C47-5A22-6F45-A513-03436F096F11}"/>
              </a:ext>
            </a:extLst>
          </p:cNvPr>
          <p:cNvSpPr>
            <a:spLocks noGrp="1"/>
          </p:cNvSpPr>
          <p:nvPr>
            <p:ph idx="1"/>
          </p:nvPr>
        </p:nvSpPr>
        <p:spPr/>
        <p:txBody>
          <a:bodyPr>
            <a:normAutofit lnSpcReduction="10000"/>
          </a:bodyPr>
          <a:lstStyle/>
          <a:p>
            <a:r>
              <a:rPr lang="en-AU" dirty="0"/>
              <a:t>In the public Internet, end clients don’t normally pay directly for DNS recursive resolution services </a:t>
            </a:r>
          </a:p>
          <a:p>
            <a:r>
              <a:rPr lang="en-AU" dirty="0"/>
              <a:t>Which implies that outside of the domain of the local ISP, DNS resolvers are essentially unfunded by the resolver’s clients</a:t>
            </a:r>
          </a:p>
          <a:p>
            <a:r>
              <a:rPr lang="en-AU" dirty="0"/>
              <a:t>And efforts to monetise the DNS with various forms of funded misdirection (such as NXDOMAIN substitution) are generally viewed with extreme disfavour</a:t>
            </a:r>
          </a:p>
          <a:p>
            <a:r>
              <a:rPr lang="en-AU" dirty="0"/>
              <a:t>Open Resolver efforts run the risk of success-disaster</a:t>
            </a:r>
          </a:p>
          <a:p>
            <a:pPr lvl="1"/>
            <a:r>
              <a:rPr lang="en-AU" dirty="0"/>
              <a:t>They more they are used, the greater the funding problem</a:t>
            </a:r>
          </a:p>
          <a:p>
            <a:pPr lvl="1"/>
            <a:r>
              <a:rPr lang="en-AU" dirty="0"/>
              <a:t>The greater the funding problem the greater the temptation to monetise the DNS resolver function in more subtle ways</a:t>
            </a:r>
          </a:p>
          <a:p>
            <a:pPr lvl="1"/>
            <a:endParaRPr lang="en-AU" dirty="0"/>
          </a:p>
        </p:txBody>
      </p:sp>
    </p:spTree>
    <p:extLst>
      <p:ext uri="{BB962C8B-B14F-4D97-AF65-F5344CB8AC3E}">
        <p14:creationId xmlns:p14="http://schemas.microsoft.com/office/powerpoint/2010/main" val="1830417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CF3D-FEBD-644A-8F06-7B2B5C1048D6}"/>
              </a:ext>
            </a:extLst>
          </p:cNvPr>
          <p:cNvSpPr>
            <a:spLocks noGrp="1"/>
          </p:cNvSpPr>
          <p:nvPr>
            <p:ph type="title"/>
          </p:nvPr>
        </p:nvSpPr>
        <p:spPr/>
        <p:txBody>
          <a:bodyPr/>
          <a:lstStyle/>
          <a:p>
            <a:r>
              <a:rPr lang="en-AU" dirty="0"/>
              <a:t>The DNS Economy</a:t>
            </a:r>
          </a:p>
        </p:txBody>
      </p:sp>
      <p:sp>
        <p:nvSpPr>
          <p:cNvPr id="3" name="Content Placeholder 2">
            <a:extLst>
              <a:ext uri="{FF2B5EF4-FFF2-40B4-BE49-F238E27FC236}">
                <a16:creationId xmlns:a16="http://schemas.microsoft.com/office/drawing/2014/main" id="{535066A0-A6D6-5344-B61D-6620EAB9F19B}"/>
              </a:ext>
            </a:extLst>
          </p:cNvPr>
          <p:cNvSpPr>
            <a:spLocks noGrp="1"/>
          </p:cNvSpPr>
          <p:nvPr>
            <p:ph idx="1"/>
          </p:nvPr>
        </p:nvSpPr>
        <p:spPr/>
        <p:txBody>
          <a:bodyPr>
            <a:normAutofit/>
          </a:bodyPr>
          <a:lstStyle/>
          <a:p>
            <a:r>
              <a:rPr lang="en-AU" dirty="0"/>
              <a:t>The default option is that the ISP funds and operate the recursive DNS service, funded by the ISP’s client base</a:t>
            </a:r>
          </a:p>
          <a:p>
            <a:pPr lvl="1"/>
            <a:r>
              <a:rPr lang="en-AU" dirty="0"/>
              <a:t>70% of all end clients use same-AS recursive resolvers *</a:t>
            </a:r>
          </a:p>
          <a:p>
            <a:r>
              <a:rPr lang="en-AU" dirty="0"/>
              <a:t>However the fact that is works today does not mean that you can double the input costs and expect it to just keep on working tomorrow</a:t>
            </a:r>
          </a:p>
          <a:p>
            <a:r>
              <a:rPr lang="en-AU" dirty="0"/>
              <a:t>For ISPs the DNS is a cost department, not a revenue source</a:t>
            </a:r>
          </a:p>
          <a:p>
            <a:pPr lvl="1"/>
            <a:r>
              <a:rPr lang="en-AU" dirty="0"/>
              <a:t>We should expect strong resistance from ISPs to increase their costs in DNS service provision</a:t>
            </a:r>
          </a:p>
          <a:p>
            <a:r>
              <a:rPr lang="en-AU" dirty="0"/>
              <a:t>The DNS is also highly resistant to changes in the edge infrastructure</a:t>
            </a:r>
          </a:p>
          <a:p>
            <a:endParaRPr lang="en-AU" dirty="0"/>
          </a:p>
        </p:txBody>
      </p:sp>
      <p:sp>
        <p:nvSpPr>
          <p:cNvPr id="4" name="Slide Number Placeholder 3">
            <a:extLst>
              <a:ext uri="{FF2B5EF4-FFF2-40B4-BE49-F238E27FC236}">
                <a16:creationId xmlns:a16="http://schemas.microsoft.com/office/drawing/2014/main" id="{12A720A5-C319-D84B-8681-03D58756649E}"/>
              </a:ext>
            </a:extLst>
          </p:cNvPr>
          <p:cNvSpPr>
            <a:spLocks noGrp="1"/>
          </p:cNvSpPr>
          <p:nvPr>
            <p:ph type="sldNum" sz="quarter" idx="12"/>
          </p:nvPr>
        </p:nvSpPr>
        <p:spPr/>
        <p:txBody>
          <a:bodyPr/>
          <a:lstStyle/>
          <a:p>
            <a:fld id="{652E326F-2974-0E46-BE41-4A2DFAACED48}" type="slidenum">
              <a:rPr lang="en-AU" smtClean="0"/>
              <a:t>37</a:t>
            </a:fld>
            <a:endParaRPr lang="en-AU"/>
          </a:p>
        </p:txBody>
      </p:sp>
      <p:sp>
        <p:nvSpPr>
          <p:cNvPr id="5" name="TextBox 4">
            <a:extLst>
              <a:ext uri="{FF2B5EF4-FFF2-40B4-BE49-F238E27FC236}">
                <a16:creationId xmlns:a16="http://schemas.microsoft.com/office/drawing/2014/main" id="{5BD588A8-F932-4E4D-A40F-DA42D1A7BB80}"/>
              </a:ext>
            </a:extLst>
          </p:cNvPr>
          <p:cNvSpPr txBox="1"/>
          <p:nvPr/>
        </p:nvSpPr>
        <p:spPr>
          <a:xfrm>
            <a:off x="7339422" y="6344027"/>
            <a:ext cx="2626040" cy="307777"/>
          </a:xfrm>
          <a:prstGeom prst="rect">
            <a:avLst/>
          </a:prstGeom>
          <a:noFill/>
        </p:spPr>
        <p:txBody>
          <a:bodyPr wrap="none" rtlCol="0">
            <a:spAutoFit/>
          </a:bodyPr>
          <a:lstStyle/>
          <a:p>
            <a:r>
              <a:rPr lang="en-AU" sz="1400" dirty="0">
                <a:solidFill>
                  <a:srgbClr val="0070C0"/>
                </a:solidFill>
              </a:rPr>
              <a:t>* https://</a:t>
            </a:r>
            <a:r>
              <a:rPr lang="en-AU" sz="1400" dirty="0" err="1">
                <a:solidFill>
                  <a:srgbClr val="0070C0"/>
                </a:solidFill>
              </a:rPr>
              <a:t>stats.labs.apnic.net</a:t>
            </a:r>
            <a:r>
              <a:rPr lang="en-AU" sz="1400" dirty="0">
                <a:solidFill>
                  <a:srgbClr val="0070C0"/>
                </a:solidFill>
              </a:rPr>
              <a:t>/</a:t>
            </a:r>
            <a:r>
              <a:rPr lang="en-AU" sz="1400" dirty="0" err="1">
                <a:solidFill>
                  <a:srgbClr val="0070C0"/>
                </a:solidFill>
              </a:rPr>
              <a:t>rvrs</a:t>
            </a:r>
            <a:endParaRPr lang="en-AU" sz="1400" dirty="0">
              <a:solidFill>
                <a:srgbClr val="0070C0"/>
              </a:solidFill>
            </a:endParaRPr>
          </a:p>
        </p:txBody>
      </p:sp>
    </p:spTree>
    <p:extLst>
      <p:ext uri="{BB962C8B-B14F-4D97-AF65-F5344CB8AC3E}">
        <p14:creationId xmlns:p14="http://schemas.microsoft.com/office/powerpoint/2010/main" val="176003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842C-90ED-1E49-B405-C23CD48FDA54}"/>
              </a:ext>
            </a:extLst>
          </p:cNvPr>
          <p:cNvSpPr>
            <a:spLocks noGrp="1"/>
          </p:cNvSpPr>
          <p:nvPr>
            <p:ph type="title"/>
          </p:nvPr>
        </p:nvSpPr>
        <p:spPr/>
        <p:txBody>
          <a:bodyPr/>
          <a:lstStyle/>
          <a:p>
            <a:r>
              <a:rPr lang="en-AU" dirty="0"/>
              <a:t>My Opinion</a:t>
            </a:r>
          </a:p>
        </p:txBody>
      </p:sp>
      <p:sp>
        <p:nvSpPr>
          <p:cNvPr id="3" name="Content Placeholder 2">
            <a:extLst>
              <a:ext uri="{FF2B5EF4-FFF2-40B4-BE49-F238E27FC236}">
                <a16:creationId xmlns:a16="http://schemas.microsoft.com/office/drawing/2014/main" id="{4A1A5D43-8E49-AA42-9CDB-1BA6EEE0F3BD}"/>
              </a:ext>
            </a:extLst>
          </p:cNvPr>
          <p:cNvSpPr>
            <a:spLocks noGrp="1"/>
          </p:cNvSpPr>
          <p:nvPr>
            <p:ph idx="1"/>
          </p:nvPr>
        </p:nvSpPr>
        <p:spPr/>
        <p:txBody>
          <a:bodyPr>
            <a:normAutofit/>
          </a:bodyPr>
          <a:lstStyle/>
          <a:p>
            <a:r>
              <a:rPr lang="en-AU" dirty="0"/>
              <a:t>ISP-based provisioning of DNS servers without channel encryption will continue to be the mainstream of the public DNS infrastructure</a:t>
            </a:r>
          </a:p>
          <a:p>
            <a:r>
              <a:rPr lang="en-AU" dirty="0"/>
              <a:t>Most users don’t change their platform settings from the defaults and CPE based service provisioning in the wired networks and direct provisioning in mobile networks will persist</a:t>
            </a:r>
          </a:p>
          <a:p>
            <a:r>
              <a:rPr lang="en-AU" dirty="0"/>
              <a:t>But that’s not the full story...</a:t>
            </a:r>
          </a:p>
          <a:p>
            <a:endParaRPr lang="en-AU" dirty="0">
              <a:solidFill>
                <a:srgbClr val="7F5F00"/>
              </a:solidFill>
            </a:endParaRPr>
          </a:p>
          <a:p>
            <a:endParaRPr lang="en-AU" dirty="0"/>
          </a:p>
          <a:p>
            <a:endParaRPr lang="en-AU" dirty="0"/>
          </a:p>
        </p:txBody>
      </p:sp>
    </p:spTree>
    <p:extLst>
      <p:ext uri="{BB962C8B-B14F-4D97-AF65-F5344CB8AC3E}">
        <p14:creationId xmlns:p14="http://schemas.microsoft.com/office/powerpoint/2010/main" val="284687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D141-7A0D-2A41-8B4B-AAB6BA2B7DEE}"/>
              </a:ext>
            </a:extLst>
          </p:cNvPr>
          <p:cNvSpPr>
            <a:spLocks noGrp="1"/>
          </p:cNvSpPr>
          <p:nvPr>
            <p:ph type="title"/>
          </p:nvPr>
        </p:nvSpPr>
        <p:spPr/>
        <p:txBody>
          <a:bodyPr/>
          <a:lstStyle/>
          <a:p>
            <a:r>
              <a:rPr lang="en-AU" dirty="0"/>
              <a:t>“Fragmented” DNS</a:t>
            </a:r>
          </a:p>
        </p:txBody>
      </p:sp>
      <p:sp>
        <p:nvSpPr>
          <p:cNvPr id="3" name="Text Placeholder 2">
            <a:extLst>
              <a:ext uri="{FF2B5EF4-FFF2-40B4-BE49-F238E27FC236}">
                <a16:creationId xmlns:a16="http://schemas.microsoft.com/office/drawing/2014/main" id="{43C5FAB7-71D0-9A40-B5EF-A01DDD2E0F96}"/>
              </a:ext>
            </a:extLst>
          </p:cNvPr>
          <p:cNvSpPr>
            <a:spLocks noGrp="1"/>
          </p:cNvSpPr>
          <p:nvPr>
            <p:ph type="body" idx="1"/>
          </p:nvPr>
        </p:nvSpPr>
        <p:spPr/>
        <p:txBody>
          <a:bodyPr>
            <a:normAutofit lnSpcReduction="10000"/>
          </a:bodyPr>
          <a:lstStyle/>
          <a:p>
            <a:r>
              <a:rPr lang="en-AU" dirty="0"/>
              <a:t>Is appears more likely that applications who want to tailor their DNS use to adopt a more private profile will hive off to use </a:t>
            </a:r>
            <a:r>
              <a:rPr lang="en-AU" dirty="0" err="1"/>
              <a:t>DoH</a:t>
            </a:r>
            <a:r>
              <a:rPr lang="en-AU" dirty="0"/>
              <a:t> to an application-selected DNS service, while the platform itself will continue to use libraries that will default to DNS over UDP to the ISP-provided recursive DNS resolver</a:t>
            </a:r>
          </a:p>
          <a:p>
            <a:r>
              <a:rPr lang="en-AU" dirty="0"/>
              <a:t>That way the application ecosystem can fund its own DNS privacy infrastructure and avoid waiting for everyone else to make the necessary infrastructure and service investments before they can adopt DNS privacy themselves</a:t>
            </a:r>
          </a:p>
          <a:p>
            <a:r>
              <a:rPr lang="en-AU" dirty="0"/>
              <a:t>The prospect of application-specific naming services is a very real prospect in such a scenario</a:t>
            </a:r>
          </a:p>
        </p:txBody>
      </p:sp>
    </p:spTree>
    <p:extLst>
      <p:ext uri="{BB962C8B-B14F-4D97-AF65-F5344CB8AC3E}">
        <p14:creationId xmlns:p14="http://schemas.microsoft.com/office/powerpoint/2010/main" val="198849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solidFill>
                  <a:srgbClr val="7F5F00"/>
                </a:solidFill>
              </a:rPr>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a:xfrm>
            <a:off x="527382" y="1600201"/>
            <a:ext cx="9607881" cy="4565105"/>
          </a:xfrm>
        </p:spPr>
        <p:txBody>
          <a:bodyPr>
            <a:normAutofit/>
          </a:bodyPr>
          <a:lstStyle/>
          <a:p>
            <a:pPr marL="0" indent="0">
              <a:lnSpc>
                <a:spcPct val="120000"/>
              </a:lnSpc>
              <a:spcBef>
                <a:spcPts val="0"/>
              </a:spcBef>
              <a:buNone/>
            </a:pPr>
            <a:r>
              <a:rPr lang="en-AU" dirty="0"/>
              <a:t>The DNS is </a:t>
            </a:r>
            <a:r>
              <a:rPr lang="en-AU" b="1" dirty="0"/>
              <a:t>you!</a:t>
            </a:r>
          </a:p>
          <a:p>
            <a:pPr lvl="1">
              <a:lnSpc>
                <a:spcPct val="120000"/>
              </a:lnSpc>
              <a:spcBef>
                <a:spcPts val="0"/>
              </a:spcBef>
            </a:pPr>
            <a:r>
              <a:rPr lang="en-AU" dirty="0"/>
              <a:t>Because pretty much everything you do on the net starts with a call to the DNS</a:t>
            </a:r>
          </a:p>
          <a:p>
            <a:pPr lvl="1">
              <a:lnSpc>
                <a:spcPct val="120000"/>
              </a:lnSpc>
              <a:spcBef>
                <a:spcPts val="0"/>
              </a:spcBef>
            </a:pPr>
            <a:r>
              <a:rPr lang="en-AU" dirty="0"/>
              <a:t>If we could see your stream of DNS queries in real time we could easily assemble a detailed profile of you and your interests and activities as it happens!</a:t>
            </a:r>
          </a:p>
          <a:p>
            <a:pPr lvl="1">
              <a:lnSpc>
                <a:spcPct val="120000"/>
              </a:lnSpc>
              <a:spcBef>
                <a:spcPts val="0"/>
              </a:spcBef>
            </a:pPr>
            <a:r>
              <a:rPr lang="en-AU" dirty="0"/>
              <a:t>And in the Internet Surveillance Economy this profile information is highly valuable to all kinds of actors</a:t>
            </a:r>
          </a:p>
          <a:p>
            <a:endParaRPr lang="en-AU" b="1" dirty="0"/>
          </a:p>
          <a:p>
            <a:pPr lvl="1"/>
            <a:endParaRPr lang="en-AU" dirty="0"/>
          </a:p>
          <a:p>
            <a:pPr lvl="1"/>
            <a:endParaRPr lang="en-AU" dirty="0"/>
          </a:p>
        </p:txBody>
      </p:sp>
      <p:pic>
        <p:nvPicPr>
          <p:cNvPr id="4" name="Picture 3">
            <a:extLst>
              <a:ext uri="{FF2B5EF4-FFF2-40B4-BE49-F238E27FC236}">
                <a16:creationId xmlns:a16="http://schemas.microsoft.com/office/drawing/2014/main" id="{933B7D79-AFB9-AF42-8491-153F36B00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277" y="83929"/>
            <a:ext cx="2555478" cy="2028575"/>
          </a:xfrm>
          <a:prstGeom prst="rect">
            <a:avLst/>
          </a:prstGeom>
        </p:spPr>
      </p:pic>
    </p:spTree>
    <p:extLst>
      <p:ext uri="{BB962C8B-B14F-4D97-AF65-F5344CB8AC3E}">
        <p14:creationId xmlns:p14="http://schemas.microsoft.com/office/powerpoint/2010/main" val="2628663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3E2A-2E4B-1042-911E-527E0DE65272}"/>
              </a:ext>
            </a:extLst>
          </p:cNvPr>
          <p:cNvSpPr>
            <a:spLocks noGrp="1"/>
          </p:cNvSpPr>
          <p:nvPr>
            <p:ph type="title"/>
          </p:nvPr>
        </p:nvSpPr>
        <p:spPr/>
        <p:txBody>
          <a:bodyPr>
            <a:normAutofit/>
          </a:bodyPr>
          <a:lstStyle/>
          <a:p>
            <a:r>
              <a:rPr lang="en-AU" dirty="0">
                <a:solidFill>
                  <a:srgbClr val="7F5F00"/>
                </a:solidFill>
              </a:rPr>
              <a:t>It’s life Jim, but not as we know it!</a:t>
            </a:r>
            <a:endParaRPr lang="en-AU" dirty="0">
              <a:solidFill>
                <a:schemeClr val="tx1"/>
              </a:solidFill>
            </a:endParaRPr>
          </a:p>
        </p:txBody>
      </p:sp>
      <p:sp>
        <p:nvSpPr>
          <p:cNvPr id="3" name="Content Placeholder 2">
            <a:extLst>
              <a:ext uri="{FF2B5EF4-FFF2-40B4-BE49-F238E27FC236}">
                <a16:creationId xmlns:a16="http://schemas.microsoft.com/office/drawing/2014/main" id="{4664EEE0-E96E-3346-B819-6F7A34D8A9CC}"/>
              </a:ext>
            </a:extLst>
          </p:cNvPr>
          <p:cNvSpPr>
            <a:spLocks noGrp="1"/>
          </p:cNvSpPr>
          <p:nvPr>
            <p:ph idx="1"/>
          </p:nvPr>
        </p:nvSpPr>
        <p:spPr/>
        <p:txBody>
          <a:bodyPr/>
          <a:lstStyle/>
          <a:p>
            <a:r>
              <a:rPr lang="en-AU" dirty="0"/>
              <a:t>The progression here is an evolution from network-centric services to platform-centric services to today’s world of application-centric services</a:t>
            </a:r>
          </a:p>
          <a:p>
            <a:r>
              <a:rPr lang="en-AU" dirty="0"/>
              <a:t>It’s clear that the DNS is being swept up in this shift, and the DNS is changing in almost every respect </a:t>
            </a:r>
          </a:p>
          <a:p>
            <a:r>
              <a:rPr lang="en-AU" dirty="0"/>
              <a:t>The future prospects of a single unified coherent name space as embodied in the DNS, as we currently know it, for the entire Internet service domain are looking pretty poor right now!</a:t>
            </a:r>
          </a:p>
          <a:p>
            <a:endParaRPr lang="en-AU" dirty="0"/>
          </a:p>
        </p:txBody>
      </p:sp>
      <p:sp>
        <p:nvSpPr>
          <p:cNvPr id="4" name="TextBox 3">
            <a:extLst>
              <a:ext uri="{FF2B5EF4-FFF2-40B4-BE49-F238E27FC236}">
                <a16:creationId xmlns:a16="http://schemas.microsoft.com/office/drawing/2014/main" id="{B2C1AFD3-6C0A-DE4C-A7AE-400D41D8F3B6}"/>
              </a:ext>
            </a:extLst>
          </p:cNvPr>
          <p:cNvSpPr txBox="1"/>
          <p:nvPr/>
        </p:nvSpPr>
        <p:spPr>
          <a:xfrm>
            <a:off x="9906000" y="6495415"/>
            <a:ext cx="1550424" cy="261610"/>
          </a:xfrm>
          <a:prstGeom prst="rect">
            <a:avLst/>
          </a:prstGeom>
          <a:noFill/>
        </p:spPr>
        <p:txBody>
          <a:bodyPr wrap="none" rtlCol="0">
            <a:spAutoFit/>
          </a:bodyPr>
          <a:lstStyle/>
          <a:p>
            <a:r>
              <a:rPr lang="en-AU" sz="1100" dirty="0"/>
              <a:t>* Apologies to Trekkies!</a:t>
            </a:r>
          </a:p>
        </p:txBody>
      </p:sp>
      <p:sp>
        <p:nvSpPr>
          <p:cNvPr id="5" name="TextBox 4">
            <a:extLst>
              <a:ext uri="{FF2B5EF4-FFF2-40B4-BE49-F238E27FC236}">
                <a16:creationId xmlns:a16="http://schemas.microsoft.com/office/drawing/2014/main" id="{5D3BB689-60CC-8B44-9D82-C3D62C136CFF}"/>
              </a:ext>
            </a:extLst>
          </p:cNvPr>
          <p:cNvSpPr txBox="1"/>
          <p:nvPr/>
        </p:nvSpPr>
        <p:spPr>
          <a:xfrm>
            <a:off x="3497580" y="1020921"/>
            <a:ext cx="300082" cy="369332"/>
          </a:xfrm>
          <a:prstGeom prst="rect">
            <a:avLst/>
          </a:prstGeom>
          <a:noFill/>
        </p:spPr>
        <p:txBody>
          <a:bodyPr wrap="none" rtlCol="0">
            <a:spAutoFit/>
          </a:bodyPr>
          <a:lstStyle/>
          <a:p>
            <a:r>
              <a:rPr lang="en-AU" dirty="0"/>
              <a:t>*</a:t>
            </a:r>
          </a:p>
        </p:txBody>
      </p:sp>
    </p:spTree>
    <p:extLst>
      <p:ext uri="{BB962C8B-B14F-4D97-AF65-F5344CB8AC3E}">
        <p14:creationId xmlns:p14="http://schemas.microsoft.com/office/powerpoint/2010/main" val="1786962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0EA5C-11B2-FD48-A1BE-9B7A6CCD8603}"/>
              </a:ext>
            </a:extLst>
          </p:cNvPr>
          <p:cNvSpPr txBox="1"/>
          <p:nvPr/>
        </p:nvSpPr>
        <p:spPr>
          <a:xfrm>
            <a:off x="3122908" y="2193013"/>
            <a:ext cx="2654894" cy="830997"/>
          </a:xfrm>
          <a:prstGeom prst="rect">
            <a:avLst/>
          </a:prstGeom>
          <a:noFill/>
        </p:spPr>
        <p:txBody>
          <a:bodyPr wrap="none" rtlCol="0">
            <a:spAutoFit/>
          </a:bodyPr>
          <a:lstStyle/>
          <a:p>
            <a:r>
              <a:rPr lang="en-AU" sz="4800" dirty="0">
                <a:solidFill>
                  <a:schemeClr val="bg1">
                    <a:lumMod val="75000"/>
                  </a:schemeClr>
                </a:solidFill>
                <a:latin typeface="AhnbergHand" pitchFamily="2" charset="0"/>
              </a:rPr>
              <a:t>Thanks!</a:t>
            </a:r>
            <a:endParaRPr lang="en-AU" dirty="0">
              <a:solidFill>
                <a:schemeClr val="bg1">
                  <a:lumMod val="75000"/>
                </a:schemeClr>
              </a:solidFill>
              <a:latin typeface="AhnbergHand" pitchFamily="2" charset="0"/>
            </a:endParaRPr>
          </a:p>
        </p:txBody>
      </p:sp>
    </p:spTree>
    <p:extLst>
      <p:ext uri="{BB962C8B-B14F-4D97-AF65-F5344CB8AC3E}">
        <p14:creationId xmlns:p14="http://schemas.microsoft.com/office/powerpoint/2010/main" val="126669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6016-0FC3-E845-9950-AC655B08522D}"/>
              </a:ext>
            </a:extLst>
          </p:cNvPr>
          <p:cNvSpPr>
            <a:spLocks noGrp="1"/>
          </p:cNvSpPr>
          <p:nvPr>
            <p:ph type="title"/>
          </p:nvPr>
        </p:nvSpPr>
        <p:spPr/>
        <p:txBody>
          <a:bodyPr/>
          <a:lstStyle/>
          <a:p>
            <a:r>
              <a:rPr lang="en-AU" dirty="0">
                <a:solidFill>
                  <a:srgbClr val="7F5F00"/>
                </a:solidFill>
              </a:rPr>
              <a:t>Countering DNS Surveillance</a:t>
            </a:r>
          </a:p>
        </p:txBody>
      </p:sp>
      <p:sp>
        <p:nvSpPr>
          <p:cNvPr id="3" name="Content Placeholder 2">
            <a:extLst>
              <a:ext uri="{FF2B5EF4-FFF2-40B4-BE49-F238E27FC236}">
                <a16:creationId xmlns:a16="http://schemas.microsoft.com/office/drawing/2014/main" id="{AA9AA6D9-79B1-6743-A72C-2F51909BC93C}"/>
              </a:ext>
            </a:extLst>
          </p:cNvPr>
          <p:cNvSpPr>
            <a:spLocks noGrp="1"/>
          </p:cNvSpPr>
          <p:nvPr>
            <p:ph idx="1"/>
          </p:nvPr>
        </p:nvSpPr>
        <p:spPr/>
        <p:txBody>
          <a:bodyPr>
            <a:normAutofit/>
          </a:bodyPr>
          <a:lstStyle/>
          <a:p>
            <a:r>
              <a:rPr lang="en-AU" dirty="0"/>
              <a:t>Can we stop DNS surveillance completely?</a:t>
            </a:r>
          </a:p>
          <a:p>
            <a:pPr lvl="1"/>
            <a:r>
              <a:rPr lang="en-AU" dirty="0"/>
              <a:t>Probably not!</a:t>
            </a:r>
          </a:p>
          <a:p>
            <a:endParaRPr lang="en-AU" dirty="0"/>
          </a:p>
          <a:p>
            <a:r>
              <a:rPr lang="en-AU" dirty="0"/>
              <a:t>Can we make it harder to collect individual profiles of activity?</a:t>
            </a:r>
          </a:p>
          <a:p>
            <a:pPr lvl="1"/>
            <a:r>
              <a:rPr lang="en-AU" dirty="0"/>
              <a:t>Well, yes</a:t>
            </a:r>
          </a:p>
          <a:p>
            <a:pPr lvl="1"/>
            <a:r>
              <a:rPr lang="en-AU" dirty="0"/>
              <a:t>And that’s what I want to talk about today</a:t>
            </a:r>
          </a:p>
          <a:p>
            <a:pPr lvl="1"/>
            <a:endParaRPr lang="en-AU" dirty="0"/>
          </a:p>
        </p:txBody>
      </p:sp>
    </p:spTree>
    <p:extLst>
      <p:ext uri="{BB962C8B-B14F-4D97-AF65-F5344CB8AC3E}">
        <p14:creationId xmlns:p14="http://schemas.microsoft.com/office/powerpoint/2010/main" val="369979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2ACA-21D0-3F45-9923-24147E055262}"/>
              </a:ext>
            </a:extLst>
          </p:cNvPr>
          <p:cNvSpPr>
            <a:spLocks noGrp="1"/>
          </p:cNvSpPr>
          <p:nvPr>
            <p:ph type="title"/>
          </p:nvPr>
        </p:nvSpPr>
        <p:spPr/>
        <p:txBody>
          <a:bodyPr/>
          <a:lstStyle/>
          <a:p>
            <a:r>
              <a:rPr lang="en-AU" dirty="0">
                <a:solidFill>
                  <a:srgbClr val="7F5F00"/>
                </a:solidFill>
              </a:rPr>
              <a:t>What’s the problem here?</a:t>
            </a:r>
          </a:p>
        </p:txBody>
      </p:sp>
      <p:sp>
        <p:nvSpPr>
          <p:cNvPr id="3" name="Content Placeholder 2">
            <a:extLst>
              <a:ext uri="{FF2B5EF4-FFF2-40B4-BE49-F238E27FC236}">
                <a16:creationId xmlns:a16="http://schemas.microsoft.com/office/drawing/2014/main" id="{89A691FF-F288-DD4D-B26F-1A632E0377DA}"/>
              </a:ext>
            </a:extLst>
          </p:cNvPr>
          <p:cNvSpPr>
            <a:spLocks noGrp="1"/>
          </p:cNvSpPr>
          <p:nvPr>
            <p:ph idx="1"/>
          </p:nvPr>
        </p:nvSpPr>
        <p:spPr/>
        <p:txBody>
          <a:bodyPr>
            <a:normAutofit/>
          </a:bodyPr>
          <a:lstStyle/>
          <a:p>
            <a:pPr>
              <a:lnSpc>
                <a:spcPct val="120000"/>
              </a:lnSpc>
              <a:spcBef>
                <a:spcPts val="0"/>
              </a:spcBef>
            </a:pPr>
            <a:r>
              <a:rPr lang="en-AU" dirty="0"/>
              <a:t>Is the </a:t>
            </a:r>
            <a:r>
              <a:rPr lang="en-AU" b="1" dirty="0"/>
              <a:t>DNS label </a:t>
            </a:r>
            <a:r>
              <a:rPr lang="en-AU" dirty="0"/>
              <a:t>being queried a secret?</a:t>
            </a:r>
          </a:p>
          <a:p>
            <a:pPr lvl="1">
              <a:lnSpc>
                <a:spcPct val="120000"/>
              </a:lnSpc>
              <a:spcBef>
                <a:spcPts val="0"/>
              </a:spcBef>
            </a:pPr>
            <a:r>
              <a:rPr lang="en-AU" dirty="0"/>
              <a:t>Well, not normally *</a:t>
            </a:r>
          </a:p>
          <a:p>
            <a:pPr lvl="2">
              <a:lnSpc>
                <a:spcPct val="120000"/>
              </a:lnSpc>
              <a:spcBef>
                <a:spcPts val="0"/>
              </a:spcBef>
              <a:buSzPct val="50000"/>
              <a:buFont typeface="System Font Regular"/>
              <a:buChar char="✵"/>
            </a:pPr>
            <a:r>
              <a:rPr lang="en-AU" sz="1400" dirty="0"/>
              <a:t>Although there are DNS versions of steganography that can conceal data in the query string</a:t>
            </a:r>
          </a:p>
          <a:p>
            <a:endParaRPr lang="en-AU" dirty="0"/>
          </a:p>
        </p:txBody>
      </p:sp>
    </p:spTree>
    <p:extLst>
      <p:ext uri="{BB962C8B-B14F-4D97-AF65-F5344CB8AC3E}">
        <p14:creationId xmlns:p14="http://schemas.microsoft.com/office/powerpoint/2010/main" val="106763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2ACA-21D0-3F45-9923-24147E055262}"/>
              </a:ext>
            </a:extLst>
          </p:cNvPr>
          <p:cNvSpPr>
            <a:spLocks noGrp="1"/>
          </p:cNvSpPr>
          <p:nvPr>
            <p:ph type="title"/>
          </p:nvPr>
        </p:nvSpPr>
        <p:spPr/>
        <p:txBody>
          <a:bodyPr/>
          <a:lstStyle/>
          <a:p>
            <a:r>
              <a:rPr lang="en-AU" dirty="0">
                <a:solidFill>
                  <a:srgbClr val="7F5F00"/>
                </a:solidFill>
              </a:rPr>
              <a:t>What’s the problem here?</a:t>
            </a:r>
          </a:p>
        </p:txBody>
      </p:sp>
      <p:sp>
        <p:nvSpPr>
          <p:cNvPr id="3" name="Content Placeholder 2">
            <a:extLst>
              <a:ext uri="{FF2B5EF4-FFF2-40B4-BE49-F238E27FC236}">
                <a16:creationId xmlns:a16="http://schemas.microsoft.com/office/drawing/2014/main" id="{89A691FF-F288-DD4D-B26F-1A632E0377DA}"/>
              </a:ext>
            </a:extLst>
          </p:cNvPr>
          <p:cNvSpPr>
            <a:spLocks noGrp="1"/>
          </p:cNvSpPr>
          <p:nvPr>
            <p:ph idx="1"/>
          </p:nvPr>
        </p:nvSpPr>
        <p:spPr/>
        <p:txBody>
          <a:bodyPr>
            <a:normAutofit/>
          </a:bodyPr>
          <a:lstStyle/>
          <a:p>
            <a:pPr>
              <a:lnSpc>
                <a:spcPct val="120000"/>
              </a:lnSpc>
              <a:spcBef>
                <a:spcPts val="0"/>
              </a:spcBef>
            </a:pPr>
            <a:r>
              <a:rPr lang="en-AU" dirty="0">
                <a:solidFill>
                  <a:schemeClr val="bg1">
                    <a:lumMod val="75000"/>
                  </a:schemeClr>
                </a:solidFill>
              </a:rPr>
              <a:t>Is the </a:t>
            </a:r>
            <a:r>
              <a:rPr lang="en-AU" b="1" dirty="0">
                <a:solidFill>
                  <a:schemeClr val="bg1">
                    <a:lumMod val="75000"/>
                  </a:schemeClr>
                </a:solidFill>
              </a:rPr>
              <a:t>DNS label </a:t>
            </a:r>
            <a:r>
              <a:rPr lang="en-AU" dirty="0">
                <a:solidFill>
                  <a:schemeClr val="bg1">
                    <a:lumMod val="75000"/>
                  </a:schemeClr>
                </a:solidFill>
              </a:rPr>
              <a:t>being queried a secret?</a:t>
            </a:r>
          </a:p>
          <a:p>
            <a:pPr lvl="1">
              <a:lnSpc>
                <a:spcPct val="120000"/>
              </a:lnSpc>
              <a:spcBef>
                <a:spcPts val="0"/>
              </a:spcBef>
            </a:pPr>
            <a:r>
              <a:rPr lang="en-AU" dirty="0">
                <a:solidFill>
                  <a:schemeClr val="bg1">
                    <a:lumMod val="75000"/>
                  </a:schemeClr>
                </a:solidFill>
              </a:rPr>
              <a:t>Well, not normally</a:t>
            </a:r>
          </a:p>
          <a:p>
            <a:pPr>
              <a:lnSpc>
                <a:spcPct val="120000"/>
              </a:lnSpc>
              <a:spcBef>
                <a:spcPts val="0"/>
              </a:spcBef>
              <a:buSzPct val="100000"/>
            </a:pPr>
            <a:r>
              <a:rPr lang="en-AU" dirty="0"/>
              <a:t>Is the </a:t>
            </a:r>
            <a:r>
              <a:rPr lang="en-AU" b="1" dirty="0"/>
              <a:t>DNS response </a:t>
            </a:r>
            <a:r>
              <a:rPr lang="en-AU" dirty="0"/>
              <a:t>to a query a secret?</a:t>
            </a:r>
          </a:p>
          <a:p>
            <a:pPr lvl="1">
              <a:lnSpc>
                <a:spcPct val="120000"/>
              </a:lnSpc>
              <a:spcBef>
                <a:spcPts val="0"/>
              </a:spcBef>
              <a:buSzPct val="100000"/>
            </a:pPr>
            <a:r>
              <a:rPr lang="en-AU" dirty="0"/>
              <a:t>Again, not normally *</a:t>
            </a:r>
          </a:p>
          <a:p>
            <a:pPr lvl="2">
              <a:lnSpc>
                <a:spcPct val="120000"/>
              </a:lnSpc>
              <a:spcBef>
                <a:spcPts val="0"/>
              </a:spcBef>
              <a:buSzPct val="50000"/>
              <a:buFont typeface="System Font Regular"/>
              <a:buChar char="✵"/>
            </a:pPr>
            <a:r>
              <a:rPr lang="en-AU" sz="1467" dirty="0"/>
              <a:t>Although there are DNS versions of steganography that can conceal data in the response value</a:t>
            </a:r>
          </a:p>
          <a:p>
            <a:endParaRPr lang="en-AU" dirty="0"/>
          </a:p>
        </p:txBody>
      </p:sp>
    </p:spTree>
    <p:extLst>
      <p:ext uri="{BB962C8B-B14F-4D97-AF65-F5344CB8AC3E}">
        <p14:creationId xmlns:p14="http://schemas.microsoft.com/office/powerpoint/2010/main" val="338091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2ACA-21D0-3F45-9923-24147E055262}"/>
              </a:ext>
            </a:extLst>
          </p:cNvPr>
          <p:cNvSpPr>
            <a:spLocks noGrp="1"/>
          </p:cNvSpPr>
          <p:nvPr>
            <p:ph type="title"/>
          </p:nvPr>
        </p:nvSpPr>
        <p:spPr/>
        <p:txBody>
          <a:bodyPr/>
          <a:lstStyle/>
          <a:p>
            <a:r>
              <a:rPr lang="en-AU" dirty="0">
                <a:solidFill>
                  <a:srgbClr val="7F5F00"/>
                </a:solidFill>
              </a:rPr>
              <a:t>What’s the problem here?</a:t>
            </a:r>
          </a:p>
        </p:txBody>
      </p:sp>
      <p:sp>
        <p:nvSpPr>
          <p:cNvPr id="3" name="Content Placeholder 2">
            <a:extLst>
              <a:ext uri="{FF2B5EF4-FFF2-40B4-BE49-F238E27FC236}">
                <a16:creationId xmlns:a16="http://schemas.microsoft.com/office/drawing/2014/main" id="{89A691FF-F288-DD4D-B26F-1A632E0377DA}"/>
              </a:ext>
            </a:extLst>
          </p:cNvPr>
          <p:cNvSpPr>
            <a:spLocks noGrp="1"/>
          </p:cNvSpPr>
          <p:nvPr>
            <p:ph idx="1"/>
          </p:nvPr>
        </p:nvSpPr>
        <p:spPr/>
        <p:txBody>
          <a:bodyPr>
            <a:normAutofit lnSpcReduction="10000"/>
          </a:bodyPr>
          <a:lstStyle/>
          <a:p>
            <a:pPr>
              <a:lnSpc>
                <a:spcPct val="120000"/>
              </a:lnSpc>
              <a:spcBef>
                <a:spcPts val="0"/>
              </a:spcBef>
            </a:pPr>
            <a:r>
              <a:rPr lang="en-AU" dirty="0">
                <a:solidFill>
                  <a:schemeClr val="bg1">
                    <a:lumMod val="75000"/>
                  </a:schemeClr>
                </a:solidFill>
              </a:rPr>
              <a:t>Is the </a:t>
            </a:r>
            <a:r>
              <a:rPr lang="en-AU" b="1" dirty="0">
                <a:solidFill>
                  <a:schemeClr val="bg1">
                    <a:lumMod val="75000"/>
                  </a:schemeClr>
                </a:solidFill>
              </a:rPr>
              <a:t>DNS label </a:t>
            </a:r>
            <a:r>
              <a:rPr lang="en-AU" dirty="0">
                <a:solidFill>
                  <a:schemeClr val="bg1">
                    <a:lumMod val="75000"/>
                  </a:schemeClr>
                </a:solidFill>
              </a:rPr>
              <a:t>being queried a secret?</a:t>
            </a:r>
          </a:p>
          <a:p>
            <a:pPr lvl="1">
              <a:lnSpc>
                <a:spcPct val="120000"/>
              </a:lnSpc>
              <a:spcBef>
                <a:spcPts val="0"/>
              </a:spcBef>
            </a:pPr>
            <a:r>
              <a:rPr lang="en-AU" dirty="0">
                <a:solidFill>
                  <a:schemeClr val="bg1">
                    <a:lumMod val="75000"/>
                  </a:schemeClr>
                </a:solidFill>
              </a:rPr>
              <a:t>Well, not normally</a:t>
            </a:r>
          </a:p>
          <a:p>
            <a:pPr>
              <a:lnSpc>
                <a:spcPct val="120000"/>
              </a:lnSpc>
              <a:spcBef>
                <a:spcPts val="0"/>
              </a:spcBef>
              <a:buSzPct val="100000"/>
            </a:pPr>
            <a:r>
              <a:rPr lang="en-AU" dirty="0">
                <a:solidFill>
                  <a:schemeClr val="bg1">
                    <a:lumMod val="75000"/>
                  </a:schemeClr>
                </a:solidFill>
              </a:rPr>
              <a:t>Is the </a:t>
            </a:r>
            <a:r>
              <a:rPr lang="en-AU" b="1" dirty="0">
                <a:solidFill>
                  <a:schemeClr val="bg1">
                    <a:lumMod val="75000"/>
                  </a:schemeClr>
                </a:solidFill>
              </a:rPr>
              <a:t>DNS response </a:t>
            </a:r>
            <a:r>
              <a:rPr lang="en-AU" dirty="0">
                <a:solidFill>
                  <a:schemeClr val="bg1">
                    <a:lumMod val="75000"/>
                  </a:schemeClr>
                </a:solidFill>
              </a:rPr>
              <a:t>to a query a secret?</a:t>
            </a:r>
          </a:p>
          <a:p>
            <a:pPr lvl="1">
              <a:lnSpc>
                <a:spcPct val="120000"/>
              </a:lnSpc>
              <a:spcBef>
                <a:spcPts val="0"/>
              </a:spcBef>
              <a:buSzPct val="100000"/>
            </a:pPr>
            <a:r>
              <a:rPr lang="en-AU" dirty="0">
                <a:solidFill>
                  <a:schemeClr val="bg1">
                    <a:lumMod val="75000"/>
                  </a:schemeClr>
                </a:solidFill>
              </a:rPr>
              <a:t>Again, not normally</a:t>
            </a:r>
          </a:p>
          <a:p>
            <a:pPr>
              <a:lnSpc>
                <a:spcPct val="120000"/>
              </a:lnSpc>
              <a:spcBef>
                <a:spcPts val="0"/>
              </a:spcBef>
              <a:buSzPct val="100000"/>
            </a:pPr>
            <a:r>
              <a:rPr lang="en-AU" dirty="0"/>
              <a:t>So what is the issue here?</a:t>
            </a:r>
          </a:p>
          <a:p>
            <a:pPr lvl="1">
              <a:lnSpc>
                <a:spcPct val="120000"/>
              </a:lnSpc>
              <a:spcBef>
                <a:spcPts val="0"/>
              </a:spcBef>
              <a:buSzPct val="100000"/>
            </a:pPr>
            <a:r>
              <a:rPr lang="en-AU" dirty="0"/>
              <a:t>It’s the combination of query and the meta-data around a query that creates a problem:</a:t>
            </a:r>
          </a:p>
          <a:p>
            <a:pPr lvl="2">
              <a:lnSpc>
                <a:spcPct val="120000"/>
              </a:lnSpc>
              <a:spcBef>
                <a:spcPts val="0"/>
              </a:spcBef>
              <a:buSzPct val="100000"/>
            </a:pPr>
            <a:r>
              <a:rPr lang="en-AU" dirty="0"/>
              <a:t>The end user identity, from the IP packet header</a:t>
            </a:r>
          </a:p>
          <a:p>
            <a:pPr lvl="2">
              <a:lnSpc>
                <a:spcPct val="120000"/>
              </a:lnSpc>
              <a:spcBef>
                <a:spcPts val="0"/>
              </a:spcBef>
              <a:buSzPct val="100000"/>
            </a:pPr>
            <a:r>
              <a:rPr lang="en-AU" dirty="0"/>
              <a:t>The DNS label (or sequence of labels) being queried, from the payload</a:t>
            </a:r>
          </a:p>
          <a:p>
            <a:pPr lvl="2">
              <a:lnSpc>
                <a:spcPct val="120000"/>
              </a:lnSpc>
              <a:spcBef>
                <a:spcPts val="0"/>
              </a:spcBef>
              <a:buSzPct val="100000"/>
            </a:pPr>
            <a:r>
              <a:rPr lang="en-AU" dirty="0"/>
              <a:t>The date and time</a:t>
            </a:r>
          </a:p>
          <a:p>
            <a:endParaRPr lang="en-AU" dirty="0"/>
          </a:p>
        </p:txBody>
      </p:sp>
    </p:spTree>
    <p:extLst>
      <p:ext uri="{BB962C8B-B14F-4D97-AF65-F5344CB8AC3E}">
        <p14:creationId xmlns:p14="http://schemas.microsoft.com/office/powerpoint/2010/main" val="262603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64" y="365125"/>
            <a:ext cx="11028336" cy="1325563"/>
          </a:xfrm>
        </p:spPr>
        <p:txBody>
          <a:bodyPr>
            <a:normAutofit/>
          </a:bodyPr>
          <a:lstStyle/>
          <a:p>
            <a:r>
              <a:rPr lang="en-AU" dirty="0">
                <a:solidFill>
                  <a:srgbClr val="7F5F00"/>
                </a:solidFill>
              </a:rPr>
              <a:t>Let’s take a step back…</a:t>
            </a:r>
          </a:p>
        </p:txBody>
      </p:sp>
      <p:sp>
        <p:nvSpPr>
          <p:cNvPr id="4" name="Freeform 3"/>
          <p:cNvSpPr/>
          <p:nvPr/>
        </p:nvSpPr>
        <p:spPr>
          <a:xfrm>
            <a:off x="2468563" y="3258542"/>
            <a:ext cx="1471368"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675064" y="3482393"/>
            <a:ext cx="926857" cy="369332"/>
          </a:xfrm>
          <a:prstGeom prst="rect">
            <a:avLst/>
          </a:prstGeom>
          <a:noFill/>
        </p:spPr>
        <p:txBody>
          <a:bodyPr wrap="none" rtlCol="0">
            <a:spAutoFit/>
          </a:bodyPr>
          <a:lstStyle/>
          <a:p>
            <a:r>
              <a:rPr lang="en-US" dirty="0">
                <a:latin typeface="AhnbergHand"/>
                <a:cs typeface="AhnbergHand"/>
              </a:rPr>
              <a:t>Client</a:t>
            </a:r>
          </a:p>
        </p:txBody>
      </p:sp>
      <p:sp>
        <p:nvSpPr>
          <p:cNvPr id="6" name="Freeform 5"/>
          <p:cNvSpPr/>
          <p:nvPr/>
        </p:nvSpPr>
        <p:spPr>
          <a:xfrm>
            <a:off x="5131201" y="3258920"/>
            <a:ext cx="1868512" cy="833739"/>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78290" y="3482393"/>
            <a:ext cx="1896673" cy="369332"/>
          </a:xfrm>
          <a:prstGeom prst="rect">
            <a:avLst/>
          </a:prstGeom>
          <a:noFill/>
        </p:spPr>
        <p:txBody>
          <a:bodyPr wrap="none" rtlCol="0">
            <a:spAutoFit/>
          </a:bodyPr>
          <a:lstStyle/>
          <a:p>
            <a:r>
              <a:rPr lang="en-US" dirty="0">
                <a:latin typeface="AhnbergHand"/>
                <a:cs typeface="AhnbergHand"/>
              </a:rPr>
              <a:t>DNS Resolver</a:t>
            </a:r>
          </a:p>
        </p:txBody>
      </p:sp>
      <p:sp>
        <p:nvSpPr>
          <p:cNvPr id="8" name="Freeform 7"/>
          <p:cNvSpPr/>
          <p:nvPr/>
        </p:nvSpPr>
        <p:spPr>
          <a:xfrm>
            <a:off x="3837648" y="3285058"/>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881021" y="3160351"/>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3939931" y="3815777"/>
            <a:ext cx="1147836" cy="196267"/>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6923530" y="3815777"/>
            <a:ext cx="1147836" cy="196267"/>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8139612" y="3160349"/>
            <a:ext cx="1868512" cy="833739"/>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166521" y="3392552"/>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sp>
        <p:nvSpPr>
          <p:cNvPr id="3" name="TextBox 2">
            <a:extLst>
              <a:ext uri="{FF2B5EF4-FFF2-40B4-BE49-F238E27FC236}">
                <a16:creationId xmlns:a16="http://schemas.microsoft.com/office/drawing/2014/main" id="{1C7367E9-C6B8-BE48-839A-9A8B567CC3C7}"/>
              </a:ext>
            </a:extLst>
          </p:cNvPr>
          <p:cNvSpPr txBox="1"/>
          <p:nvPr/>
        </p:nvSpPr>
        <p:spPr>
          <a:xfrm>
            <a:off x="1233901" y="2592619"/>
            <a:ext cx="5412059" cy="369332"/>
          </a:xfrm>
          <a:prstGeom prst="rect">
            <a:avLst/>
          </a:prstGeom>
          <a:noFill/>
        </p:spPr>
        <p:txBody>
          <a:bodyPr wrap="none" rtlCol="0">
            <a:spAutoFit/>
          </a:bodyPr>
          <a:lstStyle/>
          <a:p>
            <a:r>
              <a:rPr lang="en-AU" dirty="0">
                <a:solidFill>
                  <a:schemeClr val="accent4">
                    <a:lumMod val="50000"/>
                  </a:schemeClr>
                </a:solidFill>
                <a:latin typeface="AhnbergHand" pitchFamily="2" charset="0"/>
              </a:rPr>
              <a:t>How the idealised model of the DNS works</a:t>
            </a:r>
          </a:p>
        </p:txBody>
      </p:sp>
    </p:spTree>
    <p:extLst>
      <p:ext uri="{BB962C8B-B14F-4D97-AF65-F5344CB8AC3E}">
        <p14:creationId xmlns:p14="http://schemas.microsoft.com/office/powerpoint/2010/main" val="2678554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10404</TotalTime>
  <Words>2503</Words>
  <Application>Microsoft Macintosh PowerPoint</Application>
  <PresentationFormat>Widescreen</PresentationFormat>
  <Paragraphs>270</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AhnbergHand</vt:lpstr>
      <vt:lpstr>Arial</vt:lpstr>
      <vt:lpstr>Calibri</vt:lpstr>
      <vt:lpstr>Calibri Light</vt:lpstr>
      <vt:lpstr>Powderfinger Type</vt:lpstr>
      <vt:lpstr>System Font Regular</vt:lpstr>
      <vt:lpstr>Office Theme</vt:lpstr>
      <vt:lpstr>DNS Oblivion </vt:lpstr>
      <vt:lpstr>Why pick on the DNS?</vt:lpstr>
      <vt:lpstr>Why pick on the DNS?</vt:lpstr>
      <vt:lpstr>Why pick on the DNS?</vt:lpstr>
      <vt:lpstr>Countering DNS Surveillance</vt:lpstr>
      <vt:lpstr>What’s the problem here?</vt:lpstr>
      <vt:lpstr>What’s the problem here?</vt:lpstr>
      <vt:lpstr>What’s the problem here?</vt:lpstr>
      <vt:lpstr>Let’s take a step back…</vt:lpstr>
      <vt:lpstr>What we suspect the DNS is like</vt:lpstr>
      <vt:lpstr>What we suspect the DNS is like</vt:lpstr>
      <vt:lpstr>Second-hand DNS queries are a business opportunity these days</vt:lpstr>
      <vt:lpstr>How can we improve DNS Privacy?</vt:lpstr>
      <vt:lpstr>QNAME Minimisation</vt:lpstr>
      <vt:lpstr>Yes, but…</vt:lpstr>
      <vt:lpstr>DNSSEC pixie dust</vt:lpstr>
      <vt:lpstr>Yes, but…</vt:lpstr>
      <vt:lpstr>Middleware and WireTapping</vt:lpstr>
      <vt:lpstr>DoT - DNS over TLS</vt:lpstr>
      <vt:lpstr>Yes, but…</vt:lpstr>
      <vt:lpstr>DoH - DNS over HTTPS</vt:lpstr>
      <vt:lpstr>Why prefer DoH over DoT?</vt:lpstr>
      <vt:lpstr>Yes, but…</vt:lpstr>
      <vt:lpstr>DNS over QUIC</vt:lpstr>
      <vt:lpstr>Yes, but…</vt:lpstr>
      <vt:lpstr>Hiding in the Crowd</vt:lpstr>
      <vt:lpstr>I’m still uncomfortable</vt:lpstr>
      <vt:lpstr>Can we improve this? </vt:lpstr>
      <vt:lpstr>Oblivious DNS (oDNS)</vt:lpstr>
      <vt:lpstr>Oblivious DNS</vt:lpstr>
      <vt:lpstr>Yes, but…</vt:lpstr>
      <vt:lpstr>Oblivious DoH</vt:lpstr>
      <vt:lpstr>Oblivious DoH</vt:lpstr>
      <vt:lpstr>Yes, but…</vt:lpstr>
      <vt:lpstr>Where is this heading?</vt:lpstr>
      <vt:lpstr>The DNS Economy</vt:lpstr>
      <vt:lpstr>The DNS Economy</vt:lpstr>
      <vt:lpstr>My Opinion</vt:lpstr>
      <vt:lpstr>“Fragmented” DNS</vt:lpstr>
      <vt:lpstr>It’s life Jim, but not as we know 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NRENs in today’s Internet</dc:title>
  <dc:creator>Geoff Huston</dc:creator>
  <cp:lastModifiedBy>Geoff Huston</cp:lastModifiedBy>
  <cp:revision>66</cp:revision>
  <dcterms:created xsi:type="dcterms:W3CDTF">2020-07-20T01:31:22Z</dcterms:created>
  <dcterms:modified xsi:type="dcterms:W3CDTF">2021-09-15T01:01:59Z</dcterms:modified>
</cp:coreProperties>
</file>