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3" r:id="rId7"/>
    <p:sldId id="375" r:id="rId8"/>
    <p:sldId id="376" r:id="rId9"/>
    <p:sldId id="377" r:id="rId10"/>
    <p:sldId id="392" r:id="rId11"/>
    <p:sldId id="389" r:id="rId12"/>
    <p:sldId id="370" r:id="rId13"/>
    <p:sldId id="427" r:id="rId14"/>
    <p:sldId id="291" r:id="rId15"/>
    <p:sldId id="413" r:id="rId16"/>
    <p:sldId id="346" r:id="rId17"/>
    <p:sldId id="362" r:id="rId18"/>
    <p:sldId id="428" r:id="rId19"/>
    <p:sldId id="300" r:id="rId20"/>
    <p:sldId id="357" r:id="rId21"/>
    <p:sldId id="350" r:id="rId22"/>
    <p:sldId id="405" r:id="rId23"/>
    <p:sldId id="414" r:id="rId24"/>
    <p:sldId id="333" r:id="rId25"/>
    <p:sldId id="261" r:id="rId26"/>
    <p:sldId id="378" r:id="rId27"/>
    <p:sldId id="423" r:id="rId28"/>
    <p:sldId id="379" r:id="rId29"/>
    <p:sldId id="380" r:id="rId30"/>
    <p:sldId id="381" r:id="rId31"/>
    <p:sldId id="382" r:id="rId32"/>
    <p:sldId id="384" r:id="rId33"/>
    <p:sldId id="421" r:id="rId34"/>
    <p:sldId id="383" r:id="rId35"/>
    <p:sldId id="424" r:id="rId36"/>
    <p:sldId id="390" r:id="rId37"/>
    <p:sldId id="391" r:id="rId38"/>
    <p:sldId id="425" r:id="rId39"/>
    <p:sldId id="426" r:id="rId40"/>
    <p:sldId id="407" r:id="rId41"/>
    <p:sldId id="408" r:id="rId42"/>
    <p:sldId id="37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96"/>
    <p:restoredTop sz="94740"/>
  </p:normalViewPr>
  <p:slideViewPr>
    <p:cSldViewPr snapToGrid="0" snapToObjects="1">
      <p:cViewPr varScale="1">
        <p:scale>
          <a:sx n="130" d="100"/>
          <a:sy n="130" d="100"/>
        </p:scale>
        <p:origin x="9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7B28-1296-6548-9B89-27D444684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38A36-A77A-4945-B803-E6115922CB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E3010-6FD9-DF4A-8325-5FF470F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6E35-D370-114C-BB3B-D11A1FC67AB0}" type="datetimeFigureOut">
              <a:rPr lang="en-AU" smtClean="0"/>
              <a:t>3/11/21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5A044-5E23-4347-8374-6CEB61303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3BAC1-1B4C-554F-B355-1B56B1D4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187E-5A0E-7C47-958A-8DF8BF0ED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187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EC98-C687-C74E-BBA9-B96D1B7CF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CAE2EB-B2C2-FA48-9557-304BD0AFE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32678-68D2-1E47-982C-8A597F51D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6E35-D370-114C-BB3B-D11A1FC67AB0}" type="datetimeFigureOut">
              <a:rPr lang="en-AU" smtClean="0"/>
              <a:t>3/11/21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76928-E846-8449-9A67-605FBF513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D88D0-337E-6248-AFD9-E6A512E9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187E-5A0E-7C47-958A-8DF8BF0ED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459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53FAC-00DC-C64C-9FD0-3BB1F3F02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AD4CA-277F-5A4E-96F8-6314F00CD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7D2E8-B0AA-F443-B002-68B9D058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6E35-D370-114C-BB3B-D11A1FC67AB0}" type="datetimeFigureOut">
              <a:rPr lang="en-AU" smtClean="0"/>
              <a:t>3/11/21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7E0FA-DE0F-BF4C-97CC-D78247D0F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833C5-0163-8740-9064-70164426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187E-5A0E-7C47-958A-8DF8BF0ED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1525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AF88B-2C8E-FA4F-B7FE-C42ED3EFF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E3A2C-6432-4A4D-AA2B-7CD2A91D3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FF56E-BB79-A443-A600-F9B15F82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6E35-D370-114C-BB3B-D11A1FC67AB0}" type="datetimeFigureOut">
              <a:rPr lang="en-AU" smtClean="0"/>
              <a:t>3/11/21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ECDB2-E20B-C944-9BF3-3AB881BF8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ECF92-0316-D446-B898-2A375652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187E-5A0E-7C47-958A-8DF8BF0ED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633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26587-C5A6-9942-A3EE-54A32857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765E5-E748-AA4E-9271-D35B67271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8429B-F492-9149-BC96-454D102C3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6E35-D370-114C-BB3B-D11A1FC67AB0}" type="datetimeFigureOut">
              <a:rPr lang="en-AU" smtClean="0"/>
              <a:t>3/11/21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AB944-EEA4-B747-86CD-FAE6DB72D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8B122-F2C8-5E4C-92C7-78D064F6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187E-5A0E-7C47-958A-8DF8BF0ED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9646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020D9-848D-E148-A2E1-FAA96F54E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B76FE-3EBB-DE46-916A-A5AEC946B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4C563C-91FE-4D4E-A6FF-3ABBB3452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17514-9626-2D43-B4FE-79A6420A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6E35-D370-114C-BB3B-D11A1FC67AB0}" type="datetimeFigureOut">
              <a:rPr lang="en-AU" smtClean="0"/>
              <a:t>3/11/21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3723F-08FD-8E45-AC68-3D707F06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60B8F-1EAC-D84C-92B7-B64633AA6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187E-5A0E-7C47-958A-8DF8BF0ED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601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6939-B693-3647-8C8C-BC9C0E29E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31AAD-661D-F943-847A-1063B14A0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AADFB-F09A-BE4B-93AC-6A30C98ED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60DE0-E0AE-FE4F-9642-88345DAC90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2CABE-E4CC-C642-9043-759001E7A5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B9FC09-852D-E04B-AD22-F253BF98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6E35-D370-114C-BB3B-D11A1FC67AB0}" type="datetimeFigureOut">
              <a:rPr lang="en-AU" smtClean="0"/>
              <a:t>3/11/21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CC467B-1C12-8149-95A5-5A66EFBA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DFE1AC-63B7-9840-8C8F-D7D52FA4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187E-5A0E-7C47-958A-8DF8BF0ED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867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064A0-87C9-8149-80C2-66FE14477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C1CEB-4E6A-0745-A062-194FB7529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6E35-D370-114C-BB3B-D11A1FC67AB0}" type="datetimeFigureOut">
              <a:rPr lang="en-AU" smtClean="0"/>
              <a:t>3/11/21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73F8AD-9CEA-404C-A17C-2F300FEF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D413B-1A12-2246-A1B9-BC8497D6F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187E-5A0E-7C47-958A-8DF8BF0ED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316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3A19E2-FB27-E146-8F90-8C5524736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6E35-D370-114C-BB3B-D11A1FC67AB0}" type="datetimeFigureOut">
              <a:rPr lang="en-AU" smtClean="0"/>
              <a:t>3/11/21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BCA5D3-F394-144F-91B4-1C52E985D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32239-0437-8A4C-BABF-A9B867E2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187E-5A0E-7C47-958A-8DF8BF0ED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472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26463-0A5C-9140-A822-70595B6D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15A0D-F3E8-5A41-80EB-10D4324BF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68A137-908B-374E-941E-0C56C30A1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567E4-2451-F24C-8161-986C9EEFF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6E35-D370-114C-BB3B-D11A1FC67AB0}" type="datetimeFigureOut">
              <a:rPr lang="en-AU" smtClean="0"/>
              <a:t>3/11/21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03F3B-91FE-354D-9CB8-CF51169BF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BF41E-1F7C-8748-BA7E-20192F10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187E-5A0E-7C47-958A-8DF8BF0ED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8321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B007E-0918-CD40-A3E9-9ADA762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1E413-979A-A645-A79E-A1F1CEF1F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226981-6313-CD4A-BDDC-5054F4F95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8929A-CDF8-A24F-869B-87A20445F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6E35-D370-114C-BB3B-D11A1FC67AB0}" type="datetimeFigureOut">
              <a:rPr lang="en-AU" smtClean="0"/>
              <a:t>3/11/21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04166-7C84-6543-AD24-0DECC66F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8EFCD-230F-A744-9EA0-5A9AA9B5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2187E-5A0E-7C47-958A-8DF8BF0ED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692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1781F-AA7F-1D40-83A7-09F768482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11BEE-6572-8742-A443-4105C68A7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0DB11-BD18-FC4A-97B0-0A75EB2E4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76E35-D370-114C-BB3B-D11A1FC67AB0}" type="datetimeFigureOut">
              <a:rPr lang="en-AU" smtClean="0"/>
              <a:t>3/11/21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442B4-33FE-B844-89A5-2294B467F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3A02B-B818-544F-A426-1D5B786DC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2187E-5A0E-7C47-958A-8DF8BF0EDC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731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D9828-49EB-7344-A072-4DFE5F9AC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Future Networking Needs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6BC36-FED5-FB45-B909-31F0A51E23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AU" sz="2800" dirty="0">
                <a:solidFill>
                  <a:schemeClr val="bg1">
                    <a:lumMod val="75000"/>
                  </a:schemeClr>
                </a:solidFill>
                <a:latin typeface="Max's Handwritin" pitchFamily="2" charset="0"/>
              </a:rPr>
              <a:t>Geoff Huston AM</a:t>
            </a:r>
          </a:p>
          <a:p>
            <a:pPr algn="r"/>
            <a:r>
              <a:rPr lang="en-AU" sz="2800" dirty="0">
                <a:solidFill>
                  <a:schemeClr val="bg1">
                    <a:lumMod val="75000"/>
                  </a:schemeClr>
                </a:solidFill>
                <a:latin typeface="Max's Handwritin" pitchFamily="2" charset="0"/>
              </a:rPr>
              <a:t>Chief Scientist, APNIC</a:t>
            </a:r>
          </a:p>
        </p:txBody>
      </p:sp>
    </p:spTree>
    <p:extLst>
      <p:ext uri="{BB962C8B-B14F-4D97-AF65-F5344CB8AC3E}">
        <p14:creationId xmlns:p14="http://schemas.microsoft.com/office/powerpoint/2010/main" val="4170544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1101-7E63-D643-8AFC-CA6194119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Aren’t these all “different” networks?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D36D8-525D-8844-903D-B9C56527A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Well, yes they are</a:t>
            </a:r>
          </a:p>
          <a:p>
            <a:r>
              <a:rPr lang="en-AU" dirty="0"/>
              <a:t>The true genius of the Internet was to separate the service environment from the link technology</a:t>
            </a:r>
          </a:p>
          <a:p>
            <a:pPr lvl="1"/>
            <a:r>
              <a:rPr lang="en-AU" dirty="0"/>
              <a:t>Each time we invented a new comms technology we could just “map” the Internet onto it </a:t>
            </a:r>
          </a:p>
          <a:p>
            <a:pPr lvl="1"/>
            <a:r>
              <a:rPr lang="en-AU" dirty="0"/>
              <a:t>This preserved the value of the investment in “the Internet” across successive generations of comms technologies</a:t>
            </a:r>
          </a:p>
        </p:txBody>
      </p:sp>
    </p:spTree>
    <p:extLst>
      <p:ext uri="{BB962C8B-B14F-4D97-AF65-F5344CB8AC3E}">
        <p14:creationId xmlns:p14="http://schemas.microsoft.com/office/powerpoint/2010/main" val="2436426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E795-B497-6243-B491-90772CFBD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3" y="365125"/>
            <a:ext cx="11049000" cy="1325563"/>
          </a:xfrm>
        </p:spPr>
        <p:txBody>
          <a:bodyPr/>
          <a:lstStyle/>
          <a:p>
            <a:r>
              <a:rPr lang="en-AU" dirty="0"/>
              <a:t>Then along came mobility in 2007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924841-E356-6641-929E-E71BB57B6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9" r="51165" b="5522"/>
          <a:stretch/>
        </p:blipFill>
        <p:spPr>
          <a:xfrm>
            <a:off x="2745908" y="1815793"/>
            <a:ext cx="2550971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A79933-8152-B84F-B075-BF9CBF4EEEBA}"/>
              </a:ext>
            </a:extLst>
          </p:cNvPr>
          <p:cNvSpPr txBox="1"/>
          <p:nvPr/>
        </p:nvSpPr>
        <p:spPr>
          <a:xfrm>
            <a:off x="6508955" y="3667432"/>
            <a:ext cx="4640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 iPhone was a breakthrough product that completely transformed the computer and communications environment and touched just about everything else!</a:t>
            </a:r>
          </a:p>
        </p:txBody>
      </p:sp>
    </p:spTree>
    <p:extLst>
      <p:ext uri="{BB962C8B-B14F-4D97-AF65-F5344CB8AC3E}">
        <p14:creationId xmlns:p14="http://schemas.microsoft.com/office/powerpoint/2010/main" val="3879244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7A5C3-CF18-BE40-B06C-9699D772F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38186" cy="1325563"/>
          </a:xfrm>
        </p:spPr>
        <p:txBody>
          <a:bodyPr/>
          <a:lstStyle/>
          <a:p>
            <a:r>
              <a:rPr lang="en-AU" dirty="0"/>
              <a:t>The Rise and Rise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4DB7F-69FD-8540-A187-C4FA194A2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There were few natural barriers to growth</a:t>
            </a:r>
          </a:p>
          <a:p>
            <a:pPr lvl="1"/>
            <a:r>
              <a:rPr lang="en-AU" dirty="0"/>
              <a:t>No labour force limitations</a:t>
            </a:r>
          </a:p>
          <a:p>
            <a:pPr lvl="1"/>
            <a:r>
              <a:rPr lang="en-AU" dirty="0"/>
              <a:t>No geographic limitations</a:t>
            </a:r>
          </a:p>
          <a:p>
            <a:pPr lvl="1"/>
            <a:r>
              <a:rPr lang="en-AU" dirty="0"/>
              <a:t>No regulatory inhibitors</a:t>
            </a:r>
          </a:p>
          <a:p>
            <a:pPr lvl="1"/>
            <a:r>
              <a:rPr lang="en-AU" dirty="0"/>
              <a:t>No coherent business models to follow, so investors became irrationally optimistic over future growth potential</a:t>
            </a:r>
          </a:p>
          <a:p>
            <a:r>
              <a:rPr lang="en-AU" dirty="0"/>
              <a:t>Digital business models quickly became global in scope</a:t>
            </a:r>
          </a:p>
          <a:p>
            <a:pPr lvl="1"/>
            <a:r>
              <a:rPr lang="en-AU" dirty="0"/>
              <a:t>Uber, </a:t>
            </a:r>
            <a:r>
              <a:rPr lang="en-AU" dirty="0" err="1"/>
              <a:t>WeWork</a:t>
            </a:r>
            <a:r>
              <a:rPr lang="en-AU" dirty="0"/>
              <a:t>,  Cisco, Microsoft, Amazon, Apple, etc</a:t>
            </a:r>
          </a:p>
          <a:p>
            <a:r>
              <a:rPr lang="en-AU" dirty="0"/>
              <a:t>This “winner take all” environment created an environment that is dominated by a small number of giant enterprises that operate at a global scale</a:t>
            </a:r>
          </a:p>
        </p:txBody>
      </p:sp>
    </p:spTree>
    <p:extLst>
      <p:ext uri="{BB962C8B-B14F-4D97-AF65-F5344CB8AC3E}">
        <p14:creationId xmlns:p14="http://schemas.microsoft.com/office/powerpoint/2010/main" val="4199122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706F6-EC02-EA4F-9519-097D52CD8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Enter the Giants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22C5F-282E-0647-8948-D779C5761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90’s was characterized by the triumphs of deregulation and innovation</a:t>
            </a:r>
          </a:p>
          <a:p>
            <a:r>
              <a:rPr lang="en-AU" dirty="0"/>
              <a:t>Thousands of enterprises funded by a relatively small pool of venture capital occupying new digital real estate</a:t>
            </a:r>
          </a:p>
          <a:p>
            <a:r>
              <a:rPr lang="en-AU" dirty="0"/>
              <a:t>Then moving on to take on the established market players</a:t>
            </a:r>
          </a:p>
        </p:txBody>
      </p:sp>
    </p:spTree>
    <p:extLst>
      <p:ext uri="{BB962C8B-B14F-4D97-AF65-F5344CB8AC3E}">
        <p14:creationId xmlns:p14="http://schemas.microsoft.com/office/powerpoint/2010/main" val="3936009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The Internet’s Gilded 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457" y="2022329"/>
            <a:ext cx="4501441" cy="4565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14</a:t>
            </a:fld>
            <a:endParaRPr lang="en-AU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633" y="2001549"/>
            <a:ext cx="4582225" cy="298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5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The Internet’s Gilded 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457" y="2022329"/>
            <a:ext cx="4501441" cy="4565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15</a:t>
            </a:fld>
            <a:endParaRPr lang="en-AU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633" y="2001549"/>
            <a:ext cx="4582225" cy="2982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927E2C-60F8-E649-8772-DD1E62923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40" y="618820"/>
            <a:ext cx="5335474" cy="5747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E729BF-B8A4-354A-8A23-DC09ED8A6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39" y="2635574"/>
            <a:ext cx="6603764" cy="303954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954528F-660A-8544-B983-03E62744C4F6}"/>
              </a:ext>
            </a:extLst>
          </p:cNvPr>
          <p:cNvSpPr txBox="1">
            <a:spLocks/>
          </p:cNvSpPr>
          <p:nvPr/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15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53838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The Internet’s Gilded 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457" y="2022329"/>
            <a:ext cx="4501441" cy="4565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16</a:t>
            </a:fld>
            <a:endParaRPr lang="en-AU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633" y="2001549"/>
            <a:ext cx="4582225" cy="2982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76E76E-4C70-B046-A559-7FF96074C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583" y="2022329"/>
            <a:ext cx="842010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989224-1455-7D40-A450-450E438F75BF}"/>
              </a:ext>
            </a:extLst>
          </p:cNvPr>
          <p:cNvSpPr txBox="1"/>
          <p:nvPr/>
        </p:nvSpPr>
        <p:spPr>
          <a:xfrm>
            <a:off x="8467068" y="6308209"/>
            <a:ext cx="218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Source: Open Secrets</a:t>
            </a:r>
          </a:p>
        </p:txBody>
      </p:sp>
    </p:spTree>
    <p:extLst>
      <p:ext uri="{BB962C8B-B14F-4D97-AF65-F5344CB8AC3E}">
        <p14:creationId xmlns:p14="http://schemas.microsoft.com/office/powerpoint/2010/main" val="738212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The Internet’s Gilded 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457" y="2022329"/>
            <a:ext cx="4501441" cy="4565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17</a:t>
            </a:fld>
            <a:endParaRPr lang="en-AU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633" y="2001549"/>
            <a:ext cx="4582225" cy="2982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755EEE-3135-9947-B2F3-535E6DB5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609" y="1791266"/>
            <a:ext cx="6997495" cy="5027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CF134C-8417-8A41-B677-622E2A20D609}"/>
              </a:ext>
            </a:extLst>
          </p:cNvPr>
          <p:cNvSpPr txBox="1"/>
          <p:nvPr/>
        </p:nvSpPr>
        <p:spPr>
          <a:xfrm>
            <a:off x="8467068" y="6308209"/>
            <a:ext cx="218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Source: Open Secrets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9C39F-E417-954B-A367-5CAA916A2021}"/>
              </a:ext>
            </a:extLst>
          </p:cNvPr>
          <p:cNvSpPr txBox="1"/>
          <p:nvPr/>
        </p:nvSpPr>
        <p:spPr>
          <a:xfrm>
            <a:off x="3450177" y="1270841"/>
            <a:ext cx="2767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2020 Lobbying Sources - US</a:t>
            </a:r>
          </a:p>
        </p:txBody>
      </p:sp>
    </p:spTree>
    <p:extLst>
      <p:ext uri="{BB962C8B-B14F-4D97-AF65-F5344CB8AC3E}">
        <p14:creationId xmlns:p14="http://schemas.microsoft.com/office/powerpoint/2010/main" val="338121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4FB0D-4F36-2548-8515-8554C28CC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Today’s Giants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F89A3B-0248-D541-AD90-ADF516D1E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9014" y="365125"/>
            <a:ext cx="4714786" cy="62934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C358C7-267A-DC4A-979E-A6E9E159D8B9}"/>
              </a:ext>
            </a:extLst>
          </p:cNvPr>
          <p:cNvSpPr txBox="1"/>
          <p:nvPr/>
        </p:nvSpPr>
        <p:spPr>
          <a:xfrm>
            <a:off x="1012723" y="2123768"/>
            <a:ext cx="5329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One fossil fuel extractor, one investment fund and a legacy carryover from the last </a:t>
            </a:r>
            <a:r>
              <a:rPr lang="en-AU" dirty="0" err="1"/>
              <a:t>guilded</a:t>
            </a:r>
            <a:r>
              <a:rPr lang="en-AU" dirty="0"/>
              <a:t> age – and all the rest are technology enterprises</a:t>
            </a:r>
          </a:p>
          <a:p>
            <a:endParaRPr lang="en-AU" dirty="0"/>
          </a:p>
          <a:p>
            <a:r>
              <a:rPr lang="en-AU" dirty="0"/>
              <a:t>And only 1 is Chinese.</a:t>
            </a:r>
          </a:p>
        </p:txBody>
      </p:sp>
    </p:spTree>
    <p:extLst>
      <p:ext uri="{BB962C8B-B14F-4D97-AF65-F5344CB8AC3E}">
        <p14:creationId xmlns:p14="http://schemas.microsoft.com/office/powerpoint/2010/main" val="3603973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The Internet’s Gilded 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456" y="1604799"/>
            <a:ext cx="8832981" cy="4565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67" dirty="0"/>
              <a:t>These actors have enough market influence to set their own rules of engagement with:</a:t>
            </a:r>
          </a:p>
          <a:p>
            <a:pPr lvl="1"/>
            <a:r>
              <a:rPr lang="en-US" sz="2133" dirty="0"/>
              <a:t>Users,</a:t>
            </a:r>
          </a:p>
          <a:p>
            <a:pPr lvl="1"/>
            <a:r>
              <a:rPr lang="en-US" sz="2133" dirty="0"/>
              <a:t>Each other,</a:t>
            </a:r>
          </a:p>
          <a:p>
            <a:pPr lvl="1"/>
            <a:r>
              <a:rPr lang="en-US" sz="2133" dirty="0"/>
              <a:t>Third party suppliers,</a:t>
            </a:r>
          </a:p>
          <a:p>
            <a:pPr lvl="1"/>
            <a:r>
              <a:rPr lang="en-US" sz="2133" dirty="0"/>
              <a:t>Regulators and Governments</a:t>
            </a:r>
          </a:p>
          <a:p>
            <a:pPr marL="0" indent="0">
              <a:buNone/>
            </a:pPr>
            <a:r>
              <a:rPr lang="en-US" sz="2667" dirty="0"/>
              <a:t>By taking a leading position with these emergent technologies, these players can amass vast fortunes, with little in the way of accountability to a broader common public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19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472404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0F48D-2A6E-4D44-BF5A-AA1CA7728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F7DB0-F1C9-DC41-BADA-9807C261C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Discuss: “the nature and requirements of computer communications networks that will be needed by society 50 years from now”</a:t>
            </a:r>
          </a:p>
        </p:txBody>
      </p:sp>
    </p:spTree>
    <p:extLst>
      <p:ext uri="{BB962C8B-B14F-4D97-AF65-F5344CB8AC3E}">
        <p14:creationId xmlns:p14="http://schemas.microsoft.com/office/powerpoint/2010/main" val="142770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16ECA-ED86-5E4F-9265-3285BE712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There are side-effects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96D54-4536-D44F-B2E3-1BA8AD384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In order to understand what each consumer wants, the service provider needs to understand the consumer</a:t>
            </a:r>
          </a:p>
          <a:p>
            <a:r>
              <a:rPr lang="en-AU" dirty="0"/>
              <a:t>Which brings us to…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C525A-CB0C-F145-AF9C-278934078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20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159708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3FC3E-9821-C343-A2BA-BC1C12D94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Surveillance Capitalism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51B79-99DE-8747-ADCE-B876FC94F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80890" cy="4351338"/>
          </a:xfrm>
        </p:spPr>
        <p:txBody>
          <a:bodyPr>
            <a:normAutofit/>
          </a:bodyPr>
          <a:lstStyle/>
          <a:p>
            <a:r>
              <a:rPr lang="en-AU" dirty="0"/>
              <a:t>Much of the wealth and impact of these activities is built upon a foundation of aggregation of individual user behaviour and construction of personal profiles</a:t>
            </a:r>
          </a:p>
          <a:p>
            <a:r>
              <a:rPr lang="en-AU" dirty="0"/>
              <a:t>It also has benefitted from a cavalier attitude towards data security and privacy concerns and the absence of regulatory imposts that attempt to safeguard some basic common aspects of personal privacy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B02F-F684-0346-B1FC-BC18173E6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21</a:t>
            </a:fld>
            <a:endParaRPr lang="en-AU" kern="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203E7CB-9B8D-2049-80DA-0C1917029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472" y="2029608"/>
            <a:ext cx="20447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883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B0356-641E-F241-8927-DA202135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Change and Monopolies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6502F-027A-EB4D-B4D4-0CF640E1F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2558"/>
            <a:ext cx="10515600" cy="4351338"/>
          </a:xfrm>
        </p:spPr>
        <p:txBody>
          <a:bodyPr>
            <a:normAutofit/>
          </a:bodyPr>
          <a:lstStyle/>
          <a:p>
            <a:r>
              <a:rPr lang="en-AU" dirty="0"/>
              <a:t>We are now communicating with a computer-mediated environment rather than with each other</a:t>
            </a:r>
          </a:p>
          <a:p>
            <a:r>
              <a:rPr lang="en-AU" dirty="0"/>
              <a:t>The network itself is largely incidental to this evolving story, and this is not really about the Internet any more</a:t>
            </a:r>
          </a:p>
          <a:p>
            <a:r>
              <a:rPr lang="en-AU" dirty="0"/>
              <a:t>It’s about a set of revolutionary social changes on a par with the industrial revolution that have been triggered by abundant computing, storage and comms</a:t>
            </a:r>
          </a:p>
          <a:p>
            <a:r>
              <a:rPr lang="en-AU" dirty="0"/>
              <a:t>And it’s dominated by a very small cartel of monopolists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8CE5D-5D63-1243-A25F-6BEE55336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22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743123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B0356-641E-F241-8927-DA202135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Change and Monopolies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6502F-027A-EB4D-B4D4-0CF640E1F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2558"/>
            <a:ext cx="10515600" cy="4351338"/>
          </a:xfrm>
        </p:spPr>
        <p:txBody>
          <a:bodyPr>
            <a:normAutofit/>
          </a:bodyPr>
          <a:lstStyle/>
          <a:p>
            <a:r>
              <a:rPr lang="en-AU" dirty="0"/>
              <a:t>We are now communicating with a computer-mediated environment rather than with each other</a:t>
            </a:r>
          </a:p>
          <a:p>
            <a:r>
              <a:rPr lang="en-AU" dirty="0"/>
              <a:t>The network itself is largely incidental to this evolving story, and this is not really about the Internet any more</a:t>
            </a:r>
          </a:p>
          <a:p>
            <a:r>
              <a:rPr lang="en-AU" dirty="0"/>
              <a:t>It’s about a set of revolutionary social changes on a par with the industrial revolution that have been triggered by abundant computing, storage and comms</a:t>
            </a:r>
          </a:p>
          <a:p>
            <a:r>
              <a:rPr lang="en-AU" dirty="0"/>
              <a:t>And it’s dominated by a very small cartel of monopolists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8CE5D-5D63-1243-A25F-6BEE55336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23</a:t>
            </a:fld>
            <a:endParaRPr lang="en-AU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17CF9-2CB6-D54E-9188-A400B36F4BE6}"/>
              </a:ext>
            </a:extLst>
          </p:cNvPr>
          <p:cNvSpPr/>
          <p:nvPr/>
        </p:nvSpPr>
        <p:spPr>
          <a:xfrm rot="21380151">
            <a:off x="1016389" y="2549951"/>
            <a:ext cx="10129115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“Every monopoly and all exclusive privileges are granted only at the expense of the public interest”</a:t>
            </a:r>
          </a:p>
          <a:p>
            <a:r>
              <a:rPr lang="en-AU" sz="2800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Andrew Jackson, 1830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4CBA5-34EE-8949-8BDC-D5654920E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86149">
            <a:off x="4476751" y="4417263"/>
            <a:ext cx="3581400" cy="15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5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972108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Powderfinger Type" charset="0"/>
                <a:ea typeface="Powderfinger Type" charset="0"/>
                <a:cs typeface="Powderfinger Type" charset="0"/>
              </a:rPr>
              <a:t>Incumbency Rewards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744" y="1936239"/>
            <a:ext cx="7995524" cy="456510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67" b="1" dirty="0" err="1">
                <a:latin typeface="Courier New" charset="0"/>
                <a:ea typeface="Courier New" charset="0"/>
                <a:cs typeface="Courier New" charset="0"/>
              </a:rPr>
              <a:t>Gittes</a:t>
            </a:r>
            <a:r>
              <a:rPr lang="en-US" sz="1867" b="1" dirty="0">
                <a:latin typeface="Courier New" charset="0"/>
                <a:ea typeface="Courier New" charset="0"/>
                <a:cs typeface="Courier New" charset="0"/>
              </a:rPr>
              <a:t>: 	How much are you worth?</a:t>
            </a:r>
            <a:br>
              <a:rPr lang="en-US" sz="1867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867" b="1" dirty="0">
                <a:latin typeface="Courier New" charset="0"/>
                <a:ea typeface="Courier New" charset="0"/>
                <a:cs typeface="Courier New" charset="0"/>
              </a:rPr>
              <a:t>Cross: 	I've no idea. How much do you want?</a:t>
            </a:r>
            <a:br>
              <a:rPr lang="en-US" sz="1867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867" b="1" dirty="0" err="1">
                <a:latin typeface="Courier New" charset="0"/>
                <a:ea typeface="Courier New" charset="0"/>
                <a:cs typeface="Courier New" charset="0"/>
              </a:rPr>
              <a:t>Gittes</a:t>
            </a:r>
            <a:r>
              <a:rPr lang="en-US" sz="1867" b="1" dirty="0">
                <a:latin typeface="Courier New" charset="0"/>
                <a:ea typeface="Courier New" charset="0"/>
                <a:cs typeface="Courier New" charset="0"/>
              </a:rPr>
              <a:t>: 	I just want to know what you're worth. 		Over ten million?</a:t>
            </a:r>
            <a:br>
              <a:rPr lang="en-US" sz="1867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867" b="1" dirty="0">
                <a:latin typeface="Courier New" charset="0"/>
                <a:ea typeface="Courier New" charset="0"/>
                <a:cs typeface="Courier New" charset="0"/>
              </a:rPr>
              <a:t>Cross: 	Oh my, yes!</a:t>
            </a:r>
            <a:br>
              <a:rPr lang="en-US" sz="1867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867" b="1" dirty="0" err="1">
                <a:latin typeface="Courier New" charset="0"/>
                <a:ea typeface="Courier New" charset="0"/>
                <a:cs typeface="Courier New" charset="0"/>
              </a:rPr>
              <a:t>Gittes</a:t>
            </a:r>
            <a:r>
              <a:rPr lang="en-US" sz="1867" b="1" dirty="0">
                <a:latin typeface="Courier New" charset="0"/>
                <a:ea typeface="Courier New" charset="0"/>
                <a:cs typeface="Courier New" charset="0"/>
              </a:rPr>
              <a:t>: 	Why are you doing it? How much better can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67" b="1" dirty="0">
                <a:latin typeface="Courier New" charset="0"/>
                <a:ea typeface="Courier New" charset="0"/>
                <a:cs typeface="Courier New" charset="0"/>
              </a:rPr>
              <a:t>		you	eat? What can you buy that you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67" b="1" dirty="0">
                <a:latin typeface="Courier New" charset="0"/>
                <a:ea typeface="Courier New" charset="0"/>
                <a:cs typeface="Courier New" charset="0"/>
              </a:rPr>
              <a:t> 		can't already afford?</a:t>
            </a:r>
            <a:br>
              <a:rPr lang="en-US" sz="1867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867" b="1" dirty="0">
                <a:latin typeface="Courier New" charset="0"/>
                <a:ea typeface="Courier New" charset="0"/>
                <a:cs typeface="Courier New" charset="0"/>
              </a:rPr>
              <a:t>Cross: 	The future, Mr. </a:t>
            </a:r>
            <a:r>
              <a:rPr lang="en-US" sz="1867" b="1" dirty="0" err="1">
                <a:latin typeface="Courier New" charset="0"/>
                <a:ea typeface="Courier New" charset="0"/>
                <a:cs typeface="Courier New" charset="0"/>
              </a:rPr>
              <a:t>Gittes</a:t>
            </a:r>
            <a:r>
              <a:rPr lang="en-US" sz="1867" b="1" dirty="0">
                <a:latin typeface="Courier New" charset="0"/>
                <a:ea typeface="Courier New" charset="0"/>
                <a:cs typeface="Courier New" charset="0"/>
              </a:rPr>
              <a:t> - the future!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24</a:t>
            </a:fld>
            <a:endParaRPr lang="en-AU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876837" y="4869160"/>
            <a:ext cx="310692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/>
              <a:t>Chinatown (1974)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35" y="1831099"/>
            <a:ext cx="2972517" cy="43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29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8A66A-DF8F-344C-A990-5A9687F2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about the next 50 years?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8E0B8-D698-614B-964B-48F3268A4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seeds of the dominant factors of the environment in 50 years from now are probably with us today</a:t>
            </a:r>
          </a:p>
          <a:p>
            <a:r>
              <a:rPr lang="en-AU" dirty="0"/>
              <a:t>The problem is that a lot of other seeds are here as well, and sifting out the significant from the merely distracting is the challenge</a:t>
            </a:r>
          </a:p>
          <a:p>
            <a:r>
              <a:rPr lang="en-AU" dirty="0"/>
              <a:t>So with that in mind lets work out the big drivers in today’s environment…</a:t>
            </a:r>
          </a:p>
        </p:txBody>
      </p:sp>
    </p:spTree>
    <p:extLst>
      <p:ext uri="{BB962C8B-B14F-4D97-AF65-F5344CB8AC3E}">
        <p14:creationId xmlns:p14="http://schemas.microsoft.com/office/powerpoint/2010/main" val="2864660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218FA-BE30-B14C-817F-961DCD89E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What’s driving change today?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6F7EB-4FF7-E24A-986B-3394782CB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3887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E1A7-D578-CB48-A5FE-AEBE8A0D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7673A-F8BA-E34D-B8CD-44937C70B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“The only real problem is scaling. All others inherit from this.”</a:t>
            </a:r>
          </a:p>
          <a:p>
            <a:pPr marL="457200" lvl="1" indent="0">
              <a:buNone/>
            </a:pPr>
            <a:r>
              <a:rPr lang="en-AU" sz="1800" dirty="0"/>
              <a:t>Attributed to Mike O’Dell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3997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C5E5-7F8D-2449-8B6F-CDD62B3DE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Bigger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F762E-A1AC-AA4D-9D57-F1D597A3A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/>
              <a:t>Increasing </a:t>
            </a:r>
            <a:r>
              <a:rPr lang="en-AU" b="1" dirty="0"/>
              <a:t>transmission capacity </a:t>
            </a:r>
            <a:r>
              <a:rPr lang="en-AU" dirty="0"/>
              <a:t>by using photonic amplifiers, wavelength multiplexing and phase/amplitude/polarisation modulation for fibre cables</a:t>
            </a:r>
          </a:p>
          <a:p>
            <a:r>
              <a:rPr lang="en-AU" dirty="0"/>
              <a:t>Serving content and service transactions by distributing the load across many individual platforms through </a:t>
            </a:r>
            <a:r>
              <a:rPr lang="en-AU" b="1" dirty="0"/>
              <a:t>server and content aggregation</a:t>
            </a:r>
          </a:p>
          <a:p>
            <a:r>
              <a:rPr lang="en-AU" dirty="0"/>
              <a:t>The rise of high capacity mobile edge networks and mobile platforms add massive volumes to content delivery</a:t>
            </a:r>
          </a:p>
          <a:p>
            <a:endParaRPr lang="en-AU" dirty="0"/>
          </a:p>
          <a:p>
            <a:r>
              <a:rPr lang="en-AU" dirty="0"/>
              <a:t>To manage this massive load shift we’ve stopped pushing content and transactions across the network and instead </a:t>
            </a:r>
            <a:r>
              <a:rPr lang="en-AU" b="1" dirty="0"/>
              <a:t>we serve from the edge</a:t>
            </a:r>
          </a:p>
          <a:p>
            <a:endParaRPr lang="en-AU" dirty="0"/>
          </a:p>
        </p:txBody>
      </p:sp>
      <p:pic>
        <p:nvPicPr>
          <p:cNvPr id="1026" name="Picture 2" descr="770 Monster Truck Stock Photos, Pictures &amp;amp; Royalty-Free Images - iStock">
            <a:extLst>
              <a:ext uri="{FF2B5EF4-FFF2-40B4-BE49-F238E27FC236}">
                <a16:creationId xmlns:a16="http://schemas.microsoft.com/office/drawing/2014/main" id="{44809AB7-032D-A946-99D0-B2DD2A333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372" y="98535"/>
            <a:ext cx="2298118" cy="150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146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8346-2FBC-6247-8613-DA48E22FB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77B66-15B3-DF42-9092-73D987166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Reduce latency - stop pushing content and transactions across the network and instead </a:t>
            </a:r>
            <a:r>
              <a:rPr lang="en-AU" b="1" dirty="0"/>
              <a:t>serve from the edge</a:t>
            </a:r>
          </a:p>
          <a:p>
            <a:r>
              <a:rPr lang="en-AU" dirty="0"/>
              <a:t>The rise of CDNs serve (almost) all Internet content and services from massively scaled distributed delivery systems. </a:t>
            </a:r>
          </a:p>
          <a:p>
            <a:endParaRPr lang="en-AU" dirty="0"/>
          </a:p>
          <a:p>
            <a:r>
              <a:rPr lang="en-AU" dirty="0"/>
              <a:t>The “Packet Miles” to deliver content to users has shrunk - that’s faster!</a:t>
            </a:r>
          </a:p>
          <a:p>
            <a:r>
              <a:rPr lang="en-AU" dirty="0"/>
              <a:t>The development of high frequency cellular data systems (4G/5G) has resulted in a highly capable last mile access network with Gigabit capacity </a:t>
            </a:r>
          </a:p>
          <a:p>
            <a:r>
              <a:rPr lang="en-AU" dirty="0"/>
              <a:t>Applications are being re-engineered to meet faster response criteria</a:t>
            </a:r>
          </a:p>
          <a:p>
            <a:endParaRPr lang="en-AU" dirty="0"/>
          </a:p>
          <a:p>
            <a:r>
              <a:rPr lang="en-AU" dirty="0"/>
              <a:t>Compressed interactions across shorter distances using higher capacity circuitry results in a faster Internet</a:t>
            </a:r>
          </a:p>
        </p:txBody>
      </p:sp>
      <p:pic>
        <p:nvPicPr>
          <p:cNvPr id="2050" name="Picture 2" descr="F1 2021 rules revealed: New cars and new racing headline major overhaul | F1  News">
            <a:extLst>
              <a:ext uri="{FF2B5EF4-FFF2-40B4-BE49-F238E27FC236}">
                <a16:creationId xmlns:a16="http://schemas.microsoft.com/office/drawing/2014/main" id="{768C8610-E62B-7A4E-9764-F834BF99D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623" y="97221"/>
            <a:ext cx="2356556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417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59B6C-C044-AF42-A269-E56B1986A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My thoughts on this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D10EB-6849-9E49-9C35-D52657D4D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 if this question had been posed in 1971?</a:t>
            </a:r>
          </a:p>
          <a:p>
            <a:pPr marL="0" indent="0">
              <a:buNone/>
            </a:pPr>
            <a:r>
              <a:rPr lang="en-AU" dirty="0"/>
              <a:t>Or even in 1921?</a:t>
            </a:r>
          </a:p>
        </p:txBody>
      </p:sp>
    </p:spTree>
    <p:extLst>
      <p:ext uri="{BB962C8B-B14F-4D97-AF65-F5344CB8AC3E}">
        <p14:creationId xmlns:p14="http://schemas.microsoft.com/office/powerpoint/2010/main" val="3625445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C383A-F1B0-2449-BA65-A7176E3E7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1C9CD-3C09-F74C-A14F-8455E0D20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If “better” means “more trustworthy” and “more privacy” then we are making progress at last!</a:t>
            </a:r>
          </a:p>
          <a:p>
            <a:pPr lvl="1"/>
            <a:r>
              <a:rPr lang="en-AU" dirty="0"/>
              <a:t>Encryption is close to ubiquitous in the world of web services</a:t>
            </a:r>
          </a:p>
          <a:p>
            <a:pPr lvl="1"/>
            <a:r>
              <a:rPr lang="en-AU" dirty="0"/>
              <a:t>TLS 1.3 is moving to seal up the last open TLS porthole, the SNI field</a:t>
            </a:r>
          </a:p>
          <a:p>
            <a:pPr lvl="1"/>
            <a:r>
              <a:rPr lang="en-AU" dirty="0"/>
              <a:t>Oblivious DNS and Oblivious HTTP is moving to isolate knowledge of the querier from the name being queried</a:t>
            </a:r>
          </a:p>
          <a:p>
            <a:pPr lvl="1"/>
            <a:r>
              <a:rPr lang="en-AU" dirty="0"/>
              <a:t>The content, application, and platform sectors have all taken the privacy agenda up with enthusiasm, to the extent that whether networks are trustable or not doesn’t matter any more – all network infrastructure is uniformly treated as </a:t>
            </a:r>
            <a:r>
              <a:rPr lang="en-AU" dirty="0" err="1"/>
              <a:t>untrustable</a:t>
            </a:r>
            <a:r>
              <a:rPr lang="en-AU" dirty="0"/>
              <a:t>!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B4705-1828-1C4C-85C4-2AA68F9F8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7814" y="94593"/>
            <a:ext cx="1596095" cy="159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45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85175-6BB1-C345-818C-147E8B0CB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Cheaper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A92F1-D051-9945-8D43-F6BD64E85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We are living in a world of abundant comms and computing capacity</a:t>
            </a:r>
          </a:p>
          <a:p>
            <a:r>
              <a:rPr lang="en-AU" dirty="0"/>
              <a:t>And working in an industry when there are significant economies of scale</a:t>
            </a:r>
          </a:p>
          <a:p>
            <a:r>
              <a:rPr lang="en-AU" dirty="0"/>
              <a:t>And being largely funded by capitalising a collective asset that is infeasible to capitalise individually</a:t>
            </a:r>
          </a:p>
          <a:p>
            <a:r>
              <a:rPr lang="en-AU" dirty="0"/>
              <a:t>The result is that a former luxury service accessible to just a few has been transformed into an affordable mass-market commodity service available to all</a:t>
            </a:r>
          </a:p>
          <a:p>
            <a:pPr lvl="1"/>
            <a:r>
              <a:rPr lang="en-AU" dirty="0"/>
              <a:t>but provided by a small clique of providers!</a:t>
            </a:r>
          </a:p>
          <a:p>
            <a:endParaRPr lang="en-AU" dirty="0"/>
          </a:p>
        </p:txBody>
      </p:sp>
      <p:pic>
        <p:nvPicPr>
          <p:cNvPr id="3074" name="Picture 2" descr="1,142,296 Cash Stock Photos | Free &amp;amp; Royalty-free Cash Images |  Depositphotos">
            <a:extLst>
              <a:ext uri="{FF2B5EF4-FFF2-40B4-BE49-F238E27FC236}">
                <a16:creationId xmlns:a16="http://schemas.microsoft.com/office/drawing/2014/main" id="{9A45158D-5E12-5B4C-AE4E-F86F35051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214" y="230188"/>
            <a:ext cx="1760482" cy="150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732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B8A50-7A88-F64F-A829-D1BDF4233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 it’s all good!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761CEB-AA04-4F44-91E6-5C89463DC319}"/>
              </a:ext>
            </a:extLst>
          </p:cNvPr>
          <p:cNvSpPr txBox="1"/>
          <p:nvPr/>
        </p:nvSpPr>
        <p:spPr>
          <a:xfrm>
            <a:off x="4120056" y="34290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  <a:latin typeface="AhnbergHand" pitchFamily="2" charset="0"/>
              </a:rPr>
              <a:t>Right?</a:t>
            </a:r>
          </a:p>
        </p:txBody>
      </p:sp>
    </p:spTree>
    <p:extLst>
      <p:ext uri="{BB962C8B-B14F-4D97-AF65-F5344CB8AC3E}">
        <p14:creationId xmlns:p14="http://schemas.microsoft.com/office/powerpoint/2010/main" val="1131707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B8A50-7A88-F64F-A829-D1BDF4233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 it’s all good?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761CEB-AA04-4F44-91E6-5C89463DC319}"/>
              </a:ext>
            </a:extLst>
          </p:cNvPr>
          <p:cNvSpPr txBox="1"/>
          <p:nvPr/>
        </p:nvSpPr>
        <p:spPr>
          <a:xfrm>
            <a:off x="4120056" y="3429000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  <a:latin typeface="AhnbergHand" pitchFamily="2" charset="0"/>
              </a:rPr>
              <a:t>Or maybe not.</a:t>
            </a:r>
          </a:p>
        </p:txBody>
      </p:sp>
    </p:spTree>
    <p:extLst>
      <p:ext uri="{BB962C8B-B14F-4D97-AF65-F5344CB8AC3E}">
        <p14:creationId xmlns:p14="http://schemas.microsoft.com/office/powerpoint/2010/main" val="25114379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02632-A363-E546-AD1A-7CEFBABCD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Some issues to think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987C-7487-7046-9E8D-E653FAC61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What matters in such a network?</a:t>
            </a:r>
          </a:p>
          <a:p>
            <a:pPr lvl="1"/>
            <a:r>
              <a:rPr lang="en-AU" dirty="0"/>
              <a:t>Addressing – IPv4 / IPv6 / </a:t>
            </a:r>
            <a:r>
              <a:rPr lang="en-AU" dirty="0" err="1"/>
              <a:t>IPv</a:t>
            </a:r>
            <a:r>
              <a:rPr lang="en-AU" dirty="0"/>
              <a:t>? Absolute? Relative?</a:t>
            </a:r>
          </a:p>
          <a:p>
            <a:pPr lvl="2"/>
            <a:r>
              <a:rPr lang="en-AU" dirty="0"/>
              <a:t>Is universal unique end-point addressing a 1980’s concept who’s time has come and gone?  </a:t>
            </a:r>
          </a:p>
          <a:p>
            <a:pPr lvl="1"/>
            <a:r>
              <a:rPr lang="en-AU" dirty="0"/>
              <a:t>Naming and Name Spaces – DNS evolution?</a:t>
            </a:r>
          </a:p>
          <a:p>
            <a:pPr lvl="2"/>
            <a:r>
              <a:rPr lang="en-AU" dirty="0"/>
              <a:t>Are ”names” a common attribute of the network, or an attribute of a service environment?</a:t>
            </a:r>
          </a:p>
          <a:p>
            <a:pPr lvl="1"/>
            <a:r>
              <a:rPr lang="en-AU" dirty="0"/>
              <a:t>Referential Frameworks?</a:t>
            </a:r>
          </a:p>
          <a:p>
            <a:pPr lvl="2"/>
            <a:r>
              <a:rPr lang="en-AU" dirty="0"/>
              <a:t>In a world of densely replicated service delivery points how does a client rendezvous with  the “best” service point? Does the client work it out? Or the network? Or the service?</a:t>
            </a:r>
          </a:p>
          <a:p>
            <a:pPr marL="914400" lvl="2" indent="0">
              <a:buNone/>
            </a:pPr>
            <a:endParaRPr lang="en-AU" dirty="0"/>
          </a:p>
          <a:p>
            <a:pPr lvl="1"/>
            <a:endParaRPr lang="en-AU" dirty="0"/>
          </a:p>
          <a:p>
            <a:pPr marL="457200" lvl="1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8630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02632-A363-E546-AD1A-7CEFBABCD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Some issues to think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987C-7487-7046-9E8D-E653FAC61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What matters in such a network?</a:t>
            </a:r>
          </a:p>
          <a:p>
            <a:pPr lvl="1"/>
            <a:r>
              <a:rPr lang="en-AU" dirty="0"/>
              <a:t>If we don’t try to share our transactions across a common network then what are we asking from common infrastructure?</a:t>
            </a:r>
          </a:p>
          <a:p>
            <a:pPr lvl="1"/>
            <a:r>
              <a:rPr lang="en-AU" dirty="0"/>
              <a:t>If anything!</a:t>
            </a:r>
          </a:p>
          <a:p>
            <a:pPr marL="914400" lvl="2" indent="0">
              <a:buNone/>
            </a:pPr>
            <a:endParaRPr lang="en-AU" dirty="0"/>
          </a:p>
          <a:p>
            <a:pPr lvl="1"/>
            <a:endParaRPr lang="en-AU" dirty="0"/>
          </a:p>
          <a:p>
            <a:pPr marL="457200" lvl="1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6416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08A29-4065-C44D-AAE3-B8CEABA80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Longer Term Trends?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3B494-E7A3-8148-B7A6-2D7C8520F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Pushing EVERYTHING out of the network and over to the edge!</a:t>
            </a:r>
          </a:p>
          <a:p>
            <a:r>
              <a:rPr lang="en-AU" dirty="0"/>
              <a:t>Transmission infrastructure is becoming an abundant commodity </a:t>
            </a:r>
          </a:p>
          <a:p>
            <a:pPr lvl="1"/>
            <a:r>
              <a:rPr lang="en-AU" dirty="0"/>
              <a:t>Sharing technology (multiplexing) is decreasingly relevant</a:t>
            </a:r>
          </a:p>
          <a:p>
            <a:r>
              <a:rPr lang="en-AU" dirty="0"/>
              <a:t>We have so much network and computing that we no longer have to bring consumers to service delivery points  - instead, we are shifting services towards consumers and using the network to replicate servers</a:t>
            </a:r>
          </a:p>
          <a:p>
            <a:r>
              <a:rPr lang="en-AU" dirty="0"/>
              <a:t>With so much computing and storage the application is becoming the service, rather than just a window to a remotely operated service</a:t>
            </a:r>
          </a:p>
        </p:txBody>
      </p:sp>
    </p:spTree>
    <p:extLst>
      <p:ext uri="{BB962C8B-B14F-4D97-AF65-F5344CB8AC3E}">
        <p14:creationId xmlns:p14="http://schemas.microsoft.com/office/powerpoint/2010/main" val="26599766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53824-9148-5E47-A380-FB010DAB6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Do Networks matter any more?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D663B-13D3-1B43-82DF-0864B093F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We have increasingly stripped out network-centric functionality in out search for lower cost, higher speed, and better agility</a:t>
            </a:r>
          </a:p>
          <a:p>
            <a:r>
              <a:rPr lang="en-AU" dirty="0"/>
              <a:t>We are pushing functions out to the edge and ultimately off “the network” altogether and what is left is just dumb pipes</a:t>
            </a:r>
          </a:p>
          <a:p>
            <a:r>
              <a:rPr lang="en-AU" dirty="0"/>
              <a:t>What defines “the Internet”?</a:t>
            </a:r>
          </a:p>
          <a:p>
            <a:pPr lvl="1"/>
            <a:r>
              <a:rPr lang="en-AU" dirty="0"/>
              <a:t>A common network, a common protocol and a common protocol address pool?</a:t>
            </a:r>
          </a:p>
          <a:p>
            <a:pPr marL="457200" lvl="1" indent="0">
              <a:buNone/>
            </a:pPr>
            <a:r>
              <a:rPr lang="en-AU" dirty="0"/>
              <a:t>or</a:t>
            </a:r>
          </a:p>
          <a:p>
            <a:pPr lvl="1"/>
            <a:r>
              <a:rPr lang="en-AU"/>
              <a:t>A disparate collection </a:t>
            </a:r>
            <a:r>
              <a:rPr lang="en-AU" dirty="0"/>
              <a:t>of services that share common referential mechanisms?</a:t>
            </a:r>
          </a:p>
        </p:txBody>
      </p:sp>
    </p:spTree>
    <p:extLst>
      <p:ext uri="{BB962C8B-B14F-4D97-AF65-F5344CB8AC3E}">
        <p14:creationId xmlns:p14="http://schemas.microsoft.com/office/powerpoint/2010/main" val="3681386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6C6F-6336-094C-BA13-929B7F8D8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will ”Internet Governance” mean anyway?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06B5E-BE1A-A746-A020-8A9749455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There has been no governance at all in the Internet’s 50 year old history so far</a:t>
            </a:r>
          </a:p>
          <a:p>
            <a:pPr lvl="1"/>
            <a:r>
              <a:rPr lang="en-AU" dirty="0"/>
              <a:t>Its just been the relentless pressure of deregulated markets</a:t>
            </a:r>
          </a:p>
          <a:p>
            <a:r>
              <a:rPr lang="en-AU" dirty="0"/>
              <a:t>The only discernible trend has been the progressive shift in value up the protocol “stack”</a:t>
            </a:r>
          </a:p>
          <a:p>
            <a:pPr lvl="1"/>
            <a:r>
              <a:rPr lang="en-AU" dirty="0"/>
              <a:t>From networks to platforms to applications</a:t>
            </a:r>
          </a:p>
          <a:p>
            <a:pPr lvl="1"/>
            <a:r>
              <a:rPr lang="en-AU" dirty="0"/>
              <a:t>As value moves up commodity economics comes in its wake</a:t>
            </a:r>
          </a:p>
          <a:p>
            <a:pPr lvl="2"/>
            <a:r>
              <a:rPr lang="en-AU" dirty="0"/>
              <a:t>Networks are cheap utilities, platforms are now valueless</a:t>
            </a:r>
          </a:p>
        </p:txBody>
      </p:sp>
    </p:spTree>
    <p:extLst>
      <p:ext uri="{BB962C8B-B14F-4D97-AF65-F5344CB8AC3E}">
        <p14:creationId xmlns:p14="http://schemas.microsoft.com/office/powerpoint/2010/main" val="3935149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51408-1CC0-A443-9102-7CF1B8FC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661" y="345460"/>
            <a:ext cx="10950677" cy="1325563"/>
          </a:xfrm>
        </p:spPr>
        <p:txBody>
          <a:bodyPr/>
          <a:lstStyle/>
          <a:p>
            <a:r>
              <a:rPr lang="en-AU" dirty="0"/>
              <a:t>Maybe it’s just User Preference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BD7B8-F48E-D84E-96E2-D14193FEC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Dismantling the telco monopoly ripped apart the command and control economy of communications</a:t>
            </a:r>
          </a:p>
          <a:p>
            <a:pPr lvl="1"/>
            <a:r>
              <a:rPr lang="en-AU" dirty="0"/>
              <a:t>And when governments stopped investing they lost their seat at the table</a:t>
            </a:r>
          </a:p>
          <a:p>
            <a:r>
              <a:rPr lang="en-AU" dirty="0"/>
              <a:t>What’s left is a market where user preferences rule</a:t>
            </a:r>
          </a:p>
          <a:p>
            <a:pPr lvl="1"/>
            <a:r>
              <a:rPr lang="en-AU" dirty="0"/>
              <a:t>Forecasting user preferences is good</a:t>
            </a:r>
          </a:p>
          <a:p>
            <a:pPr lvl="1"/>
            <a:r>
              <a:rPr lang="en-AU" dirty="0"/>
              <a:t>Shaping user preferences is better</a:t>
            </a:r>
          </a:p>
          <a:p>
            <a:pPr lvl="1"/>
            <a:r>
              <a:rPr lang="en-AU" dirty="0"/>
              <a:t>And monetising user preferences is better still!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8345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56054-D018-6C40-8582-18C15F34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Moving back 100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E250E-C8C9-574A-AA36-05BD1AC56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/>
              <a:t>What might we have said in 1921 about the public communications requirements for 2021?</a:t>
            </a:r>
          </a:p>
          <a:p>
            <a:r>
              <a:rPr lang="en-AU" dirty="0"/>
              <a:t>Postage dominated the mass market and the telegram was the premium service</a:t>
            </a:r>
          </a:p>
          <a:p>
            <a:r>
              <a:rPr lang="en-AU" dirty="0"/>
              <a:t>Radio and telephony deployment were picking up pace and entering the next phase of mass deployment</a:t>
            </a:r>
          </a:p>
          <a:p>
            <a:r>
              <a:rPr lang="en-AU" dirty="0"/>
              <a:t>What we would’ve probably missed (or maybe dismissed) in 1921:</a:t>
            </a:r>
          </a:p>
          <a:p>
            <a:pPr lvl="1"/>
            <a:r>
              <a:rPr lang="en-AU" dirty="0"/>
              <a:t>The rise and fall of the fax</a:t>
            </a:r>
          </a:p>
          <a:p>
            <a:pPr lvl="1"/>
            <a:r>
              <a:rPr lang="en-AU" dirty="0"/>
              <a:t>Television</a:t>
            </a:r>
          </a:p>
          <a:p>
            <a:pPr lvl="1"/>
            <a:r>
              <a:rPr lang="en-AU" dirty="0"/>
              <a:t>Computers</a:t>
            </a:r>
          </a:p>
          <a:p>
            <a:pPr lvl="1"/>
            <a:r>
              <a:rPr lang="en-AU" dirty="0"/>
              <a:t>Digital environments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7582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FE271-ECF3-464F-95C4-B65A005DE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Wherever we’re heading…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BEB90-DCFC-2848-ACD5-0A77F6344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It’s not the Internet any more</a:t>
            </a:r>
          </a:p>
          <a:p>
            <a:r>
              <a:rPr lang="en-AU" dirty="0"/>
              <a:t>That has already died and gone to silicon heaven!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1EBF6-E56D-0D4D-8705-366F78DE5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399" y="2971799"/>
            <a:ext cx="3886201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691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D3D60-51A2-8747-84B4-7F04DA56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61" y="18255"/>
            <a:ext cx="10515600" cy="1325563"/>
          </a:xfrm>
        </p:spPr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Sic transit </a:t>
            </a:r>
            <a:r>
              <a:rPr lang="en-AU" dirty="0" err="1">
                <a:latin typeface="Powderfinger Type" panose="02020709070000000403" pitchFamily="49" charset="77"/>
              </a:rPr>
              <a:t>gloria</a:t>
            </a:r>
            <a:r>
              <a:rPr lang="en-AU" dirty="0">
                <a:latin typeface="Powderfinger Type" panose="02020709070000000403" pitchFamily="49" charset="77"/>
              </a:rPr>
              <a:t> mundi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2B264-D619-6C46-B69E-C151A3D60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1" y="1825625"/>
            <a:ext cx="54521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dirty="0"/>
              <a:t>In 1776 English historian Edward Gibbon published a mighty 6 volume work tracing the Roman Empire (and Western Civilisation) from the height of Empire to the fall of Byzantium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r>
              <a:rPr lang="en-AU" sz="2400" dirty="0"/>
              <a:t>The seeds of of the empire’s eventual decline and fall were sown early in its rise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1FED0-5771-D544-860B-63249C4DE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434" y="1422400"/>
            <a:ext cx="3892036" cy="3489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194963-513F-6C48-A0F9-341AD6297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133" y="3216361"/>
            <a:ext cx="1905000" cy="339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076EDB-BF91-BD40-BAAF-D503B70CA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033" y="4629771"/>
            <a:ext cx="2533822" cy="186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32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607" y="2901160"/>
            <a:ext cx="4914900" cy="1325563"/>
          </a:xfrm>
        </p:spPr>
        <p:txBody>
          <a:bodyPr>
            <a:normAutofit/>
          </a:bodyPr>
          <a:lstStyle/>
          <a:p>
            <a:r>
              <a:rPr lang="en-US" sz="6400">
                <a:latin typeface="Max's Handwritin" charset="0"/>
                <a:ea typeface="Max's Handwritin" charset="0"/>
                <a:cs typeface="Max's Handwritin" charset="0"/>
              </a:rPr>
              <a:t>Thanks!</a:t>
            </a:r>
            <a:endParaRPr lang="en-US" sz="6400" dirty="0">
              <a:latin typeface="Max's Handwritin" charset="0"/>
              <a:ea typeface="Max's Handwritin" charset="0"/>
              <a:cs typeface="Max's Handwrit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062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396EB-6983-6F4C-B7F7-E68CF87F5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Moving back 50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CA0E9-65DC-5F4B-BBD9-ECD445256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/>
              <a:t>What might we have said in 1971 about the requirements for 2021?</a:t>
            </a:r>
          </a:p>
          <a:p>
            <a:r>
              <a:rPr lang="en-AU" dirty="0"/>
              <a:t>What was happening</a:t>
            </a:r>
          </a:p>
          <a:p>
            <a:pPr lvl="1"/>
            <a:r>
              <a:rPr lang="en-AU" dirty="0"/>
              <a:t>“mini-computing” was gathering momentum</a:t>
            </a:r>
          </a:p>
          <a:p>
            <a:pPr lvl="1"/>
            <a:r>
              <a:rPr lang="en-AU" dirty="0"/>
              <a:t>Unix had been developed as a “lightweight” </a:t>
            </a:r>
            <a:r>
              <a:rPr lang="en-AU" dirty="0" err="1"/>
              <a:t>Multix</a:t>
            </a:r>
            <a:r>
              <a:rPr lang="en-AU" dirty="0"/>
              <a:t> (on a PDP-7)</a:t>
            </a:r>
          </a:p>
          <a:p>
            <a:r>
              <a:rPr lang="en-AU" dirty="0"/>
              <a:t>What should’ve been seen as significant at the time, but might have been missed</a:t>
            </a:r>
          </a:p>
          <a:p>
            <a:pPr lvl="1"/>
            <a:r>
              <a:rPr lang="en-AU" dirty="0"/>
              <a:t>Transformation of computers into a consumer product</a:t>
            </a:r>
          </a:p>
          <a:p>
            <a:pPr lvl="1"/>
            <a:r>
              <a:rPr lang="en-AU" dirty="0"/>
              <a:t>Transformation of the role of data into information</a:t>
            </a:r>
          </a:p>
          <a:p>
            <a:r>
              <a:rPr lang="en-AU" dirty="0"/>
              <a:t>We thought about communications through the lens of the telephone network</a:t>
            </a:r>
          </a:p>
          <a:p>
            <a:pPr lvl="1"/>
            <a:r>
              <a:rPr lang="en-AU" dirty="0"/>
              <a:t>Packet networking was being developed, but it was unclear whether these packets were quanta of data or quanta of sessions (datagrams vs virtual circuit) </a:t>
            </a:r>
          </a:p>
          <a:p>
            <a:pPr marL="457200" lvl="1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5302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D325-DB60-6F42-9715-0CECE507D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What’s happened since 1971?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60F8C-1931-7943-8C72-48F9E11CA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7929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77C38-421B-3541-A6B1-3C0ABC0E7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It used to be so simple…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94866-E1D4-4A49-BEE6-AF3E701A1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566" y="1825625"/>
            <a:ext cx="5951482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1980’s:</a:t>
            </a:r>
          </a:p>
          <a:p>
            <a:r>
              <a:rPr lang="en-AU" dirty="0"/>
              <a:t>The network was the transmission fabric for computers</a:t>
            </a:r>
          </a:p>
          <a:p>
            <a:r>
              <a:rPr lang="en-AU" dirty="0"/>
              <a:t>It was just a packet transmission facility</a:t>
            </a:r>
          </a:p>
          <a:p>
            <a:r>
              <a:rPr lang="en-AU" dirty="0"/>
              <a:t>Every other function was performed by attached mainframe computers </a:t>
            </a:r>
          </a:p>
        </p:txBody>
      </p:sp>
      <p:pic>
        <p:nvPicPr>
          <p:cNvPr id="1026" name="Picture 2" descr="VAX-11/780 - Computer History Wiki">
            <a:extLst>
              <a:ext uri="{FF2B5EF4-FFF2-40B4-BE49-F238E27FC236}">
                <a16:creationId xmlns:a16="http://schemas.microsoft.com/office/drawing/2014/main" id="{31F3CA4F-5EFA-2847-BA62-8FDDC9E11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05" y="1825624"/>
            <a:ext cx="4986668" cy="332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237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ho still uses 56k modems, and why? | TechRadar">
            <a:extLst>
              <a:ext uri="{FF2B5EF4-FFF2-40B4-BE49-F238E27FC236}">
                <a16:creationId xmlns:a16="http://schemas.microsoft.com/office/drawing/2014/main" id="{29D8BA1D-B553-1341-8D26-1F67BB69F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697" y="4749417"/>
            <a:ext cx="2715171" cy="203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394DA6-0DE6-4848-B0B8-82104920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Then we went client/server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80622-5EB6-184C-9D73-1F20B015D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07014" cy="43754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1990’s:</a:t>
            </a:r>
          </a:p>
          <a:p>
            <a:r>
              <a:rPr lang="en-AU" dirty="0"/>
              <a:t>The rise of the Personal Computer as the “customer’s computer”</a:t>
            </a:r>
          </a:p>
          <a:p>
            <a:r>
              <a:rPr lang="en-AU" dirty="0"/>
              <a:t>We started to make a distinction between “customers” and “network”</a:t>
            </a:r>
          </a:p>
          <a:p>
            <a:pPr lvl="1"/>
            <a:r>
              <a:rPr lang="en-AU" dirty="0"/>
              <a:t>The naming system was pulled into the network</a:t>
            </a:r>
          </a:p>
          <a:p>
            <a:pPr lvl="1"/>
            <a:r>
              <a:rPr lang="en-AU" dirty="0"/>
              <a:t>The routing system was pulled into the network</a:t>
            </a:r>
          </a:p>
          <a:p>
            <a:pPr lvl="1"/>
            <a:r>
              <a:rPr lang="en-AU" dirty="0"/>
              <a:t>Messaging, content and services were pulled into the network</a:t>
            </a:r>
          </a:p>
          <a:p>
            <a:r>
              <a:rPr lang="en-AU" dirty="0"/>
              <a:t>We created the asymmetric client/server network architecture for the Internet</a:t>
            </a:r>
          </a:p>
        </p:txBody>
      </p:sp>
      <p:pic>
        <p:nvPicPr>
          <p:cNvPr id="2050" name="Picture 2" descr="Personal Computer Components and Subsystems | Hardware Components | InformIT">
            <a:extLst>
              <a:ext uri="{FF2B5EF4-FFF2-40B4-BE49-F238E27FC236}">
                <a16:creationId xmlns:a16="http://schemas.microsoft.com/office/drawing/2014/main" id="{64881649-CECD-2A47-9E5D-F037649C9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05" y="1982978"/>
            <a:ext cx="3260356" cy="299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903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2C3BB-BF57-9048-AC35-48CA4F23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Internet Infrastructure of 2000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8502B-9E35-D346-AE96-CE4CF56D0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504" y="1804605"/>
            <a:ext cx="7675179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/>
              <a:t>Rapid expansion of infrastructure in many directions:</a:t>
            </a:r>
          </a:p>
          <a:p>
            <a:r>
              <a:rPr lang="en-AU" dirty="0"/>
              <a:t>Exchanges, Peering Points and Gateways</a:t>
            </a:r>
          </a:p>
          <a:p>
            <a:r>
              <a:rPr lang="en-AU" dirty="0"/>
              <a:t>Tier 1 ISPs</a:t>
            </a:r>
          </a:p>
          <a:p>
            <a:r>
              <a:rPr lang="en-AU" dirty="0"/>
              <a:t>Transit and Traffic Engineering</a:t>
            </a:r>
          </a:p>
          <a:p>
            <a:r>
              <a:rPr lang="en-AU" dirty="0"/>
              <a:t>Data Centres and Service “Farms”</a:t>
            </a:r>
          </a:p>
          <a:p>
            <a:r>
              <a:rPr lang="en-AU" dirty="0"/>
              <a:t>Quality of Service Engineering</a:t>
            </a:r>
          </a:p>
          <a:p>
            <a:r>
              <a:rPr lang="en-AU" dirty="0"/>
              <a:t>MPLS, VPNs and related network segmentation approaches</a:t>
            </a:r>
          </a:p>
          <a:p>
            <a:r>
              <a:rPr lang="en-AU" dirty="0"/>
              <a:t>Customer Access Networks</a:t>
            </a:r>
          </a:p>
          <a:p>
            <a:r>
              <a:rPr lang="en-AU" dirty="0"/>
              <a:t>Content Distribution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1F71B-9AA1-014D-A571-B028B4869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2102069"/>
            <a:ext cx="3555125" cy="23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05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2306</Words>
  <Application>Microsoft Macintosh PowerPoint</Application>
  <PresentationFormat>Widescreen</PresentationFormat>
  <Paragraphs>216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AhnbergHand</vt:lpstr>
      <vt:lpstr>Arial</vt:lpstr>
      <vt:lpstr>Calibri</vt:lpstr>
      <vt:lpstr>Calibri Light</vt:lpstr>
      <vt:lpstr>Courier New</vt:lpstr>
      <vt:lpstr>Max's Handwritin</vt:lpstr>
      <vt:lpstr>Powderfinger Type</vt:lpstr>
      <vt:lpstr>Office Theme</vt:lpstr>
      <vt:lpstr>Future Networking Needs</vt:lpstr>
      <vt:lpstr>The Brief</vt:lpstr>
      <vt:lpstr>My thoughts on this question</vt:lpstr>
      <vt:lpstr>Moving back 100 years</vt:lpstr>
      <vt:lpstr>Moving back 50 years</vt:lpstr>
      <vt:lpstr>What’s happened since 1971?</vt:lpstr>
      <vt:lpstr>It used to be so simple…</vt:lpstr>
      <vt:lpstr>Then we went client/server</vt:lpstr>
      <vt:lpstr>Internet Infrastructure of 2000</vt:lpstr>
      <vt:lpstr>Aren’t these all “different” networks?</vt:lpstr>
      <vt:lpstr>Then along came mobility in 2007</vt:lpstr>
      <vt:lpstr>The Rise and Rise of the Internet</vt:lpstr>
      <vt:lpstr>Enter the Giants</vt:lpstr>
      <vt:lpstr>The Internet’s Gilded Age</vt:lpstr>
      <vt:lpstr>The Internet’s Gilded Age</vt:lpstr>
      <vt:lpstr>The Internet’s Gilded Age</vt:lpstr>
      <vt:lpstr>The Internet’s Gilded Age</vt:lpstr>
      <vt:lpstr>Today’s Giants</vt:lpstr>
      <vt:lpstr>The Internet’s Gilded Age</vt:lpstr>
      <vt:lpstr>There are side-effects</vt:lpstr>
      <vt:lpstr>Surveillance Capitalism</vt:lpstr>
      <vt:lpstr>Change and Monopolies</vt:lpstr>
      <vt:lpstr>Change and Monopolies</vt:lpstr>
      <vt:lpstr>Incumbency Rewards</vt:lpstr>
      <vt:lpstr>What about the next 50 years?</vt:lpstr>
      <vt:lpstr>What’s driving change today? </vt:lpstr>
      <vt:lpstr>Scale</vt:lpstr>
      <vt:lpstr>Bigger</vt:lpstr>
      <vt:lpstr>Faster</vt:lpstr>
      <vt:lpstr>Better</vt:lpstr>
      <vt:lpstr>Cheaper</vt:lpstr>
      <vt:lpstr>So it’s all good!</vt:lpstr>
      <vt:lpstr>So it’s all good?</vt:lpstr>
      <vt:lpstr>Some issues to think about</vt:lpstr>
      <vt:lpstr>Some issues to think about</vt:lpstr>
      <vt:lpstr>Longer Term Trends?</vt:lpstr>
      <vt:lpstr>Do Networks matter any more?</vt:lpstr>
      <vt:lpstr>What will ”Internet Governance” mean anyway?</vt:lpstr>
      <vt:lpstr>Maybe it’s just User Preference</vt:lpstr>
      <vt:lpstr>Wherever we’re heading…</vt:lpstr>
      <vt:lpstr>Sic transit gloria mundi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Networking Needs</dc:title>
  <dc:creator>Geoff Huston</dc:creator>
  <cp:lastModifiedBy>Geoff Huston</cp:lastModifiedBy>
  <cp:revision>11</cp:revision>
  <dcterms:created xsi:type="dcterms:W3CDTF">2021-10-11T19:39:17Z</dcterms:created>
  <dcterms:modified xsi:type="dcterms:W3CDTF">2021-11-03T18:24:39Z</dcterms:modified>
</cp:coreProperties>
</file>