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72" r:id="rId12"/>
    <p:sldId id="266" r:id="rId13"/>
    <p:sldId id="267" r:id="rId14"/>
    <p:sldId id="268" r:id="rId15"/>
    <p:sldId id="269" r:id="rId16"/>
    <p:sldId id="270" r:id="rId17"/>
    <p:sldId id="27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snapToObjects="1">
      <p:cViewPr varScale="1">
        <p:scale>
          <a:sx n="121" d="100"/>
          <a:sy n="121" d="100"/>
        </p:scale>
        <p:origin x="74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90AFD-9B3F-4641-9443-1BB0BBE29F5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AU"/>
          </a:p>
        </p:txBody>
      </p:sp>
      <p:sp>
        <p:nvSpPr>
          <p:cNvPr id="3" name="Subtitle 2">
            <a:extLst>
              <a:ext uri="{FF2B5EF4-FFF2-40B4-BE49-F238E27FC236}">
                <a16:creationId xmlns:a16="http://schemas.microsoft.com/office/drawing/2014/main" id="{7C72BA36-E0F7-2448-8869-AA4BABF0FE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AU"/>
          </a:p>
        </p:txBody>
      </p:sp>
      <p:sp>
        <p:nvSpPr>
          <p:cNvPr id="4" name="Date Placeholder 3">
            <a:extLst>
              <a:ext uri="{FF2B5EF4-FFF2-40B4-BE49-F238E27FC236}">
                <a16:creationId xmlns:a16="http://schemas.microsoft.com/office/drawing/2014/main" id="{4B15550A-8E50-ED45-A585-17358F24BC1A}"/>
              </a:ext>
            </a:extLst>
          </p:cNvPr>
          <p:cNvSpPr>
            <a:spLocks noGrp="1"/>
          </p:cNvSpPr>
          <p:nvPr>
            <p:ph type="dt" sz="half" idx="10"/>
          </p:nvPr>
        </p:nvSpPr>
        <p:spPr/>
        <p:txBody>
          <a:bodyPr/>
          <a:lstStyle/>
          <a:p>
            <a:fld id="{689979C0-AC7F-E240-9E63-F27A05B4C9A1}" type="datetimeFigureOut">
              <a:rPr lang="en-AU" smtClean="0"/>
              <a:t>15/12/2021</a:t>
            </a:fld>
            <a:endParaRPr lang="en-AU"/>
          </a:p>
        </p:txBody>
      </p:sp>
      <p:sp>
        <p:nvSpPr>
          <p:cNvPr id="5" name="Footer Placeholder 4">
            <a:extLst>
              <a:ext uri="{FF2B5EF4-FFF2-40B4-BE49-F238E27FC236}">
                <a16:creationId xmlns:a16="http://schemas.microsoft.com/office/drawing/2014/main" id="{51909EAC-AE6C-6B4F-B3EF-757DF834A6B3}"/>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7DFCB12-12E2-0A45-A0EB-D97451415C23}"/>
              </a:ext>
            </a:extLst>
          </p:cNvPr>
          <p:cNvSpPr>
            <a:spLocks noGrp="1"/>
          </p:cNvSpPr>
          <p:nvPr>
            <p:ph type="sldNum" sz="quarter" idx="12"/>
          </p:nvPr>
        </p:nvSpPr>
        <p:spPr/>
        <p:txBody>
          <a:bodyPr/>
          <a:lstStyle/>
          <a:p>
            <a:fld id="{0F2B186D-53E3-4647-8389-24758DD481F0}" type="slidenum">
              <a:rPr lang="en-AU" smtClean="0"/>
              <a:t>‹#›</a:t>
            </a:fld>
            <a:endParaRPr lang="en-AU"/>
          </a:p>
        </p:txBody>
      </p:sp>
    </p:spTree>
    <p:extLst>
      <p:ext uri="{BB962C8B-B14F-4D97-AF65-F5344CB8AC3E}">
        <p14:creationId xmlns:p14="http://schemas.microsoft.com/office/powerpoint/2010/main" val="3094889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E2C35-145F-9947-8BFC-647034BA1F94}"/>
              </a:ext>
            </a:extLst>
          </p:cNvPr>
          <p:cNvSpPr>
            <a:spLocks noGrp="1"/>
          </p:cNvSpPr>
          <p:nvPr>
            <p:ph type="title"/>
          </p:nvPr>
        </p:nvSpPr>
        <p:spPr/>
        <p:txBody>
          <a:bodyPr/>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E9068AFA-95AC-B54F-A4DA-1C90E17C065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2165769B-E5C0-8B44-AFEA-402971A85943}"/>
              </a:ext>
            </a:extLst>
          </p:cNvPr>
          <p:cNvSpPr>
            <a:spLocks noGrp="1"/>
          </p:cNvSpPr>
          <p:nvPr>
            <p:ph type="dt" sz="half" idx="10"/>
          </p:nvPr>
        </p:nvSpPr>
        <p:spPr/>
        <p:txBody>
          <a:bodyPr/>
          <a:lstStyle/>
          <a:p>
            <a:fld id="{689979C0-AC7F-E240-9E63-F27A05B4C9A1}" type="datetimeFigureOut">
              <a:rPr lang="en-AU" smtClean="0"/>
              <a:t>15/12/2021</a:t>
            </a:fld>
            <a:endParaRPr lang="en-AU"/>
          </a:p>
        </p:txBody>
      </p:sp>
      <p:sp>
        <p:nvSpPr>
          <p:cNvPr id="5" name="Footer Placeholder 4">
            <a:extLst>
              <a:ext uri="{FF2B5EF4-FFF2-40B4-BE49-F238E27FC236}">
                <a16:creationId xmlns:a16="http://schemas.microsoft.com/office/drawing/2014/main" id="{B867DF0D-B6B6-C94F-BFB7-503E95957A7B}"/>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960D228E-6B3F-FB43-967D-B5C1CB27DDBC}"/>
              </a:ext>
            </a:extLst>
          </p:cNvPr>
          <p:cNvSpPr>
            <a:spLocks noGrp="1"/>
          </p:cNvSpPr>
          <p:nvPr>
            <p:ph type="sldNum" sz="quarter" idx="12"/>
          </p:nvPr>
        </p:nvSpPr>
        <p:spPr/>
        <p:txBody>
          <a:bodyPr/>
          <a:lstStyle/>
          <a:p>
            <a:fld id="{0F2B186D-53E3-4647-8389-24758DD481F0}" type="slidenum">
              <a:rPr lang="en-AU" smtClean="0"/>
              <a:t>‹#›</a:t>
            </a:fld>
            <a:endParaRPr lang="en-AU"/>
          </a:p>
        </p:txBody>
      </p:sp>
    </p:spTree>
    <p:extLst>
      <p:ext uri="{BB962C8B-B14F-4D97-AF65-F5344CB8AC3E}">
        <p14:creationId xmlns:p14="http://schemas.microsoft.com/office/powerpoint/2010/main" val="1906865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B21081-5320-394C-8740-CF517D581D4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19C44818-29CA-2648-950E-0CE230FE9684}"/>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0A6BE47E-8880-1B46-9703-45DF32A8D34C}"/>
              </a:ext>
            </a:extLst>
          </p:cNvPr>
          <p:cNvSpPr>
            <a:spLocks noGrp="1"/>
          </p:cNvSpPr>
          <p:nvPr>
            <p:ph type="dt" sz="half" idx="10"/>
          </p:nvPr>
        </p:nvSpPr>
        <p:spPr/>
        <p:txBody>
          <a:bodyPr/>
          <a:lstStyle/>
          <a:p>
            <a:fld id="{689979C0-AC7F-E240-9E63-F27A05B4C9A1}" type="datetimeFigureOut">
              <a:rPr lang="en-AU" smtClean="0"/>
              <a:t>15/12/2021</a:t>
            </a:fld>
            <a:endParaRPr lang="en-AU"/>
          </a:p>
        </p:txBody>
      </p:sp>
      <p:sp>
        <p:nvSpPr>
          <p:cNvPr id="5" name="Footer Placeholder 4">
            <a:extLst>
              <a:ext uri="{FF2B5EF4-FFF2-40B4-BE49-F238E27FC236}">
                <a16:creationId xmlns:a16="http://schemas.microsoft.com/office/drawing/2014/main" id="{EC3D8F34-8B32-EB41-ACB7-54BD61491E2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6CE24610-6F28-BB4E-8615-603AB98990A5}"/>
              </a:ext>
            </a:extLst>
          </p:cNvPr>
          <p:cNvSpPr>
            <a:spLocks noGrp="1"/>
          </p:cNvSpPr>
          <p:nvPr>
            <p:ph type="sldNum" sz="quarter" idx="12"/>
          </p:nvPr>
        </p:nvSpPr>
        <p:spPr/>
        <p:txBody>
          <a:bodyPr/>
          <a:lstStyle/>
          <a:p>
            <a:fld id="{0F2B186D-53E3-4647-8389-24758DD481F0}" type="slidenum">
              <a:rPr lang="en-AU" smtClean="0"/>
              <a:t>‹#›</a:t>
            </a:fld>
            <a:endParaRPr lang="en-AU"/>
          </a:p>
        </p:txBody>
      </p:sp>
    </p:spTree>
    <p:extLst>
      <p:ext uri="{BB962C8B-B14F-4D97-AF65-F5344CB8AC3E}">
        <p14:creationId xmlns:p14="http://schemas.microsoft.com/office/powerpoint/2010/main" val="3171027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F9EA4B-8BA9-DA46-8D8D-431908D50247}"/>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3E822194-8C03-9D46-8FA7-1D878822A1F6}"/>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2C44EC29-FA7D-4047-B1A0-51B463250348}"/>
              </a:ext>
            </a:extLst>
          </p:cNvPr>
          <p:cNvSpPr>
            <a:spLocks noGrp="1"/>
          </p:cNvSpPr>
          <p:nvPr>
            <p:ph type="dt" sz="half" idx="10"/>
          </p:nvPr>
        </p:nvSpPr>
        <p:spPr/>
        <p:txBody>
          <a:bodyPr/>
          <a:lstStyle/>
          <a:p>
            <a:fld id="{689979C0-AC7F-E240-9E63-F27A05B4C9A1}" type="datetimeFigureOut">
              <a:rPr lang="en-AU" smtClean="0"/>
              <a:t>15/12/2021</a:t>
            </a:fld>
            <a:endParaRPr lang="en-AU"/>
          </a:p>
        </p:txBody>
      </p:sp>
      <p:sp>
        <p:nvSpPr>
          <p:cNvPr id="5" name="Footer Placeholder 4">
            <a:extLst>
              <a:ext uri="{FF2B5EF4-FFF2-40B4-BE49-F238E27FC236}">
                <a16:creationId xmlns:a16="http://schemas.microsoft.com/office/drawing/2014/main" id="{ED71715D-900E-0E49-B98B-DEA4CB72BC9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6E1BE3AF-3495-1B4D-A5E8-C4E60CCA4FE2}"/>
              </a:ext>
            </a:extLst>
          </p:cNvPr>
          <p:cNvSpPr>
            <a:spLocks noGrp="1"/>
          </p:cNvSpPr>
          <p:nvPr>
            <p:ph type="sldNum" sz="quarter" idx="12"/>
          </p:nvPr>
        </p:nvSpPr>
        <p:spPr/>
        <p:txBody>
          <a:bodyPr/>
          <a:lstStyle/>
          <a:p>
            <a:fld id="{0F2B186D-53E3-4647-8389-24758DD481F0}" type="slidenum">
              <a:rPr lang="en-AU" smtClean="0"/>
              <a:t>‹#›</a:t>
            </a:fld>
            <a:endParaRPr lang="en-AU"/>
          </a:p>
        </p:txBody>
      </p:sp>
    </p:spTree>
    <p:extLst>
      <p:ext uri="{BB962C8B-B14F-4D97-AF65-F5344CB8AC3E}">
        <p14:creationId xmlns:p14="http://schemas.microsoft.com/office/powerpoint/2010/main" val="3309680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7E964-78D7-9A45-9888-B18C029FF86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AU"/>
          </a:p>
        </p:txBody>
      </p:sp>
      <p:sp>
        <p:nvSpPr>
          <p:cNvPr id="3" name="Text Placeholder 2">
            <a:extLst>
              <a:ext uri="{FF2B5EF4-FFF2-40B4-BE49-F238E27FC236}">
                <a16:creationId xmlns:a16="http://schemas.microsoft.com/office/drawing/2014/main" id="{19FD28F3-FCBB-EE40-8424-BC2F431C22F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2B3A52E-681B-0448-8D60-739B1E0F2777}"/>
              </a:ext>
            </a:extLst>
          </p:cNvPr>
          <p:cNvSpPr>
            <a:spLocks noGrp="1"/>
          </p:cNvSpPr>
          <p:nvPr>
            <p:ph type="dt" sz="half" idx="10"/>
          </p:nvPr>
        </p:nvSpPr>
        <p:spPr/>
        <p:txBody>
          <a:bodyPr/>
          <a:lstStyle/>
          <a:p>
            <a:fld id="{689979C0-AC7F-E240-9E63-F27A05B4C9A1}" type="datetimeFigureOut">
              <a:rPr lang="en-AU" smtClean="0"/>
              <a:t>15/12/2021</a:t>
            </a:fld>
            <a:endParaRPr lang="en-AU"/>
          </a:p>
        </p:txBody>
      </p:sp>
      <p:sp>
        <p:nvSpPr>
          <p:cNvPr id="5" name="Footer Placeholder 4">
            <a:extLst>
              <a:ext uri="{FF2B5EF4-FFF2-40B4-BE49-F238E27FC236}">
                <a16:creationId xmlns:a16="http://schemas.microsoft.com/office/drawing/2014/main" id="{D6BA646D-D740-2445-A874-2F2041361BBF}"/>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90C101B7-8D4B-494D-856B-18A815FD8CCC}"/>
              </a:ext>
            </a:extLst>
          </p:cNvPr>
          <p:cNvSpPr>
            <a:spLocks noGrp="1"/>
          </p:cNvSpPr>
          <p:nvPr>
            <p:ph type="sldNum" sz="quarter" idx="12"/>
          </p:nvPr>
        </p:nvSpPr>
        <p:spPr/>
        <p:txBody>
          <a:bodyPr/>
          <a:lstStyle/>
          <a:p>
            <a:fld id="{0F2B186D-53E3-4647-8389-24758DD481F0}" type="slidenum">
              <a:rPr lang="en-AU" smtClean="0"/>
              <a:t>‹#›</a:t>
            </a:fld>
            <a:endParaRPr lang="en-AU"/>
          </a:p>
        </p:txBody>
      </p:sp>
    </p:spTree>
    <p:extLst>
      <p:ext uri="{BB962C8B-B14F-4D97-AF65-F5344CB8AC3E}">
        <p14:creationId xmlns:p14="http://schemas.microsoft.com/office/powerpoint/2010/main" val="3726543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7BBC9-172D-4D45-9E86-32426EE78219}"/>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F632E684-B0FA-C842-B867-851E896AF59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a:extLst>
              <a:ext uri="{FF2B5EF4-FFF2-40B4-BE49-F238E27FC236}">
                <a16:creationId xmlns:a16="http://schemas.microsoft.com/office/drawing/2014/main" id="{880C5582-CC0B-DD4F-852C-030DE4D5929E}"/>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Date Placeholder 4">
            <a:extLst>
              <a:ext uri="{FF2B5EF4-FFF2-40B4-BE49-F238E27FC236}">
                <a16:creationId xmlns:a16="http://schemas.microsoft.com/office/drawing/2014/main" id="{60815533-7BB8-A84F-8FDB-6A9A52EEF633}"/>
              </a:ext>
            </a:extLst>
          </p:cNvPr>
          <p:cNvSpPr>
            <a:spLocks noGrp="1"/>
          </p:cNvSpPr>
          <p:nvPr>
            <p:ph type="dt" sz="half" idx="10"/>
          </p:nvPr>
        </p:nvSpPr>
        <p:spPr/>
        <p:txBody>
          <a:bodyPr/>
          <a:lstStyle/>
          <a:p>
            <a:fld id="{689979C0-AC7F-E240-9E63-F27A05B4C9A1}" type="datetimeFigureOut">
              <a:rPr lang="en-AU" smtClean="0"/>
              <a:t>15/12/2021</a:t>
            </a:fld>
            <a:endParaRPr lang="en-AU"/>
          </a:p>
        </p:txBody>
      </p:sp>
      <p:sp>
        <p:nvSpPr>
          <p:cNvPr id="6" name="Footer Placeholder 5">
            <a:extLst>
              <a:ext uri="{FF2B5EF4-FFF2-40B4-BE49-F238E27FC236}">
                <a16:creationId xmlns:a16="http://schemas.microsoft.com/office/drawing/2014/main" id="{47B0D904-4DB2-4A41-95DE-F266D2D71179}"/>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59F3F158-1775-8041-9C25-C8D0013D057F}"/>
              </a:ext>
            </a:extLst>
          </p:cNvPr>
          <p:cNvSpPr>
            <a:spLocks noGrp="1"/>
          </p:cNvSpPr>
          <p:nvPr>
            <p:ph type="sldNum" sz="quarter" idx="12"/>
          </p:nvPr>
        </p:nvSpPr>
        <p:spPr/>
        <p:txBody>
          <a:bodyPr/>
          <a:lstStyle/>
          <a:p>
            <a:fld id="{0F2B186D-53E3-4647-8389-24758DD481F0}" type="slidenum">
              <a:rPr lang="en-AU" smtClean="0"/>
              <a:t>‹#›</a:t>
            </a:fld>
            <a:endParaRPr lang="en-AU"/>
          </a:p>
        </p:txBody>
      </p:sp>
    </p:spTree>
    <p:extLst>
      <p:ext uri="{BB962C8B-B14F-4D97-AF65-F5344CB8AC3E}">
        <p14:creationId xmlns:p14="http://schemas.microsoft.com/office/powerpoint/2010/main" val="3604588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BBB9B-6ED6-284A-905F-21F64CB9D1EE}"/>
              </a:ext>
            </a:extLst>
          </p:cNvPr>
          <p:cNvSpPr>
            <a:spLocks noGrp="1"/>
          </p:cNvSpPr>
          <p:nvPr>
            <p:ph type="title"/>
          </p:nvPr>
        </p:nvSpPr>
        <p:spPr>
          <a:xfrm>
            <a:off x="839788" y="365125"/>
            <a:ext cx="10515600" cy="1325563"/>
          </a:xfrm>
        </p:spPr>
        <p:txBody>
          <a:bodyPr/>
          <a:lstStyle/>
          <a:p>
            <a:r>
              <a:rPr lang="en-GB"/>
              <a:t>Click to edit Master title style</a:t>
            </a:r>
            <a:endParaRPr lang="en-AU"/>
          </a:p>
        </p:txBody>
      </p:sp>
      <p:sp>
        <p:nvSpPr>
          <p:cNvPr id="3" name="Text Placeholder 2">
            <a:extLst>
              <a:ext uri="{FF2B5EF4-FFF2-40B4-BE49-F238E27FC236}">
                <a16:creationId xmlns:a16="http://schemas.microsoft.com/office/drawing/2014/main" id="{74EFB6A6-0647-2C48-9979-F0310F9C7F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F749DF0-14B0-FB4C-8189-BAF5EE4AA18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Text Placeholder 4">
            <a:extLst>
              <a:ext uri="{FF2B5EF4-FFF2-40B4-BE49-F238E27FC236}">
                <a16:creationId xmlns:a16="http://schemas.microsoft.com/office/drawing/2014/main" id="{D2A71030-3FF4-B94F-A678-490EA73EE3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4E320DE-2DC7-424E-9A9E-A1FBD410DDF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7" name="Date Placeholder 6">
            <a:extLst>
              <a:ext uri="{FF2B5EF4-FFF2-40B4-BE49-F238E27FC236}">
                <a16:creationId xmlns:a16="http://schemas.microsoft.com/office/drawing/2014/main" id="{1A5EA0F7-ACAF-2E49-81D6-E43098D9BCC8}"/>
              </a:ext>
            </a:extLst>
          </p:cNvPr>
          <p:cNvSpPr>
            <a:spLocks noGrp="1"/>
          </p:cNvSpPr>
          <p:nvPr>
            <p:ph type="dt" sz="half" idx="10"/>
          </p:nvPr>
        </p:nvSpPr>
        <p:spPr/>
        <p:txBody>
          <a:bodyPr/>
          <a:lstStyle/>
          <a:p>
            <a:fld id="{689979C0-AC7F-E240-9E63-F27A05B4C9A1}" type="datetimeFigureOut">
              <a:rPr lang="en-AU" smtClean="0"/>
              <a:t>15/12/2021</a:t>
            </a:fld>
            <a:endParaRPr lang="en-AU"/>
          </a:p>
        </p:txBody>
      </p:sp>
      <p:sp>
        <p:nvSpPr>
          <p:cNvPr id="8" name="Footer Placeholder 7">
            <a:extLst>
              <a:ext uri="{FF2B5EF4-FFF2-40B4-BE49-F238E27FC236}">
                <a16:creationId xmlns:a16="http://schemas.microsoft.com/office/drawing/2014/main" id="{7EF2D1E1-DBB2-E741-8CD8-E8BF3244DC72}"/>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AB3C76AB-8BA7-3748-BD14-4DC2A460E0B1}"/>
              </a:ext>
            </a:extLst>
          </p:cNvPr>
          <p:cNvSpPr>
            <a:spLocks noGrp="1"/>
          </p:cNvSpPr>
          <p:nvPr>
            <p:ph type="sldNum" sz="quarter" idx="12"/>
          </p:nvPr>
        </p:nvSpPr>
        <p:spPr/>
        <p:txBody>
          <a:bodyPr/>
          <a:lstStyle/>
          <a:p>
            <a:fld id="{0F2B186D-53E3-4647-8389-24758DD481F0}" type="slidenum">
              <a:rPr lang="en-AU" smtClean="0"/>
              <a:t>‹#›</a:t>
            </a:fld>
            <a:endParaRPr lang="en-AU"/>
          </a:p>
        </p:txBody>
      </p:sp>
    </p:spTree>
    <p:extLst>
      <p:ext uri="{BB962C8B-B14F-4D97-AF65-F5344CB8AC3E}">
        <p14:creationId xmlns:p14="http://schemas.microsoft.com/office/powerpoint/2010/main" val="2242591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E9C87-37E6-174C-85CB-3CEB47DA2095}"/>
              </a:ext>
            </a:extLst>
          </p:cNvPr>
          <p:cNvSpPr>
            <a:spLocks noGrp="1"/>
          </p:cNvSpPr>
          <p:nvPr>
            <p:ph type="title"/>
          </p:nvPr>
        </p:nvSpPr>
        <p:spPr/>
        <p:txBody>
          <a:bodyPr/>
          <a:lstStyle/>
          <a:p>
            <a:r>
              <a:rPr lang="en-GB"/>
              <a:t>Click to edit Master title style</a:t>
            </a:r>
            <a:endParaRPr lang="en-AU"/>
          </a:p>
        </p:txBody>
      </p:sp>
      <p:sp>
        <p:nvSpPr>
          <p:cNvPr id="3" name="Date Placeholder 2">
            <a:extLst>
              <a:ext uri="{FF2B5EF4-FFF2-40B4-BE49-F238E27FC236}">
                <a16:creationId xmlns:a16="http://schemas.microsoft.com/office/drawing/2014/main" id="{F9957597-B98A-9840-857D-2AE5D1E73500}"/>
              </a:ext>
            </a:extLst>
          </p:cNvPr>
          <p:cNvSpPr>
            <a:spLocks noGrp="1"/>
          </p:cNvSpPr>
          <p:nvPr>
            <p:ph type="dt" sz="half" idx="10"/>
          </p:nvPr>
        </p:nvSpPr>
        <p:spPr/>
        <p:txBody>
          <a:bodyPr/>
          <a:lstStyle/>
          <a:p>
            <a:fld id="{689979C0-AC7F-E240-9E63-F27A05B4C9A1}" type="datetimeFigureOut">
              <a:rPr lang="en-AU" smtClean="0"/>
              <a:t>15/12/2021</a:t>
            </a:fld>
            <a:endParaRPr lang="en-AU"/>
          </a:p>
        </p:txBody>
      </p:sp>
      <p:sp>
        <p:nvSpPr>
          <p:cNvPr id="4" name="Footer Placeholder 3">
            <a:extLst>
              <a:ext uri="{FF2B5EF4-FFF2-40B4-BE49-F238E27FC236}">
                <a16:creationId xmlns:a16="http://schemas.microsoft.com/office/drawing/2014/main" id="{35071219-C388-844A-B765-464C6E5095BD}"/>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99E11062-A42E-BD41-950E-4CF669336577}"/>
              </a:ext>
            </a:extLst>
          </p:cNvPr>
          <p:cNvSpPr>
            <a:spLocks noGrp="1"/>
          </p:cNvSpPr>
          <p:nvPr>
            <p:ph type="sldNum" sz="quarter" idx="12"/>
          </p:nvPr>
        </p:nvSpPr>
        <p:spPr/>
        <p:txBody>
          <a:bodyPr/>
          <a:lstStyle/>
          <a:p>
            <a:fld id="{0F2B186D-53E3-4647-8389-24758DD481F0}" type="slidenum">
              <a:rPr lang="en-AU" smtClean="0"/>
              <a:t>‹#›</a:t>
            </a:fld>
            <a:endParaRPr lang="en-AU"/>
          </a:p>
        </p:txBody>
      </p:sp>
    </p:spTree>
    <p:extLst>
      <p:ext uri="{BB962C8B-B14F-4D97-AF65-F5344CB8AC3E}">
        <p14:creationId xmlns:p14="http://schemas.microsoft.com/office/powerpoint/2010/main" val="9380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225701-A435-A549-9332-2D2500BF11CB}"/>
              </a:ext>
            </a:extLst>
          </p:cNvPr>
          <p:cNvSpPr>
            <a:spLocks noGrp="1"/>
          </p:cNvSpPr>
          <p:nvPr>
            <p:ph type="dt" sz="half" idx="10"/>
          </p:nvPr>
        </p:nvSpPr>
        <p:spPr/>
        <p:txBody>
          <a:bodyPr/>
          <a:lstStyle/>
          <a:p>
            <a:fld id="{689979C0-AC7F-E240-9E63-F27A05B4C9A1}" type="datetimeFigureOut">
              <a:rPr lang="en-AU" smtClean="0"/>
              <a:t>15/12/2021</a:t>
            </a:fld>
            <a:endParaRPr lang="en-AU"/>
          </a:p>
        </p:txBody>
      </p:sp>
      <p:sp>
        <p:nvSpPr>
          <p:cNvPr id="3" name="Footer Placeholder 2">
            <a:extLst>
              <a:ext uri="{FF2B5EF4-FFF2-40B4-BE49-F238E27FC236}">
                <a16:creationId xmlns:a16="http://schemas.microsoft.com/office/drawing/2014/main" id="{CE358026-EAF0-CB45-945E-5E93F4979EE6}"/>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6A647C36-4381-0D40-90CA-8F74A2017B64}"/>
              </a:ext>
            </a:extLst>
          </p:cNvPr>
          <p:cNvSpPr>
            <a:spLocks noGrp="1"/>
          </p:cNvSpPr>
          <p:nvPr>
            <p:ph type="sldNum" sz="quarter" idx="12"/>
          </p:nvPr>
        </p:nvSpPr>
        <p:spPr/>
        <p:txBody>
          <a:bodyPr/>
          <a:lstStyle/>
          <a:p>
            <a:fld id="{0F2B186D-53E3-4647-8389-24758DD481F0}" type="slidenum">
              <a:rPr lang="en-AU" smtClean="0"/>
              <a:t>‹#›</a:t>
            </a:fld>
            <a:endParaRPr lang="en-AU"/>
          </a:p>
        </p:txBody>
      </p:sp>
    </p:spTree>
    <p:extLst>
      <p:ext uri="{BB962C8B-B14F-4D97-AF65-F5344CB8AC3E}">
        <p14:creationId xmlns:p14="http://schemas.microsoft.com/office/powerpoint/2010/main" val="4281599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5C57F-8912-A047-A286-E87BB39C7E2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Content Placeholder 2">
            <a:extLst>
              <a:ext uri="{FF2B5EF4-FFF2-40B4-BE49-F238E27FC236}">
                <a16:creationId xmlns:a16="http://schemas.microsoft.com/office/drawing/2014/main" id="{6E001695-DEFB-8D4B-A967-8306E14449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a:extLst>
              <a:ext uri="{FF2B5EF4-FFF2-40B4-BE49-F238E27FC236}">
                <a16:creationId xmlns:a16="http://schemas.microsoft.com/office/drawing/2014/main" id="{8DBCB353-6124-A241-A1BC-046B2C55C6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7AB9F50-2873-434D-894C-642D88050858}"/>
              </a:ext>
            </a:extLst>
          </p:cNvPr>
          <p:cNvSpPr>
            <a:spLocks noGrp="1"/>
          </p:cNvSpPr>
          <p:nvPr>
            <p:ph type="dt" sz="half" idx="10"/>
          </p:nvPr>
        </p:nvSpPr>
        <p:spPr/>
        <p:txBody>
          <a:bodyPr/>
          <a:lstStyle/>
          <a:p>
            <a:fld id="{689979C0-AC7F-E240-9E63-F27A05B4C9A1}" type="datetimeFigureOut">
              <a:rPr lang="en-AU" smtClean="0"/>
              <a:t>15/12/2021</a:t>
            </a:fld>
            <a:endParaRPr lang="en-AU"/>
          </a:p>
        </p:txBody>
      </p:sp>
      <p:sp>
        <p:nvSpPr>
          <p:cNvPr id="6" name="Footer Placeholder 5">
            <a:extLst>
              <a:ext uri="{FF2B5EF4-FFF2-40B4-BE49-F238E27FC236}">
                <a16:creationId xmlns:a16="http://schemas.microsoft.com/office/drawing/2014/main" id="{2053454A-C9A6-674A-8C68-12B1578A5AD9}"/>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1E22AD54-EACD-A048-B718-F58DE8B2D290}"/>
              </a:ext>
            </a:extLst>
          </p:cNvPr>
          <p:cNvSpPr>
            <a:spLocks noGrp="1"/>
          </p:cNvSpPr>
          <p:nvPr>
            <p:ph type="sldNum" sz="quarter" idx="12"/>
          </p:nvPr>
        </p:nvSpPr>
        <p:spPr/>
        <p:txBody>
          <a:bodyPr/>
          <a:lstStyle/>
          <a:p>
            <a:fld id="{0F2B186D-53E3-4647-8389-24758DD481F0}" type="slidenum">
              <a:rPr lang="en-AU" smtClean="0"/>
              <a:t>‹#›</a:t>
            </a:fld>
            <a:endParaRPr lang="en-AU"/>
          </a:p>
        </p:txBody>
      </p:sp>
    </p:spTree>
    <p:extLst>
      <p:ext uri="{BB962C8B-B14F-4D97-AF65-F5344CB8AC3E}">
        <p14:creationId xmlns:p14="http://schemas.microsoft.com/office/powerpoint/2010/main" val="3871676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264DB-F4BA-0343-AC7F-51B3649BB31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Picture Placeholder 2">
            <a:extLst>
              <a:ext uri="{FF2B5EF4-FFF2-40B4-BE49-F238E27FC236}">
                <a16:creationId xmlns:a16="http://schemas.microsoft.com/office/drawing/2014/main" id="{5A9B7856-F619-4649-9635-EC502455E8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396449BF-C059-3C47-AFA5-94B6D0B6AF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C3541BD-80E4-7E41-865A-39015ABDAB1E}"/>
              </a:ext>
            </a:extLst>
          </p:cNvPr>
          <p:cNvSpPr>
            <a:spLocks noGrp="1"/>
          </p:cNvSpPr>
          <p:nvPr>
            <p:ph type="dt" sz="half" idx="10"/>
          </p:nvPr>
        </p:nvSpPr>
        <p:spPr/>
        <p:txBody>
          <a:bodyPr/>
          <a:lstStyle/>
          <a:p>
            <a:fld id="{689979C0-AC7F-E240-9E63-F27A05B4C9A1}" type="datetimeFigureOut">
              <a:rPr lang="en-AU" smtClean="0"/>
              <a:t>15/12/2021</a:t>
            </a:fld>
            <a:endParaRPr lang="en-AU"/>
          </a:p>
        </p:txBody>
      </p:sp>
      <p:sp>
        <p:nvSpPr>
          <p:cNvPr id="6" name="Footer Placeholder 5">
            <a:extLst>
              <a:ext uri="{FF2B5EF4-FFF2-40B4-BE49-F238E27FC236}">
                <a16:creationId xmlns:a16="http://schemas.microsoft.com/office/drawing/2014/main" id="{DEF84D22-B749-5543-A4CC-A0B1546787EC}"/>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DDA21114-ACAC-3045-828C-E46AC4AED499}"/>
              </a:ext>
            </a:extLst>
          </p:cNvPr>
          <p:cNvSpPr>
            <a:spLocks noGrp="1"/>
          </p:cNvSpPr>
          <p:nvPr>
            <p:ph type="sldNum" sz="quarter" idx="12"/>
          </p:nvPr>
        </p:nvSpPr>
        <p:spPr/>
        <p:txBody>
          <a:bodyPr/>
          <a:lstStyle/>
          <a:p>
            <a:fld id="{0F2B186D-53E3-4647-8389-24758DD481F0}" type="slidenum">
              <a:rPr lang="en-AU" smtClean="0"/>
              <a:t>‹#›</a:t>
            </a:fld>
            <a:endParaRPr lang="en-AU"/>
          </a:p>
        </p:txBody>
      </p:sp>
    </p:spTree>
    <p:extLst>
      <p:ext uri="{BB962C8B-B14F-4D97-AF65-F5344CB8AC3E}">
        <p14:creationId xmlns:p14="http://schemas.microsoft.com/office/powerpoint/2010/main" val="639795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41D906-1740-4B41-8692-824D58A3E9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AU"/>
          </a:p>
        </p:txBody>
      </p:sp>
      <p:sp>
        <p:nvSpPr>
          <p:cNvPr id="3" name="Text Placeholder 2">
            <a:extLst>
              <a:ext uri="{FF2B5EF4-FFF2-40B4-BE49-F238E27FC236}">
                <a16:creationId xmlns:a16="http://schemas.microsoft.com/office/drawing/2014/main" id="{D110837B-A620-2140-A0EA-E581C711C1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137E4A7D-0F21-E141-A1B4-A03933B4E6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9979C0-AC7F-E240-9E63-F27A05B4C9A1}" type="datetimeFigureOut">
              <a:rPr lang="en-AU" smtClean="0"/>
              <a:t>15/12/2021</a:t>
            </a:fld>
            <a:endParaRPr lang="en-AU"/>
          </a:p>
        </p:txBody>
      </p:sp>
      <p:sp>
        <p:nvSpPr>
          <p:cNvPr id="5" name="Footer Placeholder 4">
            <a:extLst>
              <a:ext uri="{FF2B5EF4-FFF2-40B4-BE49-F238E27FC236}">
                <a16:creationId xmlns:a16="http://schemas.microsoft.com/office/drawing/2014/main" id="{B3F756B3-4774-DF46-9867-42BB3E047B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4E7E7192-50DA-864F-9F1C-2DD89347BB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2B186D-53E3-4647-8389-24758DD481F0}" type="slidenum">
              <a:rPr lang="en-AU" smtClean="0"/>
              <a:t>‹#›</a:t>
            </a:fld>
            <a:endParaRPr lang="en-AU"/>
          </a:p>
        </p:txBody>
      </p:sp>
    </p:spTree>
    <p:extLst>
      <p:ext uri="{BB962C8B-B14F-4D97-AF65-F5344CB8AC3E}">
        <p14:creationId xmlns:p14="http://schemas.microsoft.com/office/powerpoint/2010/main" val="36754284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62EC3-4E72-CD46-AAB4-8F77EA24D946}"/>
              </a:ext>
            </a:extLst>
          </p:cNvPr>
          <p:cNvSpPr>
            <a:spLocks noGrp="1"/>
          </p:cNvSpPr>
          <p:nvPr>
            <p:ph type="ctrTitle"/>
          </p:nvPr>
        </p:nvSpPr>
        <p:spPr/>
        <p:txBody>
          <a:bodyPr/>
          <a:lstStyle/>
          <a:p>
            <a:r>
              <a:rPr lang="en-AU"/>
              <a:t>IPv4 Address Markets</a:t>
            </a:r>
            <a:endParaRPr lang="en-AU" dirty="0"/>
          </a:p>
        </p:txBody>
      </p:sp>
      <p:sp>
        <p:nvSpPr>
          <p:cNvPr id="3" name="Subtitle 2">
            <a:extLst>
              <a:ext uri="{FF2B5EF4-FFF2-40B4-BE49-F238E27FC236}">
                <a16:creationId xmlns:a16="http://schemas.microsoft.com/office/drawing/2014/main" id="{826DCD94-BD15-A749-AEE8-B5394B7A476A}"/>
              </a:ext>
            </a:extLst>
          </p:cNvPr>
          <p:cNvSpPr>
            <a:spLocks noGrp="1"/>
          </p:cNvSpPr>
          <p:nvPr>
            <p:ph type="subTitle" idx="1"/>
          </p:nvPr>
        </p:nvSpPr>
        <p:spPr/>
        <p:txBody>
          <a:bodyPr/>
          <a:lstStyle/>
          <a:p>
            <a:pPr algn="r"/>
            <a:r>
              <a:rPr lang="en-AU" dirty="0"/>
              <a:t>Geoff Huston</a:t>
            </a:r>
          </a:p>
        </p:txBody>
      </p:sp>
    </p:spTree>
    <p:extLst>
      <p:ext uri="{BB962C8B-B14F-4D97-AF65-F5344CB8AC3E}">
        <p14:creationId xmlns:p14="http://schemas.microsoft.com/office/powerpoint/2010/main" val="28771910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0982E-DF7B-4647-8CD3-4C5A38E67362}"/>
              </a:ext>
            </a:extLst>
          </p:cNvPr>
          <p:cNvSpPr>
            <a:spLocks noGrp="1"/>
          </p:cNvSpPr>
          <p:nvPr>
            <p:ph type="title"/>
          </p:nvPr>
        </p:nvSpPr>
        <p:spPr/>
        <p:txBody>
          <a:bodyPr/>
          <a:lstStyle/>
          <a:p>
            <a:r>
              <a:rPr lang="en-AU" dirty="0"/>
              <a:t>So this is really about time</a:t>
            </a:r>
          </a:p>
        </p:txBody>
      </p:sp>
      <p:sp>
        <p:nvSpPr>
          <p:cNvPr id="3" name="Content Placeholder 2">
            <a:extLst>
              <a:ext uri="{FF2B5EF4-FFF2-40B4-BE49-F238E27FC236}">
                <a16:creationId xmlns:a16="http://schemas.microsoft.com/office/drawing/2014/main" id="{D2455804-E048-B84C-AD0F-28CB5D13ACC6}"/>
              </a:ext>
            </a:extLst>
          </p:cNvPr>
          <p:cNvSpPr>
            <a:spLocks noGrp="1"/>
          </p:cNvSpPr>
          <p:nvPr>
            <p:ph idx="1"/>
          </p:nvPr>
        </p:nvSpPr>
        <p:spPr/>
        <p:txBody>
          <a:bodyPr/>
          <a:lstStyle/>
          <a:p>
            <a:r>
              <a:rPr lang="en-AU" dirty="0"/>
              <a:t>Sure – lets talk about how long it will take for IPv6 to completely supplant IPv4</a:t>
            </a:r>
          </a:p>
        </p:txBody>
      </p:sp>
    </p:spTree>
    <p:extLst>
      <p:ext uri="{BB962C8B-B14F-4D97-AF65-F5344CB8AC3E}">
        <p14:creationId xmlns:p14="http://schemas.microsoft.com/office/powerpoint/2010/main" val="2827444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0982E-DF7B-4647-8CD3-4C5A38E67362}"/>
              </a:ext>
            </a:extLst>
          </p:cNvPr>
          <p:cNvSpPr>
            <a:spLocks noGrp="1"/>
          </p:cNvSpPr>
          <p:nvPr>
            <p:ph type="title"/>
          </p:nvPr>
        </p:nvSpPr>
        <p:spPr/>
        <p:txBody>
          <a:bodyPr/>
          <a:lstStyle/>
          <a:p>
            <a:r>
              <a:rPr lang="en-AU" dirty="0"/>
              <a:t>So this is really about time</a:t>
            </a:r>
          </a:p>
        </p:txBody>
      </p:sp>
      <p:sp>
        <p:nvSpPr>
          <p:cNvPr id="3" name="Content Placeholder 2">
            <a:extLst>
              <a:ext uri="{FF2B5EF4-FFF2-40B4-BE49-F238E27FC236}">
                <a16:creationId xmlns:a16="http://schemas.microsoft.com/office/drawing/2014/main" id="{D2455804-E048-B84C-AD0F-28CB5D13ACC6}"/>
              </a:ext>
            </a:extLst>
          </p:cNvPr>
          <p:cNvSpPr>
            <a:spLocks noGrp="1"/>
          </p:cNvSpPr>
          <p:nvPr>
            <p:ph idx="1"/>
          </p:nvPr>
        </p:nvSpPr>
        <p:spPr/>
        <p:txBody>
          <a:bodyPr/>
          <a:lstStyle/>
          <a:p>
            <a:r>
              <a:rPr lang="en-AU" dirty="0"/>
              <a:t>Sure – lets talk about how long it will take for IPv6 to completely supplant IPv4</a:t>
            </a:r>
          </a:p>
          <a:p>
            <a:r>
              <a:rPr lang="en-AU" dirty="0"/>
              <a:t>But are you sure that’s the only conversation to have?</a:t>
            </a:r>
          </a:p>
          <a:p>
            <a:r>
              <a:rPr lang="en-AU" dirty="0"/>
              <a:t>What else could supplant the need for globally unique IPv4 addresses?</a:t>
            </a:r>
          </a:p>
        </p:txBody>
      </p:sp>
    </p:spTree>
    <p:extLst>
      <p:ext uri="{BB962C8B-B14F-4D97-AF65-F5344CB8AC3E}">
        <p14:creationId xmlns:p14="http://schemas.microsoft.com/office/powerpoint/2010/main" val="3415910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67979-957A-8D47-AE9B-7BD7D4871FD3}"/>
              </a:ext>
            </a:extLst>
          </p:cNvPr>
          <p:cNvSpPr>
            <a:spLocks noGrp="1"/>
          </p:cNvSpPr>
          <p:nvPr>
            <p:ph type="title"/>
          </p:nvPr>
        </p:nvSpPr>
        <p:spPr/>
        <p:txBody>
          <a:bodyPr/>
          <a:lstStyle/>
          <a:p>
            <a:r>
              <a:rPr lang="en-AU" dirty="0"/>
              <a:t>The Death of Transit</a:t>
            </a:r>
          </a:p>
        </p:txBody>
      </p:sp>
      <p:sp>
        <p:nvSpPr>
          <p:cNvPr id="3" name="Content Placeholder 2">
            <a:extLst>
              <a:ext uri="{FF2B5EF4-FFF2-40B4-BE49-F238E27FC236}">
                <a16:creationId xmlns:a16="http://schemas.microsoft.com/office/drawing/2014/main" id="{974A0C63-4168-CC4B-B1D0-B25ACC2F9FF8}"/>
              </a:ext>
            </a:extLst>
          </p:cNvPr>
          <p:cNvSpPr>
            <a:spLocks noGrp="1"/>
          </p:cNvSpPr>
          <p:nvPr>
            <p:ph idx="1"/>
          </p:nvPr>
        </p:nvSpPr>
        <p:spPr/>
        <p:txBody>
          <a:bodyPr/>
          <a:lstStyle/>
          <a:p>
            <a:r>
              <a:rPr lang="en-AU" dirty="0"/>
              <a:t>Unique addressing IP packets is a way of sharing a common communications resource</a:t>
            </a:r>
          </a:p>
          <a:p>
            <a:r>
              <a:rPr lang="en-AU" dirty="0"/>
              <a:t>But we don’t share any more</a:t>
            </a:r>
          </a:p>
          <a:p>
            <a:pPr lvl="1"/>
            <a:r>
              <a:rPr lang="en-AU" dirty="0"/>
              <a:t>Each major CDN operator now builds and operates dedicated transmission services</a:t>
            </a:r>
          </a:p>
          <a:p>
            <a:pPr lvl="1"/>
            <a:r>
              <a:rPr lang="en-AU" dirty="0"/>
              <a:t>Each access network uses dedicated channels for users, either time multiplexed (mobile) or frequency multiplexed (PON Fibre Broadband)</a:t>
            </a:r>
          </a:p>
          <a:p>
            <a:r>
              <a:rPr lang="en-AU" dirty="0"/>
              <a:t>So why do we need unique packet addresses?</a:t>
            </a:r>
          </a:p>
        </p:txBody>
      </p:sp>
    </p:spTree>
    <p:extLst>
      <p:ext uri="{BB962C8B-B14F-4D97-AF65-F5344CB8AC3E}">
        <p14:creationId xmlns:p14="http://schemas.microsoft.com/office/powerpoint/2010/main" val="1539293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0AC74-276B-5E45-B984-DC6E40C9AB8F}"/>
              </a:ext>
            </a:extLst>
          </p:cNvPr>
          <p:cNvSpPr>
            <a:spLocks noGrp="1"/>
          </p:cNvSpPr>
          <p:nvPr>
            <p:ph type="title"/>
          </p:nvPr>
        </p:nvSpPr>
        <p:spPr/>
        <p:txBody>
          <a:bodyPr/>
          <a:lstStyle/>
          <a:p>
            <a:r>
              <a:rPr lang="en-AU" dirty="0"/>
              <a:t>Transforming NATS</a:t>
            </a:r>
          </a:p>
        </p:txBody>
      </p:sp>
      <p:sp>
        <p:nvSpPr>
          <p:cNvPr id="3" name="Content Placeholder 2">
            <a:extLst>
              <a:ext uri="{FF2B5EF4-FFF2-40B4-BE49-F238E27FC236}">
                <a16:creationId xmlns:a16="http://schemas.microsoft.com/office/drawing/2014/main" id="{582F7E6B-EA90-6B43-918A-97E062EA7C63}"/>
              </a:ext>
            </a:extLst>
          </p:cNvPr>
          <p:cNvSpPr>
            <a:spLocks noGrp="1"/>
          </p:cNvSpPr>
          <p:nvPr>
            <p:ph idx="1"/>
          </p:nvPr>
        </p:nvSpPr>
        <p:spPr/>
        <p:txBody>
          <a:bodyPr>
            <a:normAutofit lnSpcReduction="10000"/>
          </a:bodyPr>
          <a:lstStyle/>
          <a:p>
            <a:r>
              <a:rPr lang="en-AU" dirty="0"/>
              <a:t>NATs were originally seen as edge devices for home networks</a:t>
            </a:r>
          </a:p>
          <a:p>
            <a:r>
              <a:rPr lang="en-AU" dirty="0"/>
              <a:t>IPv4 scarcity pressure has pushed NATS to the external edge of the access networks</a:t>
            </a:r>
          </a:p>
          <a:p>
            <a:r>
              <a:rPr lang="en-AU" dirty="0"/>
              <a:t>And cost and performance pressures has brought CDN points of presence to the edge of access networks</a:t>
            </a:r>
          </a:p>
          <a:p>
            <a:r>
              <a:rPr lang="en-AU" dirty="0"/>
              <a:t>What happens if/when the NAT is pushed out of the access network and into the CDN? Or the CDN is pushed into the access network?</a:t>
            </a:r>
          </a:p>
          <a:p>
            <a:pPr lvl="1"/>
            <a:r>
              <a:rPr lang="en-AU" dirty="0"/>
              <a:t>Is the NAT even necessary?</a:t>
            </a:r>
          </a:p>
          <a:p>
            <a:pPr lvl="1"/>
            <a:r>
              <a:rPr lang="en-AU" dirty="0"/>
              <a:t>Can’t we reuse client addresses across discrete service cones for each CDN point of presence? </a:t>
            </a:r>
          </a:p>
          <a:p>
            <a:pPr lvl="1"/>
            <a:r>
              <a:rPr lang="en-AU" dirty="0"/>
              <a:t>Yes! Of course we can!</a:t>
            </a:r>
          </a:p>
        </p:txBody>
      </p:sp>
    </p:spTree>
    <p:extLst>
      <p:ext uri="{BB962C8B-B14F-4D97-AF65-F5344CB8AC3E}">
        <p14:creationId xmlns:p14="http://schemas.microsoft.com/office/powerpoint/2010/main" val="41303732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71BA8-76C6-8B47-877B-2808A86A5DB2}"/>
              </a:ext>
            </a:extLst>
          </p:cNvPr>
          <p:cNvSpPr>
            <a:spLocks noGrp="1"/>
          </p:cNvSpPr>
          <p:nvPr>
            <p:ph type="title"/>
          </p:nvPr>
        </p:nvSpPr>
        <p:spPr/>
        <p:txBody>
          <a:bodyPr/>
          <a:lstStyle/>
          <a:p>
            <a:r>
              <a:rPr lang="en-AU" dirty="0"/>
              <a:t>So its really about time and direction</a:t>
            </a:r>
          </a:p>
        </p:txBody>
      </p:sp>
      <p:sp>
        <p:nvSpPr>
          <p:cNvPr id="3" name="Content Placeholder 2">
            <a:extLst>
              <a:ext uri="{FF2B5EF4-FFF2-40B4-BE49-F238E27FC236}">
                <a16:creationId xmlns:a16="http://schemas.microsoft.com/office/drawing/2014/main" id="{6220D173-488D-C34A-974A-30B42CE5D7C0}"/>
              </a:ext>
            </a:extLst>
          </p:cNvPr>
          <p:cNvSpPr>
            <a:spLocks noGrp="1"/>
          </p:cNvSpPr>
          <p:nvPr>
            <p:ph idx="1"/>
          </p:nvPr>
        </p:nvSpPr>
        <p:spPr/>
        <p:txBody>
          <a:bodyPr/>
          <a:lstStyle/>
          <a:p>
            <a:pPr marL="0" indent="0">
              <a:buNone/>
            </a:pPr>
            <a:r>
              <a:rPr lang="en-AU" dirty="0"/>
              <a:t>The current situation is unstable</a:t>
            </a:r>
          </a:p>
          <a:p>
            <a:r>
              <a:rPr lang="en-AU" dirty="0"/>
              <a:t>It might resolve to a reversion to the original shared transmission infrastructure model using packet multiplexing and a global address mechanisms using IPv6 only</a:t>
            </a:r>
          </a:p>
          <a:p>
            <a:pPr lvl="1"/>
            <a:r>
              <a:rPr lang="en-AU" dirty="0"/>
              <a:t>a revision to a 1980’s architecture using a 1970’s technology platform</a:t>
            </a:r>
          </a:p>
          <a:p>
            <a:r>
              <a:rPr lang="en-AU" dirty="0"/>
              <a:t>Or we might head down a model of abundant provisioning and rely on a continuation of the client/server model and replicate services in all points of presence</a:t>
            </a:r>
          </a:p>
          <a:p>
            <a:pPr lvl="1"/>
            <a:r>
              <a:rPr lang="en-AU" dirty="0"/>
              <a:t>In which case we need names to perform service selection</a:t>
            </a:r>
          </a:p>
          <a:p>
            <a:pPr lvl="1"/>
            <a:r>
              <a:rPr lang="en-AU" dirty="0"/>
              <a:t>But globally unique addresses are unnecessary</a:t>
            </a:r>
          </a:p>
        </p:txBody>
      </p:sp>
    </p:spTree>
    <p:extLst>
      <p:ext uri="{BB962C8B-B14F-4D97-AF65-F5344CB8AC3E}">
        <p14:creationId xmlns:p14="http://schemas.microsoft.com/office/powerpoint/2010/main" val="35779013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042FF-A166-3344-A5BC-35C61AF30DE5}"/>
              </a:ext>
            </a:extLst>
          </p:cNvPr>
          <p:cNvSpPr>
            <a:spLocks noGrp="1"/>
          </p:cNvSpPr>
          <p:nvPr>
            <p:ph type="title"/>
          </p:nvPr>
        </p:nvSpPr>
        <p:spPr/>
        <p:txBody>
          <a:bodyPr/>
          <a:lstStyle/>
          <a:p>
            <a:r>
              <a:rPr lang="en-AU" dirty="0"/>
              <a:t>Supply Stability</a:t>
            </a:r>
          </a:p>
        </p:txBody>
      </p:sp>
      <p:sp>
        <p:nvSpPr>
          <p:cNvPr id="3" name="Content Placeholder 2">
            <a:extLst>
              <a:ext uri="{FF2B5EF4-FFF2-40B4-BE49-F238E27FC236}">
                <a16:creationId xmlns:a16="http://schemas.microsoft.com/office/drawing/2014/main" id="{14F87548-30B2-4B43-AF6A-28EB2F7DC6B8}"/>
              </a:ext>
            </a:extLst>
          </p:cNvPr>
          <p:cNvSpPr>
            <a:spLocks noGrp="1"/>
          </p:cNvSpPr>
          <p:nvPr>
            <p:ph idx="1"/>
          </p:nvPr>
        </p:nvSpPr>
        <p:spPr/>
        <p:txBody>
          <a:bodyPr>
            <a:normAutofit fontScale="92500" lnSpcReduction="10000"/>
          </a:bodyPr>
          <a:lstStyle/>
          <a:p>
            <a:r>
              <a:rPr lang="en-AU" dirty="0"/>
              <a:t>The folk who argued against a market in IPv4 addresses were not arguing arguing against economic rationalism</a:t>
            </a:r>
          </a:p>
          <a:p>
            <a:r>
              <a:rPr lang="en-AU" dirty="0"/>
              <a:t>They wanted IP addresses to be a stable commodity that was a platform for investments in digital goods and services – addresses were meant to be an enabler, not a choke point and a subject of speculative activities in their own right. Such a development would deter further investment in digital services by increasing the investment risk</a:t>
            </a:r>
          </a:p>
          <a:p>
            <a:r>
              <a:rPr lang="en-AU" dirty="0"/>
              <a:t>But that desire to have a stable address supply only works in environments of limitless abundance</a:t>
            </a:r>
          </a:p>
          <a:p>
            <a:r>
              <a:rPr lang="en-AU" dirty="0"/>
              <a:t>In environments of finite resources and unlimited demand then speculative pressures inevitably arise as a response to choke points and perceived scarcity</a:t>
            </a:r>
          </a:p>
        </p:txBody>
      </p:sp>
    </p:spTree>
    <p:extLst>
      <p:ext uri="{BB962C8B-B14F-4D97-AF65-F5344CB8AC3E}">
        <p14:creationId xmlns:p14="http://schemas.microsoft.com/office/powerpoint/2010/main" val="42100599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8BF7C-02B6-CF48-8B83-98AE0D44F712}"/>
              </a:ext>
            </a:extLst>
          </p:cNvPr>
          <p:cNvSpPr>
            <a:spLocks noGrp="1"/>
          </p:cNvSpPr>
          <p:nvPr>
            <p:ph type="title"/>
          </p:nvPr>
        </p:nvSpPr>
        <p:spPr/>
        <p:txBody>
          <a:bodyPr/>
          <a:lstStyle/>
          <a:p>
            <a:r>
              <a:rPr lang="en-AU" dirty="0"/>
              <a:t>What does this mean?</a:t>
            </a:r>
          </a:p>
        </p:txBody>
      </p:sp>
      <p:sp>
        <p:nvSpPr>
          <p:cNvPr id="3" name="Content Placeholder 2">
            <a:extLst>
              <a:ext uri="{FF2B5EF4-FFF2-40B4-BE49-F238E27FC236}">
                <a16:creationId xmlns:a16="http://schemas.microsoft.com/office/drawing/2014/main" id="{3C5CFF67-F556-D94F-8533-6D9EAF1C4801}"/>
              </a:ext>
            </a:extLst>
          </p:cNvPr>
          <p:cNvSpPr>
            <a:spLocks noGrp="1"/>
          </p:cNvSpPr>
          <p:nvPr>
            <p:ph idx="1"/>
          </p:nvPr>
        </p:nvSpPr>
        <p:spPr/>
        <p:txBody>
          <a:bodyPr/>
          <a:lstStyle/>
          <a:p>
            <a:pPr marL="0" indent="0">
              <a:buNone/>
            </a:pPr>
            <a:r>
              <a:rPr lang="en-AU" dirty="0"/>
              <a:t>IP addresses have an intrinsic value</a:t>
            </a:r>
          </a:p>
          <a:p>
            <a:endParaRPr lang="en-AU" dirty="0"/>
          </a:p>
          <a:p>
            <a:endParaRPr lang="en-AU" dirty="0"/>
          </a:p>
        </p:txBody>
      </p:sp>
    </p:spTree>
    <p:extLst>
      <p:ext uri="{BB962C8B-B14F-4D97-AF65-F5344CB8AC3E}">
        <p14:creationId xmlns:p14="http://schemas.microsoft.com/office/powerpoint/2010/main" val="24453228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8BF7C-02B6-CF48-8B83-98AE0D44F712}"/>
              </a:ext>
            </a:extLst>
          </p:cNvPr>
          <p:cNvSpPr>
            <a:spLocks noGrp="1"/>
          </p:cNvSpPr>
          <p:nvPr>
            <p:ph type="title"/>
          </p:nvPr>
        </p:nvSpPr>
        <p:spPr/>
        <p:txBody>
          <a:bodyPr/>
          <a:lstStyle/>
          <a:p>
            <a:r>
              <a:rPr lang="en-AU" dirty="0"/>
              <a:t>What does this mean?</a:t>
            </a:r>
          </a:p>
        </p:txBody>
      </p:sp>
      <p:sp>
        <p:nvSpPr>
          <p:cNvPr id="3" name="Content Placeholder 2">
            <a:extLst>
              <a:ext uri="{FF2B5EF4-FFF2-40B4-BE49-F238E27FC236}">
                <a16:creationId xmlns:a16="http://schemas.microsoft.com/office/drawing/2014/main" id="{3C5CFF67-F556-D94F-8533-6D9EAF1C4801}"/>
              </a:ext>
            </a:extLst>
          </p:cNvPr>
          <p:cNvSpPr>
            <a:spLocks noGrp="1"/>
          </p:cNvSpPr>
          <p:nvPr>
            <p:ph idx="1"/>
          </p:nvPr>
        </p:nvSpPr>
        <p:spPr/>
        <p:txBody>
          <a:bodyPr/>
          <a:lstStyle/>
          <a:p>
            <a:pPr marL="0" indent="0">
              <a:buNone/>
            </a:pPr>
            <a:r>
              <a:rPr lang="en-AU" dirty="0"/>
              <a:t>IP addresses have an intrinsic value</a:t>
            </a:r>
          </a:p>
          <a:p>
            <a:endParaRPr lang="en-AU" dirty="0"/>
          </a:p>
          <a:p>
            <a:pPr marL="0" indent="0">
              <a:buNone/>
            </a:pPr>
            <a:r>
              <a:rPr lang="en-AU" dirty="0"/>
              <a:t>   until they don’t</a:t>
            </a:r>
          </a:p>
          <a:p>
            <a:endParaRPr lang="en-AU" dirty="0"/>
          </a:p>
        </p:txBody>
      </p:sp>
    </p:spTree>
    <p:extLst>
      <p:ext uri="{BB962C8B-B14F-4D97-AF65-F5344CB8AC3E}">
        <p14:creationId xmlns:p14="http://schemas.microsoft.com/office/powerpoint/2010/main" val="867426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FD7AD-B310-174F-8577-7BB2627AA18F}"/>
              </a:ext>
            </a:extLst>
          </p:cNvPr>
          <p:cNvSpPr>
            <a:spLocks noGrp="1"/>
          </p:cNvSpPr>
          <p:nvPr>
            <p:ph type="title"/>
          </p:nvPr>
        </p:nvSpPr>
        <p:spPr/>
        <p:txBody>
          <a:bodyPr/>
          <a:lstStyle/>
          <a:p>
            <a:r>
              <a:rPr lang="en-AU" dirty="0"/>
              <a:t>Today was not meant to happen</a:t>
            </a:r>
          </a:p>
        </p:txBody>
      </p:sp>
      <p:sp>
        <p:nvSpPr>
          <p:cNvPr id="3" name="Content Placeholder 2">
            <a:extLst>
              <a:ext uri="{FF2B5EF4-FFF2-40B4-BE49-F238E27FC236}">
                <a16:creationId xmlns:a16="http://schemas.microsoft.com/office/drawing/2014/main" id="{1A62AA55-82F4-BA4C-8D50-C3B3563988C8}"/>
              </a:ext>
            </a:extLst>
          </p:cNvPr>
          <p:cNvSpPr>
            <a:spLocks noGrp="1"/>
          </p:cNvSpPr>
          <p:nvPr>
            <p:ph idx="1"/>
          </p:nvPr>
        </p:nvSpPr>
        <p:spPr/>
        <p:txBody>
          <a:bodyPr/>
          <a:lstStyle/>
          <a:p>
            <a:r>
              <a:rPr lang="en-AU" dirty="0"/>
              <a:t>The experiment was never meant to escape from the lab in the late 1980s</a:t>
            </a:r>
          </a:p>
          <a:p>
            <a:r>
              <a:rPr lang="en-AU" dirty="0"/>
              <a:t>And even if it did, the name and address distribution arrangements were not meant to be part of the package</a:t>
            </a:r>
          </a:p>
          <a:p>
            <a:r>
              <a:rPr lang="en-AU" dirty="0"/>
              <a:t>Because they would not scale</a:t>
            </a:r>
          </a:p>
        </p:txBody>
      </p:sp>
    </p:spTree>
    <p:extLst>
      <p:ext uri="{BB962C8B-B14F-4D97-AF65-F5344CB8AC3E}">
        <p14:creationId xmlns:p14="http://schemas.microsoft.com/office/powerpoint/2010/main" val="44946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6648F-759A-D74E-A962-3D9A74B365A2}"/>
              </a:ext>
            </a:extLst>
          </p:cNvPr>
          <p:cNvSpPr>
            <a:spLocks noGrp="1"/>
          </p:cNvSpPr>
          <p:nvPr>
            <p:ph type="title"/>
          </p:nvPr>
        </p:nvSpPr>
        <p:spPr/>
        <p:txBody>
          <a:bodyPr/>
          <a:lstStyle/>
          <a:p>
            <a:r>
              <a:rPr lang="en-AU" dirty="0"/>
              <a:t>2 out of 3 is not enough</a:t>
            </a:r>
          </a:p>
        </p:txBody>
      </p:sp>
      <p:sp>
        <p:nvSpPr>
          <p:cNvPr id="3" name="Content Placeholder 2">
            <a:extLst>
              <a:ext uri="{FF2B5EF4-FFF2-40B4-BE49-F238E27FC236}">
                <a16:creationId xmlns:a16="http://schemas.microsoft.com/office/drawing/2014/main" id="{F4F2C71F-994F-0C43-A457-0D6BC611D9AB}"/>
              </a:ext>
            </a:extLst>
          </p:cNvPr>
          <p:cNvSpPr>
            <a:spLocks noGrp="1"/>
          </p:cNvSpPr>
          <p:nvPr>
            <p:ph idx="1"/>
          </p:nvPr>
        </p:nvSpPr>
        <p:spPr/>
        <p:txBody>
          <a:bodyPr>
            <a:normAutofit/>
          </a:bodyPr>
          <a:lstStyle/>
          <a:p>
            <a:r>
              <a:rPr lang="en-AU" dirty="0"/>
              <a:t>Scaling the DNS system has worked so far, but only with the determined effort to resist flattening the name hierarchy</a:t>
            </a:r>
          </a:p>
          <a:p>
            <a:pPr lvl="1"/>
            <a:r>
              <a:rPr lang="en-AU" sz="2000" i="1" dirty="0"/>
              <a:t>Recent efforts by the ICANN community to re-open this topic will inevitably engender a completely flattened name infrastructure and destroy the utility, performance and intrinsic value of a single DNS name infrastructure – but that’s not today’s topic!</a:t>
            </a:r>
          </a:p>
          <a:p>
            <a:r>
              <a:rPr lang="en-AU" dirty="0"/>
              <a:t>Scaling the routing system has worked so far, and we’ve managed to contain the growth of the routing system and its dynamic properties to sit within improving silicon efficiency, so routing has been largely contained by Moore’s Law – so far!</a:t>
            </a:r>
          </a:p>
          <a:p>
            <a:r>
              <a:rPr lang="en-AU" dirty="0"/>
              <a:t>IPv4 was the problem!</a:t>
            </a:r>
          </a:p>
        </p:txBody>
      </p:sp>
    </p:spTree>
    <p:extLst>
      <p:ext uri="{BB962C8B-B14F-4D97-AF65-F5344CB8AC3E}">
        <p14:creationId xmlns:p14="http://schemas.microsoft.com/office/powerpoint/2010/main" val="54364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5DD18-0037-EF45-91D0-31AB92458C29}"/>
              </a:ext>
            </a:extLst>
          </p:cNvPr>
          <p:cNvSpPr>
            <a:spLocks noGrp="1"/>
          </p:cNvSpPr>
          <p:nvPr>
            <p:ph type="title"/>
          </p:nvPr>
        </p:nvSpPr>
        <p:spPr/>
        <p:txBody>
          <a:bodyPr/>
          <a:lstStyle/>
          <a:p>
            <a:r>
              <a:rPr lang="en-AU" dirty="0"/>
              <a:t>IPv6 was the answer</a:t>
            </a:r>
          </a:p>
        </p:txBody>
      </p:sp>
      <p:sp>
        <p:nvSpPr>
          <p:cNvPr id="3" name="Content Placeholder 2">
            <a:extLst>
              <a:ext uri="{FF2B5EF4-FFF2-40B4-BE49-F238E27FC236}">
                <a16:creationId xmlns:a16="http://schemas.microsoft.com/office/drawing/2014/main" id="{67DBF67A-5FD7-A942-BA65-126C77533E53}"/>
              </a:ext>
            </a:extLst>
          </p:cNvPr>
          <p:cNvSpPr>
            <a:spLocks noGrp="1"/>
          </p:cNvSpPr>
          <p:nvPr>
            <p:ph idx="1"/>
          </p:nvPr>
        </p:nvSpPr>
        <p:spPr/>
        <p:txBody>
          <a:bodyPr/>
          <a:lstStyle/>
          <a:p>
            <a:r>
              <a:rPr lang="en-AU" dirty="0"/>
              <a:t>The approach behind IPv6 was to simply increase the address fields of IPv4 from 32 to 128 bits</a:t>
            </a:r>
          </a:p>
          <a:p>
            <a:r>
              <a:rPr lang="en-AU" dirty="0"/>
              <a:t>If everyone was using IPv6 then the issue of address crunch was deferred indefinitely</a:t>
            </a:r>
          </a:p>
          <a:p>
            <a:r>
              <a:rPr lang="en-AU" dirty="0"/>
              <a:t>But how to get from an IPv4 here to an IPv6 there was a huge issue</a:t>
            </a:r>
          </a:p>
        </p:txBody>
      </p:sp>
    </p:spTree>
    <p:extLst>
      <p:ext uri="{BB962C8B-B14F-4D97-AF65-F5344CB8AC3E}">
        <p14:creationId xmlns:p14="http://schemas.microsoft.com/office/powerpoint/2010/main" val="2442420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A302B-1C72-E445-81CE-19C058FE0ED3}"/>
              </a:ext>
            </a:extLst>
          </p:cNvPr>
          <p:cNvSpPr>
            <a:spLocks noGrp="1"/>
          </p:cNvSpPr>
          <p:nvPr>
            <p:ph type="title"/>
          </p:nvPr>
        </p:nvSpPr>
        <p:spPr/>
        <p:txBody>
          <a:bodyPr/>
          <a:lstStyle/>
          <a:p>
            <a:r>
              <a:rPr lang="en-AU" dirty="0"/>
              <a:t>But how to get from here to there</a:t>
            </a:r>
          </a:p>
        </p:txBody>
      </p:sp>
      <p:sp>
        <p:nvSpPr>
          <p:cNvPr id="3" name="Content Placeholder 2">
            <a:extLst>
              <a:ext uri="{FF2B5EF4-FFF2-40B4-BE49-F238E27FC236}">
                <a16:creationId xmlns:a16="http://schemas.microsoft.com/office/drawing/2014/main" id="{D783AD85-A195-C14A-9336-A0DFF578C3C5}"/>
              </a:ext>
            </a:extLst>
          </p:cNvPr>
          <p:cNvSpPr>
            <a:spLocks noGrp="1"/>
          </p:cNvSpPr>
          <p:nvPr>
            <p:ph idx="1"/>
          </p:nvPr>
        </p:nvSpPr>
        <p:spPr/>
        <p:txBody>
          <a:bodyPr/>
          <a:lstStyle/>
          <a:p>
            <a:r>
              <a:rPr lang="en-AU" dirty="0"/>
              <a:t>Lets avoid giving away the “Last IPv4 address”</a:t>
            </a:r>
          </a:p>
          <a:p>
            <a:r>
              <a:rPr lang="en-AU" dirty="0"/>
              <a:t>So in the early 90’s we built an administrative regime to apply pressure on address usage to slow down the rate of address consumption and improve the efficiency of address use.</a:t>
            </a:r>
          </a:p>
          <a:p>
            <a:r>
              <a:rPr lang="en-AU" dirty="0"/>
              <a:t>Let’s use the RIRs to impose a ‘ongoing cost of address ownership’ (aka lease) to complement the notion of “demonstrated need” to dampen current consumption demands</a:t>
            </a:r>
          </a:p>
          <a:p>
            <a:r>
              <a:rPr lang="en-AU" dirty="0"/>
              <a:t>All to give us enough time to get IPv6 deployed before IPv4 ran out completely!</a:t>
            </a:r>
          </a:p>
        </p:txBody>
      </p:sp>
    </p:spTree>
    <p:extLst>
      <p:ext uri="{BB962C8B-B14F-4D97-AF65-F5344CB8AC3E}">
        <p14:creationId xmlns:p14="http://schemas.microsoft.com/office/powerpoint/2010/main" val="1941456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24B9D-B925-DB49-ABFB-FC88E5E2E82C}"/>
              </a:ext>
            </a:extLst>
          </p:cNvPr>
          <p:cNvSpPr>
            <a:spLocks noGrp="1"/>
          </p:cNvSpPr>
          <p:nvPr>
            <p:ph type="title"/>
          </p:nvPr>
        </p:nvSpPr>
        <p:spPr/>
        <p:txBody>
          <a:bodyPr/>
          <a:lstStyle/>
          <a:p>
            <a:r>
              <a:rPr lang="en-AU" dirty="0"/>
              <a:t>Obviously this did not work (in time)</a:t>
            </a:r>
          </a:p>
        </p:txBody>
      </p:sp>
      <p:sp>
        <p:nvSpPr>
          <p:cNvPr id="3" name="Content Placeholder 2">
            <a:extLst>
              <a:ext uri="{FF2B5EF4-FFF2-40B4-BE49-F238E27FC236}">
                <a16:creationId xmlns:a16="http://schemas.microsoft.com/office/drawing/2014/main" id="{059B32E0-7ABA-CD40-9A07-61AE6369EE50}"/>
              </a:ext>
            </a:extLst>
          </p:cNvPr>
          <p:cNvSpPr>
            <a:spLocks noGrp="1"/>
          </p:cNvSpPr>
          <p:nvPr>
            <p:ph idx="1"/>
          </p:nvPr>
        </p:nvSpPr>
        <p:spPr/>
        <p:txBody>
          <a:bodyPr/>
          <a:lstStyle/>
          <a:p>
            <a:r>
              <a:rPr lang="en-AU" dirty="0"/>
              <a:t>IPv4 address exhaustion happened</a:t>
            </a:r>
          </a:p>
          <a:p>
            <a:r>
              <a:rPr lang="en-AU" dirty="0"/>
              <a:t>Aftermarkets formed, as need was still present</a:t>
            </a:r>
          </a:p>
          <a:p>
            <a:pPr lvl="1"/>
            <a:r>
              <a:rPr lang="en-AU" dirty="0"/>
              <a:t>Secondary redistribution was required to meet new needs through transfer market operations</a:t>
            </a:r>
          </a:p>
          <a:p>
            <a:pPr lvl="1"/>
            <a:r>
              <a:rPr lang="en-AU" dirty="0"/>
              <a:t>Scarcity is now addressed as a market pricing function</a:t>
            </a:r>
          </a:p>
        </p:txBody>
      </p:sp>
    </p:spTree>
    <p:extLst>
      <p:ext uri="{BB962C8B-B14F-4D97-AF65-F5344CB8AC3E}">
        <p14:creationId xmlns:p14="http://schemas.microsoft.com/office/powerpoint/2010/main" val="29718892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DBF91-4B9F-AC47-861D-C4A869397DAD}"/>
              </a:ext>
            </a:extLst>
          </p:cNvPr>
          <p:cNvSpPr>
            <a:spLocks noGrp="1"/>
          </p:cNvSpPr>
          <p:nvPr>
            <p:ph type="title"/>
          </p:nvPr>
        </p:nvSpPr>
        <p:spPr/>
        <p:txBody>
          <a:bodyPr/>
          <a:lstStyle/>
          <a:p>
            <a:r>
              <a:rPr lang="en-AU" dirty="0"/>
              <a:t>How long will the market last?</a:t>
            </a:r>
          </a:p>
        </p:txBody>
      </p:sp>
      <p:sp>
        <p:nvSpPr>
          <p:cNvPr id="3" name="Content Placeholder 2">
            <a:extLst>
              <a:ext uri="{FF2B5EF4-FFF2-40B4-BE49-F238E27FC236}">
                <a16:creationId xmlns:a16="http://schemas.microsoft.com/office/drawing/2014/main" id="{B62C7242-BDCE-3447-B8DF-C7611DBEEECC}"/>
              </a:ext>
            </a:extLst>
          </p:cNvPr>
          <p:cNvSpPr>
            <a:spLocks noGrp="1"/>
          </p:cNvSpPr>
          <p:nvPr>
            <p:ph idx="1"/>
          </p:nvPr>
        </p:nvSpPr>
        <p:spPr/>
        <p:txBody>
          <a:bodyPr/>
          <a:lstStyle/>
          <a:p>
            <a:r>
              <a:rPr lang="en-AU" dirty="0"/>
              <a:t>The IPv4 market will endure for as long as there are IPv4 services and IPv4 clients out there</a:t>
            </a:r>
          </a:p>
          <a:p>
            <a:r>
              <a:rPr lang="en-AU" dirty="0"/>
              <a:t>How long are we talking?</a:t>
            </a:r>
          </a:p>
          <a:p>
            <a:pPr lvl="1"/>
            <a:r>
              <a:rPr lang="en-AU" dirty="0"/>
              <a:t>We had thought that it would be a small number of years – 3 years? 5 years?</a:t>
            </a:r>
          </a:p>
          <a:p>
            <a:pPr lvl="1"/>
            <a:r>
              <a:rPr lang="en-AU" dirty="0"/>
              <a:t>Its now 11 years after the initial free pool exhaustion events and we have no idea how long this hiatus will persist</a:t>
            </a:r>
          </a:p>
        </p:txBody>
      </p:sp>
    </p:spTree>
    <p:extLst>
      <p:ext uri="{BB962C8B-B14F-4D97-AF65-F5344CB8AC3E}">
        <p14:creationId xmlns:p14="http://schemas.microsoft.com/office/powerpoint/2010/main" val="3000141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A1747-F8E2-854A-9A32-CFD47CEA261F}"/>
              </a:ext>
            </a:extLst>
          </p:cNvPr>
          <p:cNvSpPr>
            <a:spLocks noGrp="1"/>
          </p:cNvSpPr>
          <p:nvPr>
            <p:ph type="title"/>
          </p:nvPr>
        </p:nvSpPr>
        <p:spPr/>
        <p:txBody>
          <a:bodyPr/>
          <a:lstStyle/>
          <a:p>
            <a:r>
              <a:rPr lang="en-AU" dirty="0"/>
              <a:t>Why?</a:t>
            </a:r>
          </a:p>
        </p:txBody>
      </p:sp>
      <p:sp>
        <p:nvSpPr>
          <p:cNvPr id="3" name="Content Placeholder 2">
            <a:extLst>
              <a:ext uri="{FF2B5EF4-FFF2-40B4-BE49-F238E27FC236}">
                <a16:creationId xmlns:a16="http://schemas.microsoft.com/office/drawing/2014/main" id="{00F6E905-188B-F548-BA2C-E52D76E3F81F}"/>
              </a:ext>
            </a:extLst>
          </p:cNvPr>
          <p:cNvSpPr>
            <a:spLocks noGrp="1"/>
          </p:cNvSpPr>
          <p:nvPr>
            <p:ph idx="1"/>
          </p:nvPr>
        </p:nvSpPr>
        <p:spPr/>
        <p:txBody>
          <a:bodyPr/>
          <a:lstStyle/>
          <a:p>
            <a:r>
              <a:rPr lang="en-AU" dirty="0"/>
              <a:t>Because NATs</a:t>
            </a:r>
          </a:p>
        </p:txBody>
      </p:sp>
    </p:spTree>
    <p:extLst>
      <p:ext uri="{BB962C8B-B14F-4D97-AF65-F5344CB8AC3E}">
        <p14:creationId xmlns:p14="http://schemas.microsoft.com/office/powerpoint/2010/main" val="849989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F9956-1AB3-6345-A4F4-9C98E3904541}"/>
              </a:ext>
            </a:extLst>
          </p:cNvPr>
          <p:cNvSpPr>
            <a:spLocks noGrp="1"/>
          </p:cNvSpPr>
          <p:nvPr>
            <p:ph type="title"/>
          </p:nvPr>
        </p:nvSpPr>
        <p:spPr/>
        <p:txBody>
          <a:bodyPr/>
          <a:lstStyle/>
          <a:p>
            <a:r>
              <a:rPr lang="en-AU" dirty="0"/>
              <a:t>Leasing vs Buying Addresses</a:t>
            </a:r>
          </a:p>
        </p:txBody>
      </p:sp>
      <p:sp>
        <p:nvSpPr>
          <p:cNvPr id="3" name="Content Placeholder 2">
            <a:extLst>
              <a:ext uri="{FF2B5EF4-FFF2-40B4-BE49-F238E27FC236}">
                <a16:creationId xmlns:a16="http://schemas.microsoft.com/office/drawing/2014/main" id="{253722FD-0EAC-3045-A27F-01FECD5C9969}"/>
              </a:ext>
            </a:extLst>
          </p:cNvPr>
          <p:cNvSpPr>
            <a:spLocks noGrp="1"/>
          </p:cNvSpPr>
          <p:nvPr>
            <p:ph idx="1"/>
          </p:nvPr>
        </p:nvSpPr>
        <p:spPr/>
        <p:txBody>
          <a:bodyPr/>
          <a:lstStyle/>
          <a:p>
            <a:pPr marL="0" indent="0">
              <a:buNone/>
            </a:pPr>
            <a:r>
              <a:rPr lang="en-AU" dirty="0"/>
              <a:t>It’s all about scenario planning:</a:t>
            </a:r>
          </a:p>
          <a:p>
            <a:pPr lvl="1"/>
            <a:r>
              <a:rPr lang="en-AU" dirty="0"/>
              <a:t>If you think that this situation will last for a long time, and the increasing scarcity function will act to increase market pricing then buying the asset tends to make financial sense</a:t>
            </a:r>
          </a:p>
          <a:p>
            <a:pPr lvl="1"/>
            <a:r>
              <a:rPr lang="en-AU" dirty="0"/>
              <a:t>Even if you think that NATs and similar will continue to relieve scarcity tensions so a constant perception of scarcity pressure will not drive the market price up, then buying the asset to reduce uncertainty risk is still worthwhile, but it’s a risk evaluation</a:t>
            </a:r>
          </a:p>
          <a:p>
            <a:pPr lvl="1"/>
            <a:r>
              <a:rPr lang="en-AU" dirty="0"/>
              <a:t>If you think this is a short term proposition and the demand for IPv4 will vaporise to zero then leasing makes sense as the lease holder is not left with a stranded asset</a:t>
            </a:r>
          </a:p>
          <a:p>
            <a:endParaRPr lang="en-AU" dirty="0"/>
          </a:p>
        </p:txBody>
      </p:sp>
    </p:spTree>
    <p:extLst>
      <p:ext uri="{BB962C8B-B14F-4D97-AF65-F5344CB8AC3E}">
        <p14:creationId xmlns:p14="http://schemas.microsoft.com/office/powerpoint/2010/main" val="31811462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TotalTime>
  <Words>1026</Words>
  <Application>Microsoft Macintosh PowerPoint</Application>
  <PresentationFormat>Widescreen</PresentationFormat>
  <Paragraphs>75</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IPv4 Address Markets</vt:lpstr>
      <vt:lpstr>Today was not meant to happen</vt:lpstr>
      <vt:lpstr>2 out of 3 is not enough</vt:lpstr>
      <vt:lpstr>IPv6 was the answer</vt:lpstr>
      <vt:lpstr>But how to get from here to there</vt:lpstr>
      <vt:lpstr>Obviously this did not work (in time)</vt:lpstr>
      <vt:lpstr>How long will the market last?</vt:lpstr>
      <vt:lpstr>Why?</vt:lpstr>
      <vt:lpstr>Leasing vs Buying Addresses</vt:lpstr>
      <vt:lpstr>So this is really about time</vt:lpstr>
      <vt:lpstr>So this is really about time</vt:lpstr>
      <vt:lpstr>The Death of Transit</vt:lpstr>
      <vt:lpstr>Transforming NATS</vt:lpstr>
      <vt:lpstr>So its really about time and direction</vt:lpstr>
      <vt:lpstr>Supply Stability</vt:lpstr>
      <vt:lpstr>What does this mean?</vt:lpstr>
      <vt:lpstr>What does this mean?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IP Address Markets</dc:title>
  <dc:creator>Geoff Huston</dc:creator>
  <cp:lastModifiedBy>Geoff Huston</cp:lastModifiedBy>
  <cp:revision>6</cp:revision>
  <dcterms:created xsi:type="dcterms:W3CDTF">2021-12-09T21:57:52Z</dcterms:created>
  <dcterms:modified xsi:type="dcterms:W3CDTF">2021-12-15T01:10:13Z</dcterms:modified>
</cp:coreProperties>
</file>