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69" r:id="rId2"/>
    <p:sldId id="270" r:id="rId3"/>
    <p:sldId id="271" r:id="rId4"/>
    <p:sldId id="304" r:id="rId5"/>
    <p:sldId id="274" r:id="rId6"/>
    <p:sldId id="275" r:id="rId7"/>
    <p:sldId id="456" r:id="rId8"/>
    <p:sldId id="300" r:id="rId9"/>
    <p:sldId id="314" r:id="rId10"/>
    <p:sldId id="303" r:id="rId11"/>
    <p:sldId id="305" r:id="rId12"/>
    <p:sldId id="306" r:id="rId13"/>
    <p:sldId id="436" r:id="rId14"/>
    <p:sldId id="435" r:id="rId15"/>
    <p:sldId id="457" r:id="rId16"/>
    <p:sldId id="458" r:id="rId17"/>
    <p:sldId id="459" r:id="rId18"/>
    <p:sldId id="460" r:id="rId19"/>
    <p:sldId id="462" r:id="rId20"/>
    <p:sldId id="464" r:id="rId21"/>
    <p:sldId id="463" r:id="rId22"/>
    <p:sldId id="465" r:id="rId23"/>
    <p:sldId id="466" r:id="rId24"/>
    <p:sldId id="467" r:id="rId25"/>
    <p:sldId id="468" r:id="rId26"/>
    <p:sldId id="442" r:id="rId27"/>
    <p:sldId id="323" r:id="rId28"/>
    <p:sldId id="302" r:id="rId29"/>
    <p:sldId id="455" r:id="rId30"/>
    <p:sldId id="32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49"/>
    <p:restoredTop sz="94648"/>
  </p:normalViewPr>
  <p:slideViewPr>
    <p:cSldViewPr snapToGrid="0">
      <p:cViewPr varScale="1">
        <p:scale>
          <a:sx n="159" d="100"/>
          <a:sy n="159" d="100"/>
        </p:scale>
        <p:origin x="11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5324C-96E2-624D-B096-BEA17FEC24EE}" type="datetimeFigureOut">
              <a:rPr lang="en-AU" smtClean="0"/>
              <a:t>20/11/2023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EC318-25C0-CA42-9D47-BEE207B03E9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5885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EC318-25C0-CA42-9D47-BEE207B03E97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495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440D-2EF7-8FA8-63CD-8F10C58B7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24C374-F70E-938F-EC59-9C741408A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44235-915B-D2D2-709D-B173B4BCE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20/11/2023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62694-F984-5D4C-D169-84452DC34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4447A-CD85-0DBE-E4BF-3FCF153D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1137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B4EA0-D804-762B-F437-6C94EA3A1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A5D9BB-670C-C6AC-6C85-35CCE6FD1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01563-3C01-1C11-0814-53BFC4FEB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20/11/2023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76583-983F-4C85-4979-F0F77CD5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24C52-C3A2-E3E7-D14D-97A553440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0741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93CB76-855C-F6AD-43A6-5BC9982C7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24B0FA-3DD1-B65E-F5C7-D1F3B1141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F5866-4BCC-CEF6-C95E-5C42EAD6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20/11/2023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45907-7418-4D31-94CF-FF381159E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4D4F0-70FD-B345-36D7-B8412479C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5639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3BA9-29B2-FD54-117A-53F49BE3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Powderfinger Type" panose="02020709070000000403" pitchFamily="49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893CF-FE9F-333F-3622-4ACC575E8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AE243-C011-F727-CA0C-1BC0CA940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20/11/2023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B1CA5-086D-2A73-E92C-0D3EEB326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EF3FC-A866-8EC2-C924-5AC25AE09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8430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CE458-94F7-E7C4-ECE1-A234C013F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0E800-C041-9C87-47E7-6804DE64E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59E32-AB2D-D598-874E-F797B13DD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20/11/2023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7AFDD-4AC1-4F8B-3420-495B8406A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BA814-E11E-CE31-FACE-477E1A6B2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942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28A59-401C-A7B5-B86A-DE5677063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05E7D-664E-AAF4-1D86-6F5EDD906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42DB65-089F-5655-DD2B-990AF6E80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472F69-BCEE-CF9C-F524-8281C575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20/11/2023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9C3E3-7845-023B-DDB3-9B5FA0C9A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0AA85-0BE4-547F-1143-FA8F01F9B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6139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73A89-040B-08E8-62B6-5ED9A089F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1D576-0346-BC80-4C5C-F7A16D7FE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516EDE-3B16-C5DB-23AB-D9A36EA63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85AA4D-BCF7-CF07-0AED-64DD236EEA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BD2403-E1CD-AF48-C65D-BF2928AD1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117E9B-D9C2-FCBD-E7E2-47C001FEC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20/11/2023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3E3C4-B364-4CDC-8C38-FAE371DEC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F0FA26-4F24-9D59-F996-00413462F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5533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631DD-D94A-B708-1295-051A040E4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9BDDC-AD5D-5EED-3BAA-6303A6708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20/11/2023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008B3A-25C9-E9FB-66DC-FABB4B8FD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EB1949-3F82-4327-B978-9A35038D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424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77B9E6-9501-8B5A-A633-CD11B0FB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20/11/2023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F812C4-9DBD-285E-6B66-B9F429433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66830-CBF5-780A-13F1-D5CC6FC22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7312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5EEEB-6B02-93C2-B86A-89D6BB9E2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C3871-B6CE-6C2C-2046-E4DE0922B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3C1873-E55A-0B45-FE5F-6C2C51159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EF8DB-7F3C-9300-E414-0B2AB85AF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20/11/2023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22837-AA4D-9DA1-923F-F1218DB6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3031C-6DEB-F3DC-A34D-105F3562A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6439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E99A1-718B-8478-E492-202B31FEB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743EF3-D929-9693-70CC-91E444ED15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781A3-3D98-F6C8-DAF3-FB473FEC5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56C77-8DA0-4CB4-2468-8FE0FE49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5D5E2-1A86-A24C-8CA3-2082516F1EB6}" type="datetimeFigureOut">
              <a:rPr lang="en-AU" smtClean="0"/>
              <a:t>20/11/2023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97102-3CB0-EDC3-F0AC-AEE7A3D15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62BA7-687B-73A7-3944-EA24A0AA6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440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5D5A8A-A244-BEDF-06F5-CEBE14FF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C322F-AE9C-0024-56FE-2D7DC2E63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49A92-7B1D-8504-803F-55E8C9735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5D5E2-1A86-A24C-8CA3-2082516F1EB6}" type="datetimeFigureOut">
              <a:rPr lang="en-AU" smtClean="0"/>
              <a:t>20/11/2023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E9022-9BDE-FAF5-4469-DF876A933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862CD-D1C3-D456-18B9-9162DD10B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69A61-C77C-9A4F-91E6-9D83EEEE82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571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9B204-E4D9-9F4C-1EB7-42D15F9FA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0" y="1122363"/>
            <a:ext cx="9956800" cy="2387600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5">
                    <a:lumMod val="50000"/>
                  </a:schemeClr>
                </a:solidFill>
                <a:latin typeface="Powderfinger Type" panose="02020709070000000403" pitchFamily="49" charset="77"/>
              </a:rPr>
              <a:t>On LEOs and </a:t>
            </a:r>
            <a:r>
              <a:rPr lang="en-AU" dirty="0" err="1">
                <a:solidFill>
                  <a:schemeClr val="accent5">
                    <a:lumMod val="50000"/>
                  </a:schemeClr>
                </a:solidFill>
                <a:latin typeface="Powderfinger Type" panose="02020709070000000403" pitchFamily="49" charset="77"/>
              </a:rPr>
              <a:t>Starlink</a:t>
            </a:r>
            <a:endParaRPr lang="en-AU" dirty="0">
              <a:solidFill>
                <a:schemeClr val="accent5">
                  <a:lumMod val="50000"/>
                </a:schemeClr>
              </a:solidFill>
              <a:latin typeface="Powderfinger Type" panose="02020709070000000403" pitchFamily="49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42BFE2-19A5-C659-1094-22BABB5870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AU" sz="2133" dirty="0">
                <a:latin typeface="AhnbergHand" pitchFamily="2" charset="0"/>
              </a:rPr>
              <a:t>Geoff Huston AM</a:t>
            </a:r>
          </a:p>
          <a:p>
            <a:pPr algn="r"/>
            <a:r>
              <a:rPr lang="en-AU" sz="2133" dirty="0">
                <a:latin typeface="AhnbergHand" pitchFamily="2" charset="0"/>
              </a:rPr>
              <a:t>Chief Scientist, APNIC</a:t>
            </a:r>
          </a:p>
          <a:p>
            <a:pPr algn="r"/>
            <a:endParaRPr lang="en-AU" sz="2133" dirty="0">
              <a:latin typeface="AhnbergHand" pitchFamily="2" charset="0"/>
            </a:endParaRPr>
          </a:p>
          <a:p>
            <a:pPr algn="r"/>
            <a:r>
              <a:rPr lang="en-AU" sz="2133" dirty="0">
                <a:latin typeface="AhnbergHand" pitchFamily="2" charset="0"/>
              </a:rPr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967143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64430-0700-5C4F-C87F-3F0C6133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What’s changed recently?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B4CA0-2466-C37F-E77B-6FACE0CAA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SpaceX’s reusable rocket technology has slashed the cost of lifting spacecraft into low earth orbit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7C1A95-7D56-A9D8-F6FD-A26E862A7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640" y="2790092"/>
            <a:ext cx="5714908" cy="3785134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0082E52C-2EFE-8FA4-D237-908CB965511A}"/>
              </a:ext>
            </a:extLst>
          </p:cNvPr>
          <p:cNvSpPr/>
          <p:nvPr/>
        </p:nvSpPr>
        <p:spPr>
          <a:xfrm>
            <a:off x="7271148" y="5491619"/>
            <a:ext cx="1247621" cy="602806"/>
          </a:xfrm>
          <a:custGeom>
            <a:avLst/>
            <a:gdLst>
              <a:gd name="connsiteX0" fmla="*/ 1247621 w 1247621"/>
              <a:gd name="connsiteY0" fmla="*/ 526227 h 602806"/>
              <a:gd name="connsiteX1" fmla="*/ 981898 w 1247621"/>
              <a:gd name="connsiteY1" fmla="*/ 166719 h 602806"/>
              <a:gd name="connsiteX2" fmla="*/ 4975 w 1247621"/>
              <a:gd name="connsiteY2" fmla="*/ 18227 h 602806"/>
              <a:gd name="connsiteX3" fmla="*/ 622390 w 1247621"/>
              <a:gd name="connsiteY3" fmla="*/ 565304 h 602806"/>
              <a:gd name="connsiteX4" fmla="*/ 1083498 w 1247621"/>
              <a:gd name="connsiteY4" fmla="*/ 510596 h 60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7621" h="602806">
                <a:moveTo>
                  <a:pt x="1247621" y="526227"/>
                </a:moveTo>
                <a:cubicBezTo>
                  <a:pt x="1218313" y="388806"/>
                  <a:pt x="1189006" y="251386"/>
                  <a:pt x="981898" y="166719"/>
                </a:cubicBezTo>
                <a:cubicBezTo>
                  <a:pt x="774790" y="82052"/>
                  <a:pt x="64893" y="-48204"/>
                  <a:pt x="4975" y="18227"/>
                </a:cubicBezTo>
                <a:cubicBezTo>
                  <a:pt x="-54943" y="84658"/>
                  <a:pt x="442636" y="483242"/>
                  <a:pt x="622390" y="565304"/>
                </a:cubicBezTo>
                <a:cubicBezTo>
                  <a:pt x="802144" y="647366"/>
                  <a:pt x="942821" y="578981"/>
                  <a:pt x="1083498" y="51059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324336-797F-DA53-C8A9-F9476418469C}"/>
              </a:ext>
            </a:extLst>
          </p:cNvPr>
          <p:cNvSpPr txBox="1"/>
          <p:nvPr/>
        </p:nvSpPr>
        <p:spPr>
          <a:xfrm>
            <a:off x="8424985" y="5491619"/>
            <a:ext cx="963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Max's Handwritin" pitchFamily="2" charset="0"/>
              </a:rPr>
              <a:t>SpaceX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75FDB-0609-9193-7B96-AB2535727490}"/>
              </a:ext>
            </a:extLst>
          </p:cNvPr>
          <p:cNvSpPr txBox="1"/>
          <p:nvPr/>
        </p:nvSpPr>
        <p:spPr>
          <a:xfrm>
            <a:off x="7332484" y="6596390"/>
            <a:ext cx="43701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/>
              <a:t>https://</a:t>
            </a:r>
            <a:r>
              <a:rPr lang="en-AU" sz="1100" dirty="0" err="1"/>
              <a:t>ourworldindata.org</a:t>
            </a:r>
            <a:r>
              <a:rPr lang="en-AU" sz="1100" dirty="0"/>
              <a:t>/</a:t>
            </a:r>
            <a:r>
              <a:rPr lang="en-AU" sz="1100" dirty="0" err="1"/>
              <a:t>grapher</a:t>
            </a:r>
            <a:r>
              <a:rPr lang="en-AU" sz="1100" dirty="0"/>
              <a:t>/cost-space-launches-low-earth-orbit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B545EF-E46A-900B-E08C-5CD95F8B784F}"/>
              </a:ext>
            </a:extLst>
          </p:cNvPr>
          <p:cNvSpPr txBox="1"/>
          <p:nvPr/>
        </p:nvSpPr>
        <p:spPr>
          <a:xfrm rot="16200000">
            <a:off x="2148233" y="4367426"/>
            <a:ext cx="1598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>
                <a:solidFill>
                  <a:srgbClr val="FF0000"/>
                </a:solidFill>
                <a:latin typeface="Max's Handwritin" pitchFamily="2" charset="0"/>
              </a:rPr>
              <a:t>Cost/Kg (log scale)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932961-F39A-BDEA-F586-34712C05B506}"/>
              </a:ext>
            </a:extLst>
          </p:cNvPr>
          <p:cNvSpPr txBox="1"/>
          <p:nvPr/>
        </p:nvSpPr>
        <p:spPr>
          <a:xfrm>
            <a:off x="5462006" y="6492875"/>
            <a:ext cx="660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Max's Handwritin" pitchFamily="2" charset="0"/>
              </a:rPr>
              <a:t>Time </a:t>
            </a:r>
          </a:p>
        </p:txBody>
      </p:sp>
    </p:spTree>
    <p:extLst>
      <p:ext uri="{BB962C8B-B14F-4D97-AF65-F5344CB8AC3E}">
        <p14:creationId xmlns:p14="http://schemas.microsoft.com/office/powerpoint/2010/main" val="3775153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5355F3-C2FA-79E8-9283-341696F66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664" y="712027"/>
            <a:ext cx="4988312" cy="594332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BD6149-7145-6403-BE61-E9CBAEE875D7}"/>
              </a:ext>
            </a:extLst>
          </p:cNvPr>
          <p:cNvSpPr txBox="1"/>
          <p:nvPr/>
        </p:nvSpPr>
        <p:spPr>
          <a:xfrm flipH="1">
            <a:off x="6520859" y="2371493"/>
            <a:ext cx="467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Current and Planned satellite constellations</a:t>
            </a:r>
          </a:p>
        </p:txBody>
      </p:sp>
    </p:spTree>
    <p:extLst>
      <p:ext uri="{BB962C8B-B14F-4D97-AF65-F5344CB8AC3E}">
        <p14:creationId xmlns:p14="http://schemas.microsoft.com/office/powerpoint/2010/main" val="1564242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6FC2-C414-B418-5DD8-49EFB6D55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Tracking a LEO satellite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B031E8-3B7B-1EE5-7815-0BC864FFAA83}"/>
              </a:ext>
            </a:extLst>
          </p:cNvPr>
          <p:cNvSpPr/>
          <p:nvPr/>
        </p:nvSpPr>
        <p:spPr>
          <a:xfrm>
            <a:off x="4149969" y="2991399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7BBB5D-35CC-6EC3-3325-D7D2D053840D}"/>
              </a:ext>
            </a:extLst>
          </p:cNvPr>
          <p:cNvCxnSpPr>
            <a:cxnSpLocks/>
            <a:stCxn id="4" idx="0"/>
          </p:cNvCxnSpPr>
          <p:nvPr/>
        </p:nvCxnSpPr>
        <p:spPr>
          <a:xfrm flipH="1">
            <a:off x="4212492" y="2991399"/>
            <a:ext cx="3908" cy="2323063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0957C4B-FD92-CE7C-C182-DC92333461F8}"/>
              </a:ext>
            </a:extLst>
          </p:cNvPr>
          <p:cNvSpPr txBox="1"/>
          <p:nvPr/>
        </p:nvSpPr>
        <p:spPr>
          <a:xfrm>
            <a:off x="4149969" y="4200366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550km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65B5EF-4916-1161-0BBB-142B8264B278}"/>
              </a:ext>
            </a:extLst>
          </p:cNvPr>
          <p:cNvSpPr txBox="1"/>
          <p:nvPr/>
        </p:nvSpPr>
        <p:spPr>
          <a:xfrm>
            <a:off x="4624625" y="2806733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27,000 km/h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813793-5795-25E5-33FA-6C0D86D9ABE9}"/>
              </a:ext>
            </a:extLst>
          </p:cNvPr>
          <p:cNvSpPr txBox="1"/>
          <p:nvPr/>
        </p:nvSpPr>
        <p:spPr>
          <a:xfrm>
            <a:off x="3681283" y="2481781"/>
            <a:ext cx="937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Satellite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7EE903-CD21-4630-2ED8-A9C8620F7FCC}"/>
              </a:ext>
            </a:extLst>
          </p:cNvPr>
          <p:cNvSpPr txBox="1"/>
          <p:nvPr/>
        </p:nvSpPr>
        <p:spPr>
          <a:xfrm>
            <a:off x="6056938" y="2786115"/>
            <a:ext cx="3061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horizon to horizon: ~5 minutes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085C128-F95F-DEC0-856A-0523F95088A8}"/>
              </a:ext>
            </a:extLst>
          </p:cNvPr>
          <p:cNvSpPr/>
          <p:nvPr/>
        </p:nvSpPr>
        <p:spPr>
          <a:xfrm>
            <a:off x="1051034" y="5297067"/>
            <a:ext cx="6579476" cy="809443"/>
          </a:xfrm>
          <a:custGeom>
            <a:avLst/>
            <a:gdLst>
              <a:gd name="connsiteX0" fmla="*/ 0 w 6579476"/>
              <a:gd name="connsiteY0" fmla="*/ 809443 h 809443"/>
              <a:gd name="connsiteX1" fmla="*/ 3142594 w 6579476"/>
              <a:gd name="connsiteY1" fmla="*/ 147 h 809443"/>
              <a:gd name="connsiteX2" fmla="*/ 6579476 w 6579476"/>
              <a:gd name="connsiteY2" fmla="*/ 756892 h 80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9476" h="809443">
                <a:moveTo>
                  <a:pt x="0" y="809443"/>
                </a:moveTo>
                <a:cubicBezTo>
                  <a:pt x="1023007" y="409174"/>
                  <a:pt x="2046015" y="8906"/>
                  <a:pt x="3142594" y="147"/>
                </a:cubicBezTo>
                <a:cubicBezTo>
                  <a:pt x="4239173" y="-8612"/>
                  <a:pt x="5409324" y="374140"/>
                  <a:pt x="6579476" y="75689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19FBD26E-5EC9-B922-5480-647D28FE6E35}"/>
              </a:ext>
            </a:extLst>
          </p:cNvPr>
          <p:cNvSpPr/>
          <p:nvPr/>
        </p:nvSpPr>
        <p:spPr>
          <a:xfrm>
            <a:off x="462455" y="3063632"/>
            <a:ext cx="7598979" cy="1256120"/>
          </a:xfrm>
          <a:custGeom>
            <a:avLst/>
            <a:gdLst>
              <a:gd name="connsiteX0" fmla="*/ 0 w 7598979"/>
              <a:gd name="connsiteY0" fmla="*/ 1587064 h 1587064"/>
              <a:gd name="connsiteX1" fmla="*/ 3741683 w 7598979"/>
              <a:gd name="connsiteY1" fmla="*/ 2 h 1587064"/>
              <a:gd name="connsiteX2" fmla="*/ 7598979 w 7598979"/>
              <a:gd name="connsiteY2" fmla="*/ 1576553 h 158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98979" h="1587064">
                <a:moveTo>
                  <a:pt x="0" y="1587064"/>
                </a:moveTo>
                <a:cubicBezTo>
                  <a:pt x="1237593" y="794409"/>
                  <a:pt x="2475187" y="1754"/>
                  <a:pt x="3741683" y="2"/>
                </a:cubicBezTo>
                <a:cubicBezTo>
                  <a:pt x="5008179" y="-1750"/>
                  <a:pt x="6303579" y="787401"/>
                  <a:pt x="7598979" y="157655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A4BB715F-CAE8-C9CA-D9FE-BA5A56E82615}"/>
              </a:ext>
            </a:extLst>
          </p:cNvPr>
          <p:cNvSpPr/>
          <p:nvPr/>
        </p:nvSpPr>
        <p:spPr>
          <a:xfrm>
            <a:off x="1587062" y="5370168"/>
            <a:ext cx="5244662" cy="842312"/>
          </a:xfrm>
          <a:custGeom>
            <a:avLst/>
            <a:gdLst>
              <a:gd name="connsiteX0" fmla="*/ 0 w 5244662"/>
              <a:gd name="connsiteY0" fmla="*/ 820425 h 842312"/>
              <a:gd name="connsiteX1" fmla="*/ 746235 w 5244662"/>
              <a:gd name="connsiteY1" fmla="*/ 284398 h 842312"/>
              <a:gd name="connsiteX2" fmla="*/ 472966 w 5244662"/>
              <a:gd name="connsiteY2" fmla="*/ 841446 h 842312"/>
              <a:gd name="connsiteX3" fmla="*/ 1397876 w 5244662"/>
              <a:gd name="connsiteY3" fmla="*/ 126742 h 842312"/>
              <a:gd name="connsiteX4" fmla="*/ 1219200 w 5244662"/>
              <a:gd name="connsiteY4" fmla="*/ 746853 h 842312"/>
              <a:gd name="connsiteX5" fmla="*/ 2270235 w 5244662"/>
              <a:gd name="connsiteY5" fmla="*/ 21639 h 842312"/>
              <a:gd name="connsiteX6" fmla="*/ 2070538 w 5244662"/>
              <a:gd name="connsiteY6" fmla="*/ 757363 h 842312"/>
              <a:gd name="connsiteX7" fmla="*/ 3216166 w 5244662"/>
              <a:gd name="connsiteY7" fmla="*/ 618 h 842312"/>
              <a:gd name="connsiteX8" fmla="*/ 2921876 w 5244662"/>
              <a:gd name="connsiteY8" fmla="*/ 620729 h 842312"/>
              <a:gd name="connsiteX9" fmla="*/ 3930869 w 5244662"/>
              <a:gd name="connsiteY9" fmla="*/ 179294 h 842312"/>
              <a:gd name="connsiteX10" fmla="*/ 3678621 w 5244662"/>
              <a:gd name="connsiteY10" fmla="*/ 568177 h 842312"/>
              <a:gd name="connsiteX11" fmla="*/ 4645572 w 5244662"/>
              <a:gd name="connsiteY11" fmla="*/ 294908 h 842312"/>
              <a:gd name="connsiteX12" fmla="*/ 4866290 w 5244662"/>
              <a:gd name="connsiteY12" fmla="*/ 683791 h 842312"/>
              <a:gd name="connsiteX13" fmla="*/ 5244662 w 5244662"/>
              <a:gd name="connsiteY13" fmla="*/ 515625 h 84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44662" h="842312">
                <a:moveTo>
                  <a:pt x="0" y="820425"/>
                </a:moveTo>
                <a:cubicBezTo>
                  <a:pt x="333704" y="550660"/>
                  <a:pt x="667408" y="280895"/>
                  <a:pt x="746235" y="284398"/>
                </a:cubicBezTo>
                <a:cubicBezTo>
                  <a:pt x="825062" y="287901"/>
                  <a:pt x="364359" y="867722"/>
                  <a:pt x="472966" y="841446"/>
                </a:cubicBezTo>
                <a:cubicBezTo>
                  <a:pt x="581573" y="815170"/>
                  <a:pt x="1273504" y="142507"/>
                  <a:pt x="1397876" y="126742"/>
                </a:cubicBezTo>
                <a:cubicBezTo>
                  <a:pt x="1522248" y="110977"/>
                  <a:pt x="1073807" y="764370"/>
                  <a:pt x="1219200" y="746853"/>
                </a:cubicBezTo>
                <a:cubicBezTo>
                  <a:pt x="1364593" y="729336"/>
                  <a:pt x="2128345" y="19887"/>
                  <a:pt x="2270235" y="21639"/>
                </a:cubicBezTo>
                <a:cubicBezTo>
                  <a:pt x="2412125" y="23391"/>
                  <a:pt x="1912883" y="760866"/>
                  <a:pt x="2070538" y="757363"/>
                </a:cubicBezTo>
                <a:cubicBezTo>
                  <a:pt x="2228193" y="753860"/>
                  <a:pt x="3074276" y="23390"/>
                  <a:pt x="3216166" y="618"/>
                </a:cubicBezTo>
                <a:cubicBezTo>
                  <a:pt x="3358056" y="-22154"/>
                  <a:pt x="2802759" y="590950"/>
                  <a:pt x="2921876" y="620729"/>
                </a:cubicBezTo>
                <a:cubicBezTo>
                  <a:pt x="3040993" y="650508"/>
                  <a:pt x="3804745" y="188053"/>
                  <a:pt x="3930869" y="179294"/>
                </a:cubicBezTo>
                <a:cubicBezTo>
                  <a:pt x="4056993" y="170535"/>
                  <a:pt x="3559504" y="548908"/>
                  <a:pt x="3678621" y="568177"/>
                </a:cubicBezTo>
                <a:cubicBezTo>
                  <a:pt x="3797738" y="587446"/>
                  <a:pt x="4447627" y="275639"/>
                  <a:pt x="4645572" y="294908"/>
                </a:cubicBezTo>
                <a:cubicBezTo>
                  <a:pt x="4843517" y="314177"/>
                  <a:pt x="4766442" y="647005"/>
                  <a:pt x="4866290" y="683791"/>
                </a:cubicBezTo>
                <a:cubicBezTo>
                  <a:pt x="4966138" y="720577"/>
                  <a:pt x="5105400" y="618101"/>
                  <a:pt x="5244662" y="515625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0C650AFD-1368-3720-047B-CBBCEA2344F3}"/>
              </a:ext>
            </a:extLst>
          </p:cNvPr>
          <p:cNvSpPr/>
          <p:nvPr/>
        </p:nvSpPr>
        <p:spPr>
          <a:xfrm>
            <a:off x="4046482" y="5128874"/>
            <a:ext cx="294290" cy="168193"/>
          </a:xfrm>
          <a:custGeom>
            <a:avLst/>
            <a:gdLst>
              <a:gd name="connsiteX0" fmla="*/ 0 w 294290"/>
              <a:gd name="connsiteY0" fmla="*/ 10510 h 168193"/>
              <a:gd name="connsiteX1" fmla="*/ 157656 w 294290"/>
              <a:gd name="connsiteY1" fmla="*/ 168165 h 168193"/>
              <a:gd name="connsiteX2" fmla="*/ 294290 w 294290"/>
              <a:gd name="connsiteY2" fmla="*/ 0 h 16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290" h="168193">
                <a:moveTo>
                  <a:pt x="0" y="10510"/>
                </a:moveTo>
                <a:cubicBezTo>
                  <a:pt x="54304" y="90213"/>
                  <a:pt x="108608" y="169917"/>
                  <a:pt x="157656" y="168165"/>
                </a:cubicBezTo>
                <a:cubicBezTo>
                  <a:pt x="206704" y="166413"/>
                  <a:pt x="250497" y="83206"/>
                  <a:pt x="294290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90816CD-EA53-8D8A-9892-F4EC3224CB4B}"/>
              </a:ext>
            </a:extLst>
          </p:cNvPr>
          <p:cNvSpPr/>
          <p:nvPr/>
        </p:nvSpPr>
        <p:spPr>
          <a:xfrm>
            <a:off x="1739590" y="2728156"/>
            <a:ext cx="2911606" cy="706420"/>
          </a:xfrm>
          <a:custGeom>
            <a:avLst/>
            <a:gdLst>
              <a:gd name="connsiteX0" fmla="*/ 0 w 2911606"/>
              <a:gd name="connsiteY0" fmla="*/ 706420 h 706420"/>
              <a:gd name="connsiteX1" fmla="*/ 498088 w 2911606"/>
              <a:gd name="connsiteY1" fmla="*/ 498264 h 706420"/>
              <a:gd name="connsiteX2" fmla="*/ 1048215 w 2911606"/>
              <a:gd name="connsiteY2" fmla="*/ 275239 h 706420"/>
              <a:gd name="connsiteX3" fmla="*/ 1680117 w 2911606"/>
              <a:gd name="connsiteY3" fmla="*/ 148859 h 706420"/>
              <a:gd name="connsiteX4" fmla="*/ 2051825 w 2911606"/>
              <a:gd name="connsiteY4" fmla="*/ 89385 h 706420"/>
              <a:gd name="connsiteX5" fmla="*/ 2639122 w 2911606"/>
              <a:gd name="connsiteY5" fmla="*/ 81951 h 706420"/>
              <a:gd name="connsiteX6" fmla="*/ 2906751 w 2911606"/>
              <a:gd name="connsiteY6" fmla="*/ 104254 h 706420"/>
              <a:gd name="connsiteX7" fmla="*/ 2817542 w 2911606"/>
              <a:gd name="connsiteY7" fmla="*/ 176 h 706420"/>
              <a:gd name="connsiteX8" fmla="*/ 2891883 w 2911606"/>
              <a:gd name="connsiteY8" fmla="*/ 81951 h 706420"/>
              <a:gd name="connsiteX9" fmla="*/ 2780371 w 2911606"/>
              <a:gd name="connsiteY9" fmla="*/ 178595 h 70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1606" h="706420">
                <a:moveTo>
                  <a:pt x="0" y="706420"/>
                </a:moveTo>
                <a:lnTo>
                  <a:pt x="498088" y="498264"/>
                </a:lnTo>
                <a:cubicBezTo>
                  <a:pt x="672790" y="426401"/>
                  <a:pt x="851210" y="333473"/>
                  <a:pt x="1048215" y="275239"/>
                </a:cubicBezTo>
                <a:cubicBezTo>
                  <a:pt x="1245220" y="217005"/>
                  <a:pt x="1512849" y="179835"/>
                  <a:pt x="1680117" y="148859"/>
                </a:cubicBezTo>
                <a:cubicBezTo>
                  <a:pt x="1847385" y="117883"/>
                  <a:pt x="1891991" y="100536"/>
                  <a:pt x="2051825" y="89385"/>
                </a:cubicBezTo>
                <a:cubicBezTo>
                  <a:pt x="2211659" y="78234"/>
                  <a:pt x="2496634" y="79473"/>
                  <a:pt x="2639122" y="81951"/>
                </a:cubicBezTo>
                <a:cubicBezTo>
                  <a:pt x="2781610" y="84429"/>
                  <a:pt x="2877014" y="117883"/>
                  <a:pt x="2906751" y="104254"/>
                </a:cubicBezTo>
                <a:cubicBezTo>
                  <a:pt x="2936488" y="90625"/>
                  <a:pt x="2820020" y="3893"/>
                  <a:pt x="2817542" y="176"/>
                </a:cubicBezTo>
                <a:cubicBezTo>
                  <a:pt x="2815064" y="-3541"/>
                  <a:pt x="2898078" y="52214"/>
                  <a:pt x="2891883" y="81951"/>
                </a:cubicBezTo>
                <a:cubicBezTo>
                  <a:pt x="2885688" y="111688"/>
                  <a:pt x="2833029" y="145141"/>
                  <a:pt x="2780371" y="178595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8ACF8A8-FE34-AB8A-FDD9-D3D3EF88A25A}"/>
              </a:ext>
            </a:extLst>
          </p:cNvPr>
          <p:cNvGrpSpPr/>
          <p:nvPr/>
        </p:nvGrpSpPr>
        <p:grpSpPr>
          <a:xfrm>
            <a:off x="3681283" y="3132076"/>
            <a:ext cx="1165037" cy="2182386"/>
            <a:chOff x="3681283" y="3132076"/>
            <a:chExt cx="1165037" cy="218238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66FB58C-F4F6-00D8-47BF-F01563E2EAA8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7B347A7-E1B1-33DF-8E2D-B420D9E6102F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33CEF70-EA38-C97C-DE7F-77FC1EE7358E}"/>
              </a:ext>
            </a:extLst>
          </p:cNvPr>
          <p:cNvSpPr/>
          <p:nvPr/>
        </p:nvSpPr>
        <p:spPr>
          <a:xfrm>
            <a:off x="2172732" y="3417223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560B7D-392A-E0D6-94D9-A0B43FF77688}"/>
              </a:ext>
            </a:extLst>
          </p:cNvPr>
          <p:cNvSpPr/>
          <p:nvPr/>
        </p:nvSpPr>
        <p:spPr>
          <a:xfrm>
            <a:off x="1013257" y="3882816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C57D68B-64A7-246F-505B-0E19E5AB503A}"/>
              </a:ext>
            </a:extLst>
          </p:cNvPr>
          <p:cNvSpPr/>
          <p:nvPr/>
        </p:nvSpPr>
        <p:spPr>
          <a:xfrm>
            <a:off x="5691095" y="3249870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B39466-D29B-4ECD-5ADA-5A2707729FA3}"/>
              </a:ext>
            </a:extLst>
          </p:cNvPr>
          <p:cNvSpPr/>
          <p:nvPr/>
        </p:nvSpPr>
        <p:spPr>
          <a:xfrm>
            <a:off x="6937656" y="3752490"/>
            <a:ext cx="132862" cy="140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B74DC25-E899-C7D8-CBB4-B6ECC832679D}"/>
              </a:ext>
            </a:extLst>
          </p:cNvPr>
          <p:cNvGrpSpPr/>
          <p:nvPr/>
        </p:nvGrpSpPr>
        <p:grpSpPr>
          <a:xfrm rot="559709">
            <a:off x="5049675" y="3351288"/>
            <a:ext cx="1165037" cy="2182386"/>
            <a:chOff x="3681283" y="3132076"/>
            <a:chExt cx="1165037" cy="218238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D5EE278-7F8A-0571-5BD9-3BF83EC5B5DB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CE60A6-E3E7-3B4A-E206-01024B5957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437545C-9C0C-F3C6-AFC7-2DA0F7FA6295}"/>
              </a:ext>
            </a:extLst>
          </p:cNvPr>
          <p:cNvGrpSpPr/>
          <p:nvPr/>
        </p:nvGrpSpPr>
        <p:grpSpPr>
          <a:xfrm rot="1012618">
            <a:off x="6143442" y="3804906"/>
            <a:ext cx="1165037" cy="2182386"/>
            <a:chOff x="3681283" y="3132076"/>
            <a:chExt cx="1165037" cy="218238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C1AD420-1778-9333-36D3-A857A5652992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2460764-294A-3BFD-E7F8-CB53169361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0D8DA7D-7B4E-999E-028D-88FA971E4B0C}"/>
              </a:ext>
            </a:extLst>
          </p:cNvPr>
          <p:cNvGrpSpPr/>
          <p:nvPr/>
        </p:nvGrpSpPr>
        <p:grpSpPr>
          <a:xfrm rot="20359129">
            <a:off x="2102049" y="3425516"/>
            <a:ext cx="1165037" cy="2182386"/>
            <a:chOff x="3681283" y="3132076"/>
            <a:chExt cx="1165037" cy="2182386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1E1EC49-8A35-BDE5-3C3C-023297F0F3D5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133EB25-8003-4BB9-9F84-133CFB654B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C6B14CD-CBDA-BCCC-FD55-141DFCD709C6}"/>
              </a:ext>
            </a:extLst>
          </p:cNvPr>
          <p:cNvGrpSpPr/>
          <p:nvPr/>
        </p:nvGrpSpPr>
        <p:grpSpPr>
          <a:xfrm rot="20397813">
            <a:off x="873542" y="3749613"/>
            <a:ext cx="1165037" cy="2182386"/>
            <a:chOff x="3681283" y="3132076"/>
            <a:chExt cx="1165037" cy="2182386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5FBD718-01D3-0B9B-94F7-1AD533A2F73C}"/>
                </a:ext>
              </a:extLst>
            </p:cNvPr>
            <p:cNvCxnSpPr>
              <a:cxnSpLocks/>
            </p:cNvCxnSpPr>
            <p:nvPr/>
          </p:nvCxnSpPr>
          <p:spPr>
            <a:xfrm>
              <a:off x="4216400" y="3132076"/>
              <a:ext cx="629920" cy="21823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42D2D39-E9E5-AC4B-EADB-1848EFB9AF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1283" y="3132076"/>
              <a:ext cx="535117" cy="2164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2050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2A789-897B-3BED-D35E-CB90719DB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85" y="119804"/>
            <a:ext cx="10515600" cy="1325563"/>
          </a:xfrm>
        </p:spPr>
        <p:txBody>
          <a:bodyPr/>
          <a:lstStyle/>
          <a:p>
            <a:r>
              <a:rPr lang="en-AU" dirty="0"/>
              <a:t>Looking 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88701B-44FB-750F-48D5-EF0A43DDF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6715" y="1289960"/>
            <a:ext cx="5425745" cy="544823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9024D1-7039-DCA0-B569-0A7A01DFCB85}"/>
              </a:ext>
            </a:extLst>
          </p:cNvPr>
          <p:cNvSpPr txBox="1"/>
          <p:nvPr/>
        </p:nvSpPr>
        <p:spPr>
          <a:xfrm>
            <a:off x="6725429" y="2174982"/>
            <a:ext cx="41668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/>
              <a:t>Starlink</a:t>
            </a:r>
            <a:r>
              <a:rPr lang="en-AU" dirty="0"/>
              <a:t> tracks satellites with a minimum elevation of 25</a:t>
            </a:r>
            <a:r>
              <a:rPr lang="en-AU" baseline="30000" dirty="0"/>
              <a:t>o</a:t>
            </a:r>
            <a:r>
              <a:rPr lang="en-AU" dirty="0"/>
              <a:t>. </a:t>
            </a:r>
          </a:p>
          <a:p>
            <a:endParaRPr lang="en-AU" dirty="0"/>
          </a:p>
          <a:p>
            <a:r>
              <a:rPr lang="en-AU" dirty="0"/>
              <a:t>There are between 30 – 50 visible </a:t>
            </a:r>
            <a:r>
              <a:rPr lang="en-AU" dirty="0" err="1"/>
              <a:t>Starlink</a:t>
            </a:r>
            <a:r>
              <a:rPr lang="en-AU" dirty="0"/>
              <a:t> satellites at any point on the surface between latitudes 56</a:t>
            </a:r>
            <a:r>
              <a:rPr lang="en-AU" baseline="30000" dirty="0"/>
              <a:t>o </a:t>
            </a:r>
            <a:r>
              <a:rPr lang="en-AU" dirty="0"/>
              <a:t>North and South</a:t>
            </a:r>
          </a:p>
          <a:p>
            <a:endParaRPr lang="en-AU" dirty="0"/>
          </a:p>
          <a:p>
            <a:r>
              <a:rPr lang="en-AU" dirty="0"/>
              <a:t>Each satellite traverses the visible aperture for a maximum of ~3 minutes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8FFB3B-0FB5-1C92-DE5B-664AC2E37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8158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86D7-CFD6-C19C-0D32-9A27640F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55C80-BA89-827A-3943-500D995B6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 satellite is assigned to a user terminal in 15 second time slots</a:t>
            </a:r>
          </a:p>
          <a:p>
            <a:r>
              <a:rPr lang="en-AU" dirty="0"/>
              <a:t>Tracking of a satellite (by phased array focussing) works across 11 degrees of arc per satellite in each 15 second slot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2EEE37C-A3BB-95C0-2043-B386BCEE4AAC}"/>
              </a:ext>
            </a:extLst>
          </p:cNvPr>
          <p:cNvSpPr/>
          <p:nvPr/>
        </p:nvSpPr>
        <p:spPr>
          <a:xfrm>
            <a:off x="1902372" y="6177452"/>
            <a:ext cx="7683062" cy="780393"/>
          </a:xfrm>
          <a:custGeom>
            <a:avLst/>
            <a:gdLst>
              <a:gd name="connsiteX0" fmla="*/ 0 w 7683062"/>
              <a:gd name="connsiteY0" fmla="*/ 780393 h 780393"/>
              <a:gd name="connsiteX1" fmla="*/ 2564525 w 7683062"/>
              <a:gd name="connsiteY1" fmla="*/ 86710 h 780393"/>
              <a:gd name="connsiteX2" fmla="*/ 4666594 w 7683062"/>
              <a:gd name="connsiteY2" fmla="*/ 86710 h 780393"/>
              <a:gd name="connsiteX3" fmla="*/ 7683062 w 7683062"/>
              <a:gd name="connsiteY3" fmla="*/ 780393 h 780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062" h="780393">
                <a:moveTo>
                  <a:pt x="0" y="780393"/>
                </a:moveTo>
                <a:cubicBezTo>
                  <a:pt x="893379" y="491358"/>
                  <a:pt x="1786759" y="202324"/>
                  <a:pt x="2564525" y="86710"/>
                </a:cubicBezTo>
                <a:cubicBezTo>
                  <a:pt x="3342291" y="-28904"/>
                  <a:pt x="3813505" y="-28904"/>
                  <a:pt x="4666594" y="86710"/>
                </a:cubicBezTo>
                <a:cubicBezTo>
                  <a:pt x="5519683" y="202324"/>
                  <a:pt x="6601372" y="491358"/>
                  <a:pt x="7683062" y="78039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AED1CC-EFC0-DE0B-5947-778F81102745}"/>
              </a:ext>
            </a:extLst>
          </p:cNvPr>
          <p:cNvSpPr/>
          <p:nvPr/>
        </p:nvSpPr>
        <p:spPr>
          <a:xfrm>
            <a:off x="5468007" y="4438566"/>
            <a:ext cx="199696" cy="2417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C3D7F6-C816-D660-68D4-E8D037F56C40}"/>
              </a:ext>
            </a:extLst>
          </p:cNvPr>
          <p:cNvSpPr txBox="1"/>
          <p:nvPr/>
        </p:nvSpPr>
        <p:spPr>
          <a:xfrm>
            <a:off x="5195984" y="6546638"/>
            <a:ext cx="70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client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8E903A-9022-DEA4-B514-29AEE705BAE3}"/>
              </a:ext>
            </a:extLst>
          </p:cNvPr>
          <p:cNvSpPr/>
          <p:nvPr/>
        </p:nvSpPr>
        <p:spPr>
          <a:xfrm>
            <a:off x="6285187" y="4485866"/>
            <a:ext cx="199696" cy="2417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97BA56-5924-EF8D-7484-AED0DBD4DB9A}"/>
              </a:ext>
            </a:extLst>
          </p:cNvPr>
          <p:cNvSpPr/>
          <p:nvPr/>
        </p:nvSpPr>
        <p:spPr>
          <a:xfrm>
            <a:off x="7005146" y="4559436"/>
            <a:ext cx="199696" cy="241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E2412F-F6BE-EC0D-82AE-1782535ED21F}"/>
              </a:ext>
            </a:extLst>
          </p:cNvPr>
          <p:cNvSpPr/>
          <p:nvPr/>
        </p:nvSpPr>
        <p:spPr>
          <a:xfrm>
            <a:off x="4650828" y="4491985"/>
            <a:ext cx="199696" cy="2417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198C0-B3B1-C5D0-EE02-919DEA6FD6E0}"/>
              </a:ext>
            </a:extLst>
          </p:cNvPr>
          <p:cNvSpPr/>
          <p:nvPr/>
        </p:nvSpPr>
        <p:spPr>
          <a:xfrm>
            <a:off x="3930869" y="4559435"/>
            <a:ext cx="199696" cy="2417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D49509-8DB7-A5FF-FD14-4C3FCA5EA544}"/>
              </a:ext>
            </a:extLst>
          </p:cNvPr>
          <p:cNvCxnSpPr>
            <a:cxnSpLocks/>
          </p:cNvCxnSpPr>
          <p:nvPr/>
        </p:nvCxnSpPr>
        <p:spPr>
          <a:xfrm>
            <a:off x="5473975" y="5832911"/>
            <a:ext cx="387455" cy="1066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>
            <a:extLst>
              <a:ext uri="{FF2B5EF4-FFF2-40B4-BE49-F238E27FC236}">
                <a16:creationId xmlns:a16="http://schemas.microsoft.com/office/drawing/2014/main" id="{A02A4421-FA8A-DD27-1D2D-58F2808D1F09}"/>
              </a:ext>
            </a:extLst>
          </p:cNvPr>
          <p:cNvSpPr/>
          <p:nvPr/>
        </p:nvSpPr>
        <p:spPr>
          <a:xfrm>
            <a:off x="5623034" y="5885793"/>
            <a:ext cx="0" cy="189186"/>
          </a:xfrm>
          <a:custGeom>
            <a:avLst/>
            <a:gdLst>
              <a:gd name="connsiteX0" fmla="*/ 0 w 0"/>
              <a:gd name="connsiteY0" fmla="*/ 0 h 189186"/>
              <a:gd name="connsiteX1" fmla="*/ 0 w 0"/>
              <a:gd name="connsiteY1" fmla="*/ 189186 h 189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9186">
                <a:moveTo>
                  <a:pt x="0" y="0"/>
                </a:moveTo>
                <a:lnTo>
                  <a:pt x="0" y="189186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C7573A90-333E-9128-A2ED-B56E0AB670D0}"/>
              </a:ext>
            </a:extLst>
          </p:cNvPr>
          <p:cNvSpPr/>
          <p:nvPr/>
        </p:nvSpPr>
        <p:spPr>
          <a:xfrm>
            <a:off x="5337901" y="6085490"/>
            <a:ext cx="264113" cy="96578"/>
          </a:xfrm>
          <a:custGeom>
            <a:avLst/>
            <a:gdLst>
              <a:gd name="connsiteX0" fmla="*/ 264113 w 264113"/>
              <a:gd name="connsiteY0" fmla="*/ 0 h 96578"/>
              <a:gd name="connsiteX1" fmla="*/ 11865 w 264113"/>
              <a:gd name="connsiteY1" fmla="*/ 84082 h 96578"/>
              <a:gd name="connsiteX2" fmla="*/ 64416 w 264113"/>
              <a:gd name="connsiteY2" fmla="*/ 94593 h 9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113" h="96578">
                <a:moveTo>
                  <a:pt x="264113" y="0"/>
                </a:moveTo>
                <a:cubicBezTo>
                  <a:pt x="154630" y="34158"/>
                  <a:pt x="45148" y="68317"/>
                  <a:pt x="11865" y="84082"/>
                </a:cubicBezTo>
                <a:cubicBezTo>
                  <a:pt x="-21418" y="99848"/>
                  <a:pt x="21499" y="97220"/>
                  <a:pt x="64416" y="9459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2341FB8-E930-9FC4-F70F-47457136C773}"/>
              </a:ext>
            </a:extLst>
          </p:cNvPr>
          <p:cNvSpPr/>
          <p:nvPr/>
        </p:nvSpPr>
        <p:spPr>
          <a:xfrm>
            <a:off x="5633545" y="6074979"/>
            <a:ext cx="220717" cy="84083"/>
          </a:xfrm>
          <a:custGeom>
            <a:avLst/>
            <a:gdLst>
              <a:gd name="connsiteX0" fmla="*/ 0 w 220717"/>
              <a:gd name="connsiteY0" fmla="*/ 0 h 84083"/>
              <a:gd name="connsiteX1" fmla="*/ 220717 w 220717"/>
              <a:gd name="connsiteY1" fmla="*/ 84083 h 84083"/>
              <a:gd name="connsiteX2" fmla="*/ 220717 w 220717"/>
              <a:gd name="connsiteY2" fmla="*/ 84083 h 8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717" h="84083">
                <a:moveTo>
                  <a:pt x="0" y="0"/>
                </a:moveTo>
                <a:lnTo>
                  <a:pt x="220717" y="84083"/>
                </a:lnTo>
                <a:lnTo>
                  <a:pt x="220717" y="84083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3F2BA51-DFA1-FEC1-4DD9-E6CF120E01FC}"/>
              </a:ext>
            </a:extLst>
          </p:cNvPr>
          <p:cNvCxnSpPr>
            <a:stCxn id="5" idx="2"/>
          </p:cNvCxnSpPr>
          <p:nvPr/>
        </p:nvCxnSpPr>
        <p:spPr>
          <a:xfrm>
            <a:off x="5567855" y="4680303"/>
            <a:ext cx="34159" cy="115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00C53E3-C03B-E336-DEC8-96FDFC1E32E3}"/>
              </a:ext>
            </a:extLst>
          </p:cNvPr>
          <p:cNvCxnSpPr>
            <a:stCxn id="13" idx="2"/>
          </p:cNvCxnSpPr>
          <p:nvPr/>
        </p:nvCxnSpPr>
        <p:spPr>
          <a:xfrm flipH="1">
            <a:off x="5633545" y="4727603"/>
            <a:ext cx="751490" cy="1158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2125543-1B74-C57B-8BE6-2E3C114265FE}"/>
              </a:ext>
            </a:extLst>
          </p:cNvPr>
          <p:cNvSpPr txBox="1"/>
          <p:nvPr/>
        </p:nvSpPr>
        <p:spPr>
          <a:xfrm>
            <a:off x="5508832" y="5225291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11</a:t>
            </a:r>
            <a:r>
              <a:rPr lang="en-AU" baseline="30000" dirty="0"/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827566-F2D4-CC4F-3950-087AE41E1A92}"/>
              </a:ext>
            </a:extLst>
          </p:cNvPr>
          <p:cNvSpPr txBox="1"/>
          <p:nvPr/>
        </p:nvSpPr>
        <p:spPr>
          <a:xfrm>
            <a:off x="5743903" y="4001294"/>
            <a:ext cx="1227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15 seconds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C21266A-F7DF-C3E6-2935-085C5556FC81}"/>
              </a:ext>
            </a:extLst>
          </p:cNvPr>
          <p:cNvSpPr/>
          <p:nvPr/>
        </p:nvSpPr>
        <p:spPr>
          <a:xfrm>
            <a:off x="5591503" y="5181542"/>
            <a:ext cx="409904" cy="84141"/>
          </a:xfrm>
          <a:custGeom>
            <a:avLst/>
            <a:gdLst>
              <a:gd name="connsiteX0" fmla="*/ 0 w 409904"/>
              <a:gd name="connsiteY0" fmla="*/ 73630 h 84141"/>
              <a:gd name="connsiteX1" fmla="*/ 210207 w 409904"/>
              <a:gd name="connsiteY1" fmla="*/ 58 h 84141"/>
              <a:gd name="connsiteX2" fmla="*/ 409904 w 409904"/>
              <a:gd name="connsiteY2" fmla="*/ 84141 h 8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904" h="84141">
                <a:moveTo>
                  <a:pt x="0" y="73630"/>
                </a:moveTo>
                <a:cubicBezTo>
                  <a:pt x="70945" y="35968"/>
                  <a:pt x="141890" y="-1694"/>
                  <a:pt x="210207" y="58"/>
                </a:cubicBezTo>
                <a:cubicBezTo>
                  <a:pt x="278524" y="1810"/>
                  <a:pt x="344214" y="42975"/>
                  <a:pt x="409904" y="8414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E1AAA617-1C3A-FC51-2534-177EF8A21F77}"/>
              </a:ext>
            </a:extLst>
          </p:cNvPr>
          <p:cNvSpPr/>
          <p:nvPr/>
        </p:nvSpPr>
        <p:spPr>
          <a:xfrm rot="812117">
            <a:off x="6980169" y="4114516"/>
            <a:ext cx="1083341" cy="200053"/>
          </a:xfrm>
          <a:custGeom>
            <a:avLst/>
            <a:gdLst>
              <a:gd name="connsiteX0" fmla="*/ 0 w 1083341"/>
              <a:gd name="connsiteY0" fmla="*/ 200053 h 200053"/>
              <a:gd name="connsiteX1" fmla="*/ 830318 w 1083341"/>
              <a:gd name="connsiteY1" fmla="*/ 84439 h 200053"/>
              <a:gd name="connsiteX2" fmla="*/ 1082566 w 1083341"/>
              <a:gd name="connsiteY2" fmla="*/ 63419 h 200053"/>
              <a:gd name="connsiteX3" fmla="*/ 914400 w 1083341"/>
              <a:gd name="connsiteY3" fmla="*/ 356 h 200053"/>
              <a:gd name="connsiteX4" fmla="*/ 1072056 w 1083341"/>
              <a:gd name="connsiteY4" fmla="*/ 94950 h 200053"/>
              <a:gd name="connsiteX5" fmla="*/ 977463 w 1083341"/>
              <a:gd name="connsiteY5" fmla="*/ 168522 h 200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3341" h="200053">
                <a:moveTo>
                  <a:pt x="0" y="200053"/>
                </a:moveTo>
                <a:lnTo>
                  <a:pt x="830318" y="84439"/>
                </a:lnTo>
                <a:cubicBezTo>
                  <a:pt x="1010746" y="61667"/>
                  <a:pt x="1068552" y="77433"/>
                  <a:pt x="1082566" y="63419"/>
                </a:cubicBezTo>
                <a:cubicBezTo>
                  <a:pt x="1096580" y="49405"/>
                  <a:pt x="916152" y="-4899"/>
                  <a:pt x="914400" y="356"/>
                </a:cubicBezTo>
                <a:cubicBezTo>
                  <a:pt x="912648" y="5611"/>
                  <a:pt x="1061546" y="66922"/>
                  <a:pt x="1072056" y="94950"/>
                </a:cubicBezTo>
                <a:cubicBezTo>
                  <a:pt x="1082566" y="122978"/>
                  <a:pt x="1030014" y="145750"/>
                  <a:pt x="977463" y="16852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10665-BD7E-A4C5-D594-59F580D2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8623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86D7-CFD6-C19C-0D32-9A27640F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55C80-BA89-827A-3943-500D995B6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7" y="1815115"/>
            <a:ext cx="3922986" cy="4351338"/>
          </a:xfrm>
        </p:spPr>
        <p:txBody>
          <a:bodyPr>
            <a:normAutofit fontScale="77500" lnSpcReduction="20000"/>
          </a:bodyPr>
          <a:lstStyle/>
          <a:p>
            <a:r>
              <a:rPr lang="en-AU" dirty="0"/>
              <a:t>Latency changes on each satellite switch</a:t>
            </a:r>
          </a:p>
          <a:p>
            <a:r>
              <a:rPr lang="en-AU" dirty="0"/>
              <a:t>If we take the minimum latency on each 15 second scheduling interval, we can expose the effects of the switching interval on latency</a:t>
            </a:r>
          </a:p>
          <a:p>
            <a:r>
              <a:rPr lang="en-AU" dirty="0"/>
              <a:t>Across the 15 second interval there will be a drift in latency according to the satellite’s track and the distance relative to the two earth points</a:t>
            </a:r>
          </a:p>
          <a:p>
            <a:r>
              <a:rPr lang="en-AU" dirty="0"/>
              <a:t>Other user traffic will also impact on latency, and also the effects of a large buffer in the user modem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131A56-6A91-06C8-36BE-7EE85DDC2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286" y="1183592"/>
            <a:ext cx="7772400" cy="544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74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beam&#10;&#10;Description automatically generated">
            <a:extLst>
              <a:ext uri="{FF2B5EF4-FFF2-40B4-BE49-F238E27FC236}">
                <a16:creationId xmlns:a16="http://schemas.microsoft.com/office/drawing/2014/main" id="{D236D322-823F-CF5E-22AB-04D959A87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342" y="3081841"/>
            <a:ext cx="5627076" cy="26797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CF8208-194E-9EE6-EB2D-850C374B2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Spot Beams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79900-6397-6DD3-FB65-F5D03D5F4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Each spacecraft 2,000 MHz of spectrum for user downlink and splits it into 8x channels of 250 MHz each</a:t>
            </a:r>
          </a:p>
          <a:p>
            <a:r>
              <a:rPr lang="en-AU" sz="18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Each satellite has 3 downlink antennas and 1 uplink antennas, and each can do 8 beams x 2 polarizations, for a total of 48 beams down and 16 up.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2343E-13F3-93FE-9046-0CE291606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16</a:t>
            </a:fld>
            <a:endParaRPr lang="en-AU" dirty="0"/>
          </a:p>
        </p:txBody>
      </p:sp>
      <p:pic>
        <p:nvPicPr>
          <p:cNvPr id="6" name="Picture 5" descr="A diagram of a diagram of a circle&#10;&#10;Description automatically generated with medium confidence">
            <a:extLst>
              <a:ext uri="{FF2B5EF4-FFF2-40B4-BE49-F238E27FC236}">
                <a16:creationId xmlns:a16="http://schemas.microsoft.com/office/drawing/2014/main" id="{6F01C642-CC00-FCCE-2808-217E77CEB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4" y="3429000"/>
            <a:ext cx="7166317" cy="2332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F5E35F-2A26-E224-1434-70AA34552194}"/>
              </a:ext>
            </a:extLst>
          </p:cNvPr>
          <p:cNvSpPr txBox="1"/>
          <p:nvPr/>
        </p:nvSpPr>
        <p:spPr>
          <a:xfrm>
            <a:off x="2116735" y="6184614"/>
            <a:ext cx="585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“Unveiling Beamforming Strategies of </a:t>
            </a:r>
            <a:r>
              <a:rPr lang="en-US" dirty="0" err="1"/>
              <a:t>Starlink</a:t>
            </a:r>
            <a:r>
              <a:rPr lang="en-US" dirty="0"/>
              <a:t> LEO Satellites”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64287-06BA-E23F-5B23-FE2BCF7AC338}"/>
              </a:ext>
            </a:extLst>
          </p:cNvPr>
          <p:cNvSpPr txBox="1"/>
          <p:nvPr/>
        </p:nvSpPr>
        <p:spPr>
          <a:xfrm>
            <a:off x="2209800" y="6478477"/>
            <a:ext cx="80230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people.engineering.osu.edu</a:t>
            </a:r>
            <a:r>
              <a:rPr lang="en-US" sz="1050" dirty="0"/>
              <a:t>/sites/default/files/2022-10/Kassas_Unveiling_Beamforming_Strategies_of_Starlink_LEO_Satellites.pdf</a:t>
            </a:r>
          </a:p>
        </p:txBody>
      </p:sp>
    </p:spTree>
    <p:extLst>
      <p:ext uri="{BB962C8B-B14F-4D97-AF65-F5344CB8AC3E}">
        <p14:creationId xmlns:p14="http://schemas.microsoft.com/office/powerpoint/2010/main" val="1771522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B9A1A-2AAD-0D7F-5D93-6269792BD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Starlink’s</a:t>
            </a:r>
            <a:r>
              <a:rPr lang="en-AU" dirty="0"/>
              <a:t> reports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B35356-01B5-9B62-2AF9-6E2A881C7AE2}"/>
              </a:ext>
            </a:extLst>
          </p:cNvPr>
          <p:cNvSpPr txBox="1"/>
          <p:nvPr/>
        </p:nvSpPr>
        <p:spPr>
          <a:xfrm>
            <a:off x="2050676" y="2386853"/>
            <a:ext cx="6152646" cy="3485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>
                <a:latin typeface="Lucida Console" panose="020B0609040504020204" pitchFamily="49" charset="0"/>
              </a:rPr>
              <a:t>$ </a:t>
            </a:r>
            <a:r>
              <a:rPr lang="en-AU" sz="1050" dirty="0" err="1">
                <a:latin typeface="Lucida Console" panose="020B0609040504020204" pitchFamily="49" charset="0"/>
              </a:rPr>
              <a:t>starlink</a:t>
            </a:r>
            <a:r>
              <a:rPr lang="en-AU" sz="1050" dirty="0">
                <a:latin typeface="Lucida Console" panose="020B0609040504020204" pitchFamily="49" charset="0"/>
              </a:rPr>
              <a:t>-</a:t>
            </a:r>
            <a:r>
              <a:rPr lang="en-AU" sz="1050" dirty="0" err="1">
                <a:latin typeface="Lucida Console" panose="020B0609040504020204" pitchFamily="49" charset="0"/>
              </a:rPr>
              <a:t>grpc</a:t>
            </a:r>
            <a:r>
              <a:rPr lang="en-AU" sz="1050" dirty="0">
                <a:latin typeface="Lucida Console" panose="020B0609040504020204" pitchFamily="49" charset="0"/>
              </a:rPr>
              <a:t>-tools/</a:t>
            </a:r>
            <a:r>
              <a:rPr lang="en-AU" sz="1050" dirty="0" err="1">
                <a:latin typeface="Lucida Console" panose="020B0609040504020204" pitchFamily="49" charset="0"/>
              </a:rPr>
              <a:t>dish_grpc_text.py</a:t>
            </a:r>
            <a:r>
              <a:rPr lang="en-AU" sz="1050" dirty="0">
                <a:latin typeface="Lucida Console" panose="020B0609040504020204" pitchFamily="49" charset="0"/>
              </a:rPr>
              <a:t> -v  status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id:                    ut01000000-00000000-005dd555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hardware_version</a:t>
            </a:r>
            <a:r>
              <a:rPr lang="en-AU" sz="1050" dirty="0">
                <a:latin typeface="Lucida Console" panose="020B0609040504020204" pitchFamily="49" charset="0"/>
              </a:rPr>
              <a:t>:      rev3_proto2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software_version</a:t>
            </a:r>
            <a:r>
              <a:rPr lang="en-AU" sz="1050" dirty="0">
                <a:latin typeface="Lucida Console" panose="020B0609040504020204" pitchFamily="49" charset="0"/>
              </a:rPr>
              <a:t>:      5a923943-5acb-4d05-ac58-dd93e72b7862.uterm.release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state:                 CONNECTED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uptime:                481674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snr: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seconds_to_first_nonempty_slot</a:t>
            </a:r>
            <a:r>
              <a:rPr lang="en-AU" sz="1050" dirty="0">
                <a:latin typeface="Lucida Console" panose="020B0609040504020204" pitchFamily="49" charset="0"/>
              </a:rPr>
              <a:t>: 0.0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pop_ping_drop_rate</a:t>
            </a:r>
            <a:r>
              <a:rPr lang="en-AU" sz="1050" dirty="0">
                <a:latin typeface="Lucida Console" panose="020B0609040504020204" pitchFamily="49" charset="0"/>
              </a:rPr>
              <a:t>:    0.0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downlink_throughput_bps</a:t>
            </a:r>
            <a:r>
              <a:rPr lang="en-AU" sz="1050" dirty="0">
                <a:latin typeface="Lucida Console" panose="020B0609040504020204" pitchFamily="49" charset="0"/>
              </a:rPr>
              <a:t>: 16693.330078125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uplink_throughput_bps</a:t>
            </a:r>
            <a:r>
              <a:rPr lang="en-AU" sz="1050" dirty="0">
                <a:latin typeface="Lucida Console" panose="020B0609040504020204" pitchFamily="49" charset="0"/>
              </a:rPr>
              <a:t>: 109127.3984375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pop_ping_latency_ms</a:t>
            </a:r>
            <a:r>
              <a:rPr lang="en-AU" sz="1050" dirty="0">
                <a:latin typeface="Lucida Console" panose="020B0609040504020204" pitchFamily="49" charset="0"/>
              </a:rPr>
              <a:t>:   49.5</a:t>
            </a:r>
          </a:p>
          <a:p>
            <a:r>
              <a:rPr lang="en-AU" sz="1050" dirty="0">
                <a:latin typeface="Lucida Console" panose="020B0609040504020204" pitchFamily="49" charset="0"/>
              </a:rPr>
              <a:t>Alerts bit field:      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fraction_obstructed</a:t>
            </a:r>
            <a:r>
              <a:rPr lang="en-AU" sz="1050" dirty="0">
                <a:latin typeface="Lucida Console" panose="020B0609040504020204" pitchFamily="49" charset="0"/>
              </a:rPr>
              <a:t>:   0.04149007424712181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currently_obstructed</a:t>
            </a:r>
            <a:r>
              <a:rPr lang="en-AU" sz="1050" dirty="0">
                <a:latin typeface="Lucida Console" panose="020B0609040504020204" pitchFamily="49" charset="0"/>
              </a:rPr>
              <a:t>:  False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seconds_obstructed</a:t>
            </a:r>
            <a:r>
              <a:rPr lang="en-AU" sz="1050" dirty="0">
                <a:latin typeface="Lucida Console" panose="020B0609040504020204" pitchFamily="49" charset="0"/>
              </a:rPr>
              <a:t>: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obstruction_duration</a:t>
            </a:r>
            <a:r>
              <a:rPr lang="en-AU" sz="1050" dirty="0">
                <a:latin typeface="Lucida Console" panose="020B0609040504020204" pitchFamily="49" charset="0"/>
              </a:rPr>
              <a:t>:  1.9579976797103882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obstruction_interval</a:t>
            </a:r>
            <a:r>
              <a:rPr lang="en-AU" sz="1050" dirty="0">
                <a:latin typeface="Lucida Console" panose="020B0609040504020204" pitchFamily="49" charset="0"/>
              </a:rPr>
              <a:t>:  540.0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direction_azimuth</a:t>
            </a:r>
            <a:r>
              <a:rPr lang="en-AU" sz="1050" dirty="0">
                <a:latin typeface="Lucida Console" panose="020B0609040504020204" pitchFamily="49" charset="0"/>
              </a:rPr>
              <a:t>:     -42.67951583862305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direction_elevation</a:t>
            </a:r>
            <a:r>
              <a:rPr lang="en-AU" sz="1050" dirty="0">
                <a:latin typeface="Lucida Console" panose="020B0609040504020204" pitchFamily="49" charset="0"/>
              </a:rPr>
              <a:t>:   64.61225128173828</a:t>
            </a:r>
          </a:p>
          <a:p>
            <a:r>
              <a:rPr lang="en-AU" sz="1050" dirty="0" err="1">
                <a:latin typeface="Lucida Console" panose="020B0609040504020204" pitchFamily="49" charset="0"/>
              </a:rPr>
              <a:t>is_snr_above_noise_floor</a:t>
            </a:r>
            <a:r>
              <a:rPr lang="en-AU" sz="1050" dirty="0">
                <a:latin typeface="Lucida Console" panose="020B0609040504020204" pitchFamily="49" charset="0"/>
              </a:rPr>
              <a:t>: True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57F530C-AB5A-7CD7-504F-25B951B3F846}"/>
              </a:ext>
            </a:extLst>
          </p:cNvPr>
          <p:cNvSpPr/>
          <p:nvPr/>
        </p:nvSpPr>
        <p:spPr>
          <a:xfrm>
            <a:off x="1779244" y="3671047"/>
            <a:ext cx="3777723" cy="773206"/>
          </a:xfrm>
          <a:custGeom>
            <a:avLst/>
            <a:gdLst>
              <a:gd name="connsiteX0" fmla="*/ 291603 w 3777723"/>
              <a:gd name="connsiteY0" fmla="*/ 122388 h 584819"/>
              <a:gd name="connsiteX1" fmla="*/ 96621 w 3777723"/>
              <a:gd name="connsiteY1" fmla="*/ 182899 h 584819"/>
              <a:gd name="connsiteX2" fmla="*/ 2491 w 3777723"/>
              <a:gd name="connsiteY2" fmla="*/ 277029 h 584819"/>
              <a:gd name="connsiteX3" fmla="*/ 190750 w 3777723"/>
              <a:gd name="connsiteY3" fmla="*/ 451841 h 584819"/>
              <a:gd name="connsiteX4" fmla="*/ 412627 w 3777723"/>
              <a:gd name="connsiteY4" fmla="*/ 552693 h 584819"/>
              <a:gd name="connsiteX5" fmla="*/ 1078256 w 3777723"/>
              <a:gd name="connsiteY5" fmla="*/ 572864 h 584819"/>
              <a:gd name="connsiteX6" fmla="*/ 2631391 w 3777723"/>
              <a:gd name="connsiteY6" fmla="*/ 566141 h 584819"/>
              <a:gd name="connsiteX7" fmla="*/ 3492003 w 3777723"/>
              <a:gd name="connsiteY7" fmla="*/ 566141 h 584819"/>
              <a:gd name="connsiteX8" fmla="*/ 3720603 w 3777723"/>
              <a:gd name="connsiteY8" fmla="*/ 310646 h 584819"/>
              <a:gd name="connsiteX9" fmla="*/ 3686985 w 3777723"/>
              <a:gd name="connsiteY9" fmla="*/ 8088 h 584819"/>
              <a:gd name="connsiteX10" fmla="*/ 2759138 w 3777723"/>
              <a:gd name="connsiteY10" fmla="*/ 88770 h 584819"/>
              <a:gd name="connsiteX11" fmla="*/ 2369174 w 3777723"/>
              <a:gd name="connsiteY11" fmla="*/ 108941 h 584819"/>
              <a:gd name="connsiteX12" fmla="*/ 352115 w 3777723"/>
              <a:gd name="connsiteY12" fmla="*/ 129111 h 58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77723" h="584819">
                <a:moveTo>
                  <a:pt x="291603" y="122388"/>
                </a:moveTo>
                <a:cubicBezTo>
                  <a:pt x="218204" y="139757"/>
                  <a:pt x="144806" y="157126"/>
                  <a:pt x="96621" y="182899"/>
                </a:cubicBezTo>
                <a:cubicBezTo>
                  <a:pt x="48436" y="208672"/>
                  <a:pt x="-13197" y="232205"/>
                  <a:pt x="2491" y="277029"/>
                </a:cubicBezTo>
                <a:cubicBezTo>
                  <a:pt x="18179" y="321853"/>
                  <a:pt x="122394" y="405897"/>
                  <a:pt x="190750" y="451841"/>
                </a:cubicBezTo>
                <a:cubicBezTo>
                  <a:pt x="259106" y="497785"/>
                  <a:pt x="264709" y="532523"/>
                  <a:pt x="412627" y="552693"/>
                </a:cubicBezTo>
                <a:cubicBezTo>
                  <a:pt x="560545" y="572863"/>
                  <a:pt x="1078256" y="572864"/>
                  <a:pt x="1078256" y="572864"/>
                </a:cubicBezTo>
                <a:lnTo>
                  <a:pt x="2631391" y="566141"/>
                </a:lnTo>
                <a:cubicBezTo>
                  <a:pt x="3033682" y="565021"/>
                  <a:pt x="3310468" y="608723"/>
                  <a:pt x="3492003" y="566141"/>
                </a:cubicBezTo>
                <a:cubicBezTo>
                  <a:pt x="3673538" y="523559"/>
                  <a:pt x="3688106" y="403655"/>
                  <a:pt x="3720603" y="310646"/>
                </a:cubicBezTo>
                <a:cubicBezTo>
                  <a:pt x="3753100" y="217637"/>
                  <a:pt x="3847229" y="45067"/>
                  <a:pt x="3686985" y="8088"/>
                </a:cubicBezTo>
                <a:cubicBezTo>
                  <a:pt x="3526741" y="-28891"/>
                  <a:pt x="2978773" y="71961"/>
                  <a:pt x="2759138" y="88770"/>
                </a:cubicBezTo>
                <a:cubicBezTo>
                  <a:pt x="2539503" y="105579"/>
                  <a:pt x="2369174" y="108941"/>
                  <a:pt x="2369174" y="108941"/>
                </a:cubicBezTo>
                <a:lnTo>
                  <a:pt x="352115" y="129111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CED0A-3259-1B6D-EF4E-F2FE225D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4882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5FB1A-4FB0-A64F-491D-B73C433F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Reported Capacity &amp; Latency</a:t>
            </a:r>
          </a:p>
        </p:txBody>
      </p:sp>
      <p:pic>
        <p:nvPicPr>
          <p:cNvPr id="5" name="Content Placeholder 4" descr="A graph with purple and green lines&#10;&#10;Description automatically generated">
            <a:extLst>
              <a:ext uri="{FF2B5EF4-FFF2-40B4-BE49-F238E27FC236}">
                <a16:creationId xmlns:a16="http://schemas.microsoft.com/office/drawing/2014/main" id="{510EFA02-4138-2E08-94C9-92F342A94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90058"/>
            <a:ext cx="5905010" cy="4185104"/>
          </a:xfrm>
        </p:spPr>
      </p:pic>
      <p:pic>
        <p:nvPicPr>
          <p:cNvPr id="7" name="Picture 6" descr="A graph showing a blue line&#10;&#10;Description automatically generated">
            <a:extLst>
              <a:ext uri="{FF2B5EF4-FFF2-40B4-BE49-F238E27FC236}">
                <a16:creationId xmlns:a16="http://schemas.microsoft.com/office/drawing/2014/main" id="{10FCF70D-D664-19D5-E5C0-85A5DB103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"/>
          <a:stretch/>
        </p:blipFill>
        <p:spPr>
          <a:xfrm>
            <a:off x="6173230" y="2090058"/>
            <a:ext cx="5905010" cy="41776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31BB8-E425-B126-4982-DD7EE163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1830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5FB1A-4FB0-A64F-491D-B73C433FD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Reported Capacity &amp; Latency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B35D3-EF04-0A46-2662-ACC49F552E4B}"/>
              </a:ext>
            </a:extLst>
          </p:cNvPr>
          <p:cNvSpPr txBox="1"/>
          <p:nvPr/>
        </p:nvSpPr>
        <p:spPr>
          <a:xfrm>
            <a:off x="5541263" y="457200"/>
            <a:ext cx="6007608" cy="1929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This is going to present some interesting issues for conventional TCP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TCP uses ACK pacing which means it attempts to optimize its sending rate over multiple RTT intervals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/>
              <a:t>The variation in latency and capacity occurs at high frequency, which means that TCP control is going to struggle to optimize itself against a shifting target</a:t>
            </a:r>
          </a:p>
        </p:txBody>
      </p:sp>
      <p:pic>
        <p:nvPicPr>
          <p:cNvPr id="4" name="Picture 3" descr="A graph with blue lines&#10;&#10;Description automatically generated">
            <a:extLst>
              <a:ext uri="{FF2B5EF4-FFF2-40B4-BE49-F238E27FC236}">
                <a16:creationId xmlns:a16="http://schemas.microsoft.com/office/drawing/2014/main" id="{3C8CE96C-9ED2-7A72-22D4-E22A32FF7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351" y="3031236"/>
            <a:ext cx="5293432" cy="3678936"/>
          </a:xfrm>
          <a:prstGeom prst="rect">
            <a:avLst/>
          </a:prstGeom>
        </p:spPr>
      </p:pic>
      <p:pic>
        <p:nvPicPr>
          <p:cNvPr id="6" name="Content Placeholder 5" descr="A graph with purple lines&#10;&#10;Description automatically generated">
            <a:extLst>
              <a:ext uri="{FF2B5EF4-FFF2-40B4-BE49-F238E27FC236}">
                <a16:creationId xmlns:a16="http://schemas.microsoft.com/office/drawing/2014/main" id="{A0009BDE-199E-AEC2-6F35-8BCB9F29F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920" y="3031236"/>
            <a:ext cx="5293432" cy="36789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698B81-6FA9-7B7B-F73F-0EB39240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9007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BE376E-BFDD-443D-7330-486FBFB15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784" y="4303551"/>
            <a:ext cx="4588565" cy="221234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44C4C3-384D-5907-B8D7-7AA0F087B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127"/>
          <a:stretch/>
        </p:blipFill>
        <p:spPr>
          <a:xfrm>
            <a:off x="4320209" y="1876827"/>
            <a:ext cx="7772400" cy="3120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C8BEA7-22BC-5E16-A6AE-5778F6203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75" y="698025"/>
            <a:ext cx="3410304" cy="31208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343509-98E0-4A1E-255E-0F2D6947339B}"/>
              </a:ext>
            </a:extLst>
          </p:cNvPr>
          <p:cNvSpPr txBox="1"/>
          <p:nvPr/>
        </p:nvSpPr>
        <p:spPr>
          <a:xfrm>
            <a:off x="820549" y="3818911"/>
            <a:ext cx="13292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00" dirty="0"/>
              <a:t>screenshot from </a:t>
            </a:r>
            <a:r>
              <a:rPr lang="en-AU" sz="700" dirty="0" err="1"/>
              <a:t>starwatch</a:t>
            </a:r>
            <a:r>
              <a:rPr lang="en-AU" sz="700" dirty="0"/>
              <a:t> app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635F34-9F8A-1D67-B128-909C739E594C}"/>
              </a:ext>
            </a:extLst>
          </p:cNvPr>
          <p:cNvSpPr txBox="1"/>
          <p:nvPr/>
        </p:nvSpPr>
        <p:spPr>
          <a:xfrm>
            <a:off x="155714" y="6600426"/>
            <a:ext cx="428995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00" dirty="0"/>
              <a:t>Screenshot: https://</a:t>
            </a:r>
            <a:r>
              <a:rPr lang="en-AU" sz="600" dirty="0" err="1"/>
              <a:t>asia.nikkei.com</a:t>
            </a:r>
            <a:r>
              <a:rPr lang="en-AU" sz="600" dirty="0"/>
              <a:t>/Business/Telecommunication/Elon-Musk-s-Starlink-launches-satellite-internet-service-in-Japan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0AAE97-9434-0153-C2C5-188564FBAF01}"/>
              </a:ext>
            </a:extLst>
          </p:cNvPr>
          <p:cNvSpPr txBox="1"/>
          <p:nvPr/>
        </p:nvSpPr>
        <p:spPr>
          <a:xfrm>
            <a:off x="4903304" y="4997715"/>
            <a:ext cx="47307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00" dirty="0"/>
              <a:t>Screenshot - https://</a:t>
            </a:r>
            <a:r>
              <a:rPr lang="en-AU" sz="700" dirty="0" err="1"/>
              <a:t>www.theverge.com</a:t>
            </a:r>
            <a:r>
              <a:rPr lang="en-AU" sz="700" dirty="0"/>
              <a:t>/2022/8/25/23320722/</a:t>
            </a:r>
            <a:r>
              <a:rPr lang="en-AU" sz="700" dirty="0" err="1"/>
              <a:t>spacex</a:t>
            </a:r>
            <a:r>
              <a:rPr lang="en-AU" sz="700" dirty="0"/>
              <a:t>-</a:t>
            </a:r>
            <a:r>
              <a:rPr lang="en-AU" sz="700" dirty="0" err="1"/>
              <a:t>starlink</a:t>
            </a:r>
            <a:r>
              <a:rPr lang="en-AU" sz="700" dirty="0"/>
              <a:t>-</a:t>
            </a:r>
            <a:r>
              <a:rPr lang="en-AU" sz="700" dirty="0" err="1"/>
              <a:t>t-mobile</a:t>
            </a:r>
            <a:r>
              <a:rPr lang="en-AU" sz="700" dirty="0"/>
              <a:t>-satellite-internet-mobile-messaging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0307A-1B8D-EEB4-65AD-3D48F08C7904}"/>
              </a:ext>
            </a:extLst>
          </p:cNvPr>
          <p:cNvSpPr txBox="1"/>
          <p:nvPr/>
        </p:nvSpPr>
        <p:spPr>
          <a:xfrm>
            <a:off x="4477408" y="546537"/>
            <a:ext cx="5709574" cy="779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1219170" hangingPunct="0"/>
            <a:r>
              <a:rPr lang="en-AU" sz="4267" dirty="0">
                <a:solidFill>
                  <a:schemeClr val="accent5">
                    <a:lumMod val="50000"/>
                  </a:schemeClr>
                </a:solidFill>
                <a:latin typeface="Powderfinger Type" panose="02020709070000000403" pitchFamily="49" charset="77"/>
                <a:sym typeface="Arial"/>
              </a:rPr>
              <a:t>LEOs in the News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3EE012-E319-3665-FEED-68B17CA3E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9384" y="1610885"/>
            <a:ext cx="5243635" cy="16930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49D8B1-4EFD-6B80-DC79-01EF61D12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1106" y="4588124"/>
            <a:ext cx="3372664" cy="210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5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6E564-4DC0-0EFF-7E8C-96D493C8A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Link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EC3F1-9EA2-D689-1D24-EBA0EC534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78" y="1690688"/>
            <a:ext cx="7408005" cy="4332150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1-second ping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73DB8AC-7202-CAB5-D566-F5ACDCD45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01" y="3016251"/>
            <a:ext cx="8698173" cy="239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6D7C4E-583C-3C26-03A2-0A2C3140F13B}"/>
              </a:ext>
            </a:extLst>
          </p:cNvPr>
          <p:cNvSpPr txBox="1"/>
          <p:nvPr/>
        </p:nvSpPr>
        <p:spPr>
          <a:xfrm>
            <a:off x="761707" y="5013423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Micro-drops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C49A2E3-BB21-E470-C36A-51463C39FE49}"/>
              </a:ext>
            </a:extLst>
          </p:cNvPr>
          <p:cNvSpPr/>
          <p:nvPr/>
        </p:nvSpPr>
        <p:spPr>
          <a:xfrm>
            <a:off x="2105285" y="5117231"/>
            <a:ext cx="908272" cy="126172"/>
          </a:xfrm>
          <a:custGeom>
            <a:avLst/>
            <a:gdLst>
              <a:gd name="connsiteX0" fmla="*/ 0 w 908272"/>
              <a:gd name="connsiteY0" fmla="*/ 42089 h 126172"/>
              <a:gd name="connsiteX1" fmla="*/ 872358 w 908272"/>
              <a:gd name="connsiteY1" fmla="*/ 52599 h 126172"/>
              <a:gd name="connsiteX2" fmla="*/ 756745 w 908272"/>
              <a:gd name="connsiteY2" fmla="*/ 47 h 126172"/>
              <a:gd name="connsiteX3" fmla="*/ 903890 w 908272"/>
              <a:gd name="connsiteY3" fmla="*/ 63109 h 126172"/>
              <a:gd name="connsiteX4" fmla="*/ 746234 w 908272"/>
              <a:gd name="connsiteY4" fmla="*/ 126172 h 126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272" h="126172">
                <a:moveTo>
                  <a:pt x="0" y="42089"/>
                </a:moveTo>
                <a:cubicBezTo>
                  <a:pt x="373117" y="50847"/>
                  <a:pt x="746234" y="59606"/>
                  <a:pt x="872358" y="52599"/>
                </a:cubicBezTo>
                <a:cubicBezTo>
                  <a:pt x="998482" y="45592"/>
                  <a:pt x="751490" y="-1705"/>
                  <a:pt x="756745" y="47"/>
                </a:cubicBezTo>
                <a:cubicBezTo>
                  <a:pt x="762000" y="1799"/>
                  <a:pt x="905642" y="42088"/>
                  <a:pt x="903890" y="63109"/>
                </a:cubicBezTo>
                <a:cubicBezTo>
                  <a:pt x="902138" y="84130"/>
                  <a:pt x="824186" y="105151"/>
                  <a:pt x="746234" y="12617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1E6DC3-6D83-3E6B-9E96-DA665F27DE17}"/>
              </a:ext>
            </a:extLst>
          </p:cNvPr>
          <p:cNvSpPr txBox="1"/>
          <p:nvPr/>
        </p:nvSpPr>
        <p:spPr>
          <a:xfrm>
            <a:off x="176057" y="3325134"/>
            <a:ext cx="2149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Highly unstable jitter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04188BA-BFF3-1A3A-56C2-ED1672CC5465}"/>
              </a:ext>
            </a:extLst>
          </p:cNvPr>
          <p:cNvSpPr/>
          <p:nvPr/>
        </p:nvSpPr>
        <p:spPr>
          <a:xfrm>
            <a:off x="2105285" y="3569825"/>
            <a:ext cx="908272" cy="126172"/>
          </a:xfrm>
          <a:custGeom>
            <a:avLst/>
            <a:gdLst>
              <a:gd name="connsiteX0" fmla="*/ 0 w 908272"/>
              <a:gd name="connsiteY0" fmla="*/ 42089 h 126172"/>
              <a:gd name="connsiteX1" fmla="*/ 872358 w 908272"/>
              <a:gd name="connsiteY1" fmla="*/ 52599 h 126172"/>
              <a:gd name="connsiteX2" fmla="*/ 756745 w 908272"/>
              <a:gd name="connsiteY2" fmla="*/ 47 h 126172"/>
              <a:gd name="connsiteX3" fmla="*/ 903890 w 908272"/>
              <a:gd name="connsiteY3" fmla="*/ 63109 h 126172"/>
              <a:gd name="connsiteX4" fmla="*/ 746234 w 908272"/>
              <a:gd name="connsiteY4" fmla="*/ 126172 h 126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272" h="126172">
                <a:moveTo>
                  <a:pt x="0" y="42089"/>
                </a:moveTo>
                <a:cubicBezTo>
                  <a:pt x="373117" y="50847"/>
                  <a:pt x="746234" y="59606"/>
                  <a:pt x="872358" y="52599"/>
                </a:cubicBezTo>
                <a:cubicBezTo>
                  <a:pt x="998482" y="45592"/>
                  <a:pt x="751490" y="-1705"/>
                  <a:pt x="756745" y="47"/>
                </a:cubicBezTo>
                <a:cubicBezTo>
                  <a:pt x="762000" y="1799"/>
                  <a:pt x="905642" y="42088"/>
                  <a:pt x="903890" y="63109"/>
                </a:cubicBezTo>
                <a:cubicBezTo>
                  <a:pt x="902138" y="84130"/>
                  <a:pt x="824186" y="105151"/>
                  <a:pt x="746234" y="12617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EEC759-127F-275E-415C-4B5D06FC8ADF}"/>
              </a:ext>
            </a:extLst>
          </p:cNvPr>
          <p:cNvSpPr txBox="1"/>
          <p:nvPr/>
        </p:nvSpPr>
        <p:spPr>
          <a:xfrm>
            <a:off x="6615866" y="5663966"/>
            <a:ext cx="105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hnbergHand" pitchFamily="2" charset="0"/>
              </a:rPr>
              <a:t>24 Hours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622E7A7-AB04-8B6D-A80A-D9CAD74CA525}"/>
              </a:ext>
            </a:extLst>
          </p:cNvPr>
          <p:cNvSpPr/>
          <p:nvPr/>
        </p:nvSpPr>
        <p:spPr>
          <a:xfrm>
            <a:off x="7786048" y="5683826"/>
            <a:ext cx="3527963" cy="171064"/>
          </a:xfrm>
          <a:custGeom>
            <a:avLst/>
            <a:gdLst>
              <a:gd name="connsiteX0" fmla="*/ 0 w 3527963"/>
              <a:gd name="connsiteY0" fmla="*/ 171064 h 171064"/>
              <a:gd name="connsiteX1" fmla="*/ 3166280 w 3527963"/>
              <a:gd name="connsiteY1" fmla="*/ 75529 h 171064"/>
              <a:gd name="connsiteX2" fmla="*/ 3411940 w 3527963"/>
              <a:gd name="connsiteY2" fmla="*/ 467 h 171064"/>
              <a:gd name="connsiteX3" fmla="*/ 3527946 w 3527963"/>
              <a:gd name="connsiteY3" fmla="*/ 48234 h 171064"/>
              <a:gd name="connsiteX4" fmla="*/ 3418764 w 3527963"/>
              <a:gd name="connsiteY4" fmla="*/ 136944 h 17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7963" h="171064">
                <a:moveTo>
                  <a:pt x="0" y="171064"/>
                </a:moveTo>
                <a:lnTo>
                  <a:pt x="3166280" y="75529"/>
                </a:lnTo>
                <a:cubicBezTo>
                  <a:pt x="3734937" y="47096"/>
                  <a:pt x="3351662" y="5016"/>
                  <a:pt x="3411940" y="467"/>
                </a:cubicBezTo>
                <a:cubicBezTo>
                  <a:pt x="3472218" y="-4082"/>
                  <a:pt x="3526809" y="25488"/>
                  <a:pt x="3527946" y="48234"/>
                </a:cubicBezTo>
                <a:cubicBezTo>
                  <a:pt x="3529083" y="70980"/>
                  <a:pt x="3473923" y="103962"/>
                  <a:pt x="3418764" y="136944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E52AC7F-B698-1C8D-37DA-6BA2E7155D1B}"/>
              </a:ext>
            </a:extLst>
          </p:cNvPr>
          <p:cNvSpPr/>
          <p:nvPr/>
        </p:nvSpPr>
        <p:spPr>
          <a:xfrm>
            <a:off x="3384506" y="5725236"/>
            <a:ext cx="3023118" cy="143301"/>
          </a:xfrm>
          <a:custGeom>
            <a:avLst/>
            <a:gdLst>
              <a:gd name="connsiteX0" fmla="*/ 3023118 w 3023118"/>
              <a:gd name="connsiteY0" fmla="*/ 88710 h 143301"/>
              <a:gd name="connsiteX1" fmla="*/ 1439978 w 3023118"/>
              <a:gd name="connsiteY1" fmla="*/ 75063 h 143301"/>
              <a:gd name="connsiteX2" fmla="*/ 177560 w 3023118"/>
              <a:gd name="connsiteY2" fmla="*/ 75063 h 143301"/>
              <a:gd name="connsiteX3" fmla="*/ 136616 w 3023118"/>
              <a:gd name="connsiteY3" fmla="*/ 0 h 143301"/>
              <a:gd name="connsiteX4" fmla="*/ 139 w 3023118"/>
              <a:gd name="connsiteY4" fmla="*/ 75063 h 143301"/>
              <a:gd name="connsiteX5" fmla="*/ 116145 w 3023118"/>
              <a:gd name="connsiteY5" fmla="*/ 143301 h 143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3118" h="143301">
                <a:moveTo>
                  <a:pt x="3023118" y="88710"/>
                </a:moveTo>
                <a:lnTo>
                  <a:pt x="1439978" y="75063"/>
                </a:lnTo>
                <a:cubicBezTo>
                  <a:pt x="965718" y="72788"/>
                  <a:pt x="394787" y="87573"/>
                  <a:pt x="177560" y="75063"/>
                </a:cubicBezTo>
                <a:cubicBezTo>
                  <a:pt x="-39667" y="62553"/>
                  <a:pt x="166186" y="0"/>
                  <a:pt x="136616" y="0"/>
                </a:cubicBezTo>
                <a:cubicBezTo>
                  <a:pt x="107046" y="0"/>
                  <a:pt x="3551" y="51180"/>
                  <a:pt x="139" y="75063"/>
                </a:cubicBezTo>
                <a:cubicBezTo>
                  <a:pt x="-3273" y="98946"/>
                  <a:pt x="56436" y="121123"/>
                  <a:pt x="116145" y="143301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03E0C1C-93A3-9509-11E5-094FEEA2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3687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B9A1A-2AAD-0D7F-5D93-6269792BD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well does all this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5F250-3126-D953-46FC-2C7A294CB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err="1"/>
              <a:t>Speedtest</a:t>
            </a:r>
            <a:r>
              <a:rPr lang="en-AU" dirty="0"/>
              <a:t> measurements:</a:t>
            </a:r>
          </a:p>
          <a:p>
            <a:pPr lvl="1"/>
            <a:endParaRPr lang="en-A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73082A-10BF-289C-7A4B-B648812C0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106" y="2422478"/>
            <a:ext cx="7021772" cy="401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74301E-2FB2-5CFB-F143-967BFE12B811}"/>
              </a:ext>
            </a:extLst>
          </p:cNvPr>
          <p:cNvSpPr txBox="1"/>
          <p:nvPr/>
        </p:nvSpPr>
        <p:spPr>
          <a:xfrm>
            <a:off x="167187" y="5262418"/>
            <a:ext cx="3651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We should be able to get ~120Mbps out of a </a:t>
            </a:r>
            <a:r>
              <a:rPr lang="en-AU" dirty="0" err="1">
                <a:latin typeface="AhnbergHand" pitchFamily="2" charset="0"/>
              </a:rPr>
              <a:t>starlink</a:t>
            </a:r>
            <a:r>
              <a:rPr lang="en-AU" dirty="0">
                <a:latin typeface="AhnbergHand" pitchFamily="2" charset="0"/>
              </a:rPr>
              <a:t> connection. Right?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91C712-6C11-E22D-8757-2592ADC4C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1096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3C458-A2DA-CCAA-C396-9895E933F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TCP Flow Control Algorithms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4A7FE9A-2830-639F-E0AB-08AC74FA6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05" y="1455130"/>
            <a:ext cx="7341428" cy="515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294AB9-820E-950F-46C6-A5E0771CF998}"/>
              </a:ext>
            </a:extLst>
          </p:cNvPr>
          <p:cNvSpPr txBox="1"/>
          <p:nvPr/>
        </p:nvSpPr>
        <p:spPr>
          <a:xfrm>
            <a:off x="9406759" y="3941379"/>
            <a:ext cx="2532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“Ideal” Flow behaviour for each protocol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7F20B-7FCC-3578-A269-12FC8E335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6921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BBB68B-7A97-B4BD-C78F-1BBDB2920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009" y="1562067"/>
            <a:ext cx="7772400" cy="52959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A286AF-6E47-A783-36F4-1C3F5F2F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iperf3 – cubic, 60 seconds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274D965-0D6C-D203-3A25-8522AC9CE77D}"/>
              </a:ext>
            </a:extLst>
          </p:cNvPr>
          <p:cNvSpPr/>
          <p:nvPr/>
        </p:nvSpPr>
        <p:spPr>
          <a:xfrm>
            <a:off x="5136776" y="1504553"/>
            <a:ext cx="1578133" cy="372724"/>
          </a:xfrm>
          <a:custGeom>
            <a:avLst/>
            <a:gdLst>
              <a:gd name="connsiteX0" fmla="*/ 181536 w 1578133"/>
              <a:gd name="connsiteY0" fmla="*/ 236838 h 372724"/>
              <a:gd name="connsiteX1" fmla="*/ 450477 w 1578133"/>
              <a:gd name="connsiteY1" fmla="*/ 330968 h 372724"/>
              <a:gd name="connsiteX2" fmla="*/ 1196789 w 1578133"/>
              <a:gd name="connsiteY2" fmla="*/ 357862 h 372724"/>
              <a:gd name="connsiteX3" fmla="*/ 1553136 w 1578133"/>
              <a:gd name="connsiteY3" fmla="*/ 102368 h 372724"/>
              <a:gd name="connsiteX4" fmla="*/ 531159 w 1578133"/>
              <a:gd name="connsiteY4" fmla="*/ 1515 h 372724"/>
              <a:gd name="connsiteX5" fmla="*/ 0 w 1578133"/>
              <a:gd name="connsiteY5" fmla="*/ 169603 h 37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8133" h="372724">
                <a:moveTo>
                  <a:pt x="181536" y="236838"/>
                </a:moveTo>
                <a:cubicBezTo>
                  <a:pt x="231402" y="273817"/>
                  <a:pt x="281268" y="310797"/>
                  <a:pt x="450477" y="330968"/>
                </a:cubicBezTo>
                <a:cubicBezTo>
                  <a:pt x="619686" y="351139"/>
                  <a:pt x="1013012" y="395962"/>
                  <a:pt x="1196789" y="357862"/>
                </a:cubicBezTo>
                <a:cubicBezTo>
                  <a:pt x="1380566" y="319762"/>
                  <a:pt x="1664074" y="161759"/>
                  <a:pt x="1553136" y="102368"/>
                </a:cubicBezTo>
                <a:cubicBezTo>
                  <a:pt x="1442198" y="42977"/>
                  <a:pt x="790015" y="-9691"/>
                  <a:pt x="531159" y="1515"/>
                </a:cubicBezTo>
                <a:cubicBezTo>
                  <a:pt x="272303" y="12721"/>
                  <a:pt x="136151" y="91162"/>
                  <a:pt x="0" y="16960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EC53B0-2F5D-A737-9F36-A5DCBDDC20DA}"/>
              </a:ext>
            </a:extLst>
          </p:cNvPr>
          <p:cNvSpPr txBox="1"/>
          <p:nvPr/>
        </p:nvSpPr>
        <p:spPr>
          <a:xfrm>
            <a:off x="5544968" y="3627051"/>
            <a:ext cx="1098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/>
              <a:t>CUBIC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F5265E-CAD3-1DE7-9EAC-C0D28452A4E2}"/>
              </a:ext>
            </a:extLst>
          </p:cNvPr>
          <p:cNvSpPr txBox="1"/>
          <p:nvPr/>
        </p:nvSpPr>
        <p:spPr>
          <a:xfrm>
            <a:off x="1071349" y="5929953"/>
            <a:ext cx="90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hnbergHand" pitchFamily="2" charset="0"/>
              </a:rPr>
              <a:t>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DFA19-2CC3-1254-FB9D-DA1793CC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6867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1D189A-09F8-3273-39D2-47A057D533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"/>
          <a:stretch/>
        </p:blipFill>
        <p:spPr>
          <a:xfrm>
            <a:off x="1869260" y="1504553"/>
            <a:ext cx="7718956" cy="52956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A286AF-6E47-A783-36F4-1C3F5F2FC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51358" cy="1367362"/>
          </a:xfrm>
        </p:spPr>
        <p:txBody>
          <a:bodyPr/>
          <a:lstStyle/>
          <a:p>
            <a:r>
              <a:rPr lang="en-AU" dirty="0" err="1"/>
              <a:t>Qperf</a:t>
            </a:r>
            <a:r>
              <a:rPr lang="en-AU" dirty="0"/>
              <a:t> – </a:t>
            </a:r>
            <a:r>
              <a:rPr lang="en-AU" dirty="0" err="1"/>
              <a:t>quic</a:t>
            </a:r>
            <a:r>
              <a:rPr lang="en-AU" dirty="0"/>
              <a:t> (with cubic)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274D965-0D6C-D203-3A25-8522AC9CE77D}"/>
              </a:ext>
            </a:extLst>
          </p:cNvPr>
          <p:cNvSpPr/>
          <p:nvPr/>
        </p:nvSpPr>
        <p:spPr>
          <a:xfrm>
            <a:off x="5136776" y="1504553"/>
            <a:ext cx="1578133" cy="372724"/>
          </a:xfrm>
          <a:custGeom>
            <a:avLst/>
            <a:gdLst>
              <a:gd name="connsiteX0" fmla="*/ 181536 w 1578133"/>
              <a:gd name="connsiteY0" fmla="*/ 236838 h 372724"/>
              <a:gd name="connsiteX1" fmla="*/ 450477 w 1578133"/>
              <a:gd name="connsiteY1" fmla="*/ 330968 h 372724"/>
              <a:gd name="connsiteX2" fmla="*/ 1196789 w 1578133"/>
              <a:gd name="connsiteY2" fmla="*/ 357862 h 372724"/>
              <a:gd name="connsiteX3" fmla="*/ 1553136 w 1578133"/>
              <a:gd name="connsiteY3" fmla="*/ 102368 h 372724"/>
              <a:gd name="connsiteX4" fmla="*/ 531159 w 1578133"/>
              <a:gd name="connsiteY4" fmla="*/ 1515 h 372724"/>
              <a:gd name="connsiteX5" fmla="*/ 0 w 1578133"/>
              <a:gd name="connsiteY5" fmla="*/ 169603 h 37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8133" h="372724">
                <a:moveTo>
                  <a:pt x="181536" y="236838"/>
                </a:moveTo>
                <a:cubicBezTo>
                  <a:pt x="231402" y="273817"/>
                  <a:pt x="281268" y="310797"/>
                  <a:pt x="450477" y="330968"/>
                </a:cubicBezTo>
                <a:cubicBezTo>
                  <a:pt x="619686" y="351139"/>
                  <a:pt x="1013012" y="395962"/>
                  <a:pt x="1196789" y="357862"/>
                </a:cubicBezTo>
                <a:cubicBezTo>
                  <a:pt x="1380566" y="319762"/>
                  <a:pt x="1664074" y="161759"/>
                  <a:pt x="1553136" y="102368"/>
                </a:cubicBezTo>
                <a:cubicBezTo>
                  <a:pt x="1442198" y="42977"/>
                  <a:pt x="790015" y="-9691"/>
                  <a:pt x="531159" y="1515"/>
                </a:cubicBezTo>
                <a:cubicBezTo>
                  <a:pt x="272303" y="12721"/>
                  <a:pt x="136151" y="91162"/>
                  <a:pt x="0" y="16960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C93733-7A01-12BA-3F98-E8AB181D6459}"/>
              </a:ext>
            </a:extLst>
          </p:cNvPr>
          <p:cNvSpPr txBox="1"/>
          <p:nvPr/>
        </p:nvSpPr>
        <p:spPr>
          <a:xfrm>
            <a:off x="5544968" y="3627051"/>
            <a:ext cx="2020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/>
              <a:t>QUIC/CUBIC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88B92-FEA7-DFF8-6CFB-F797F207DF86}"/>
              </a:ext>
            </a:extLst>
          </p:cNvPr>
          <p:cNvSpPr txBox="1"/>
          <p:nvPr/>
        </p:nvSpPr>
        <p:spPr>
          <a:xfrm>
            <a:off x="1071349" y="5929953"/>
            <a:ext cx="90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hnbergHand" pitchFamily="2" charset="0"/>
              </a:rPr>
              <a:t>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26522-7EFB-F897-1D15-D5AD7A93A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5506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D1B9270-B354-72D9-8995-FD4CECA7F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933" y="1518759"/>
            <a:ext cx="7772400" cy="53392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C15301-98F3-4D34-944B-DB6F06ACD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iperf3 - </a:t>
            </a:r>
            <a:r>
              <a:rPr lang="en-AU" dirty="0" err="1"/>
              <a:t>bbr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738AB1-B599-1426-7B23-567ED72AF2D1}"/>
              </a:ext>
            </a:extLst>
          </p:cNvPr>
          <p:cNvSpPr txBox="1"/>
          <p:nvPr/>
        </p:nvSpPr>
        <p:spPr>
          <a:xfrm>
            <a:off x="5530541" y="2568506"/>
            <a:ext cx="790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b="1" dirty="0"/>
              <a:t>BBR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CCB045-3062-33B6-2424-E2CF3533B1E6}"/>
              </a:ext>
            </a:extLst>
          </p:cNvPr>
          <p:cNvSpPr txBox="1"/>
          <p:nvPr/>
        </p:nvSpPr>
        <p:spPr>
          <a:xfrm>
            <a:off x="1071349" y="5929953"/>
            <a:ext cx="90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hnbergHand" pitchFamily="2" charset="0"/>
              </a:rPr>
              <a:t>Loss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5A4A2-4BDC-7DE1-EA4A-578EE1AA4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5491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A494A-7D50-3956-139E-3105A2DBE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Cubic, </a:t>
            </a:r>
            <a:r>
              <a:rPr lang="en-AU" dirty="0" err="1"/>
              <a:t>Quic</a:t>
            </a:r>
            <a:r>
              <a:rPr lang="en-AU" dirty="0"/>
              <a:t>/Cubic, BBR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3950A5-F480-D8A3-EBE9-6AA04C99A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8322" y="1825624"/>
            <a:ext cx="7123881" cy="495550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01DDA-EBE1-D344-5582-5878333ED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4933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93319-5741-4A31-3BE1-727FFA05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Protocol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4BEE5-E87F-A5C1-62CB-2C558F9F8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 err="1"/>
              <a:t>Starlink</a:t>
            </a:r>
            <a:r>
              <a:rPr lang="en-AU" dirty="0"/>
              <a:t> services have two issues:</a:t>
            </a:r>
          </a:p>
          <a:p>
            <a:pPr lvl="1"/>
            <a:r>
              <a:rPr lang="en-AU" dirty="0"/>
              <a:t>Very high jitter rates</a:t>
            </a:r>
          </a:p>
          <a:p>
            <a:pPr lvl="1"/>
            <a:r>
              <a:rPr lang="en-AU" dirty="0"/>
              <a:t>High levels of micro-loss</a:t>
            </a:r>
          </a:p>
          <a:p>
            <a:r>
              <a:rPr lang="en-AU" dirty="0"/>
              <a:t>Loss-based flow control algorithms will over-react and pull back the sending rate over time</a:t>
            </a:r>
          </a:p>
          <a:p>
            <a:pPr lvl="1"/>
            <a:r>
              <a:rPr lang="en-AU" dirty="0"/>
              <a:t>Short transactions work very well</a:t>
            </a:r>
          </a:p>
          <a:p>
            <a:pPr lvl="1"/>
            <a:r>
              <a:rPr lang="en-AU" dirty="0"/>
              <a:t>Paced connections (voice, zoom, video streaming) tend to work well most of the time</a:t>
            </a:r>
          </a:p>
          <a:p>
            <a:pPr lvl="1"/>
            <a:r>
              <a:rPr lang="en-AU" dirty="0"/>
              <a:t>Bulk data transfer, not so much</a:t>
            </a:r>
          </a:p>
          <a:p>
            <a:r>
              <a:rPr lang="en-AU" dirty="0"/>
              <a:t>You need to move to less loss-sensitive flow control algorithms, such as BBR to get good performance out of these services</a:t>
            </a:r>
          </a:p>
        </p:txBody>
      </p:sp>
    </p:spTree>
    <p:extLst>
      <p:ext uri="{BB962C8B-B14F-4D97-AF65-F5344CB8AC3E}">
        <p14:creationId xmlns:p14="http://schemas.microsoft.com/office/powerpoint/2010/main" val="491481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B2041-2B6D-E84B-EBA4-CB82FA3A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about </a:t>
            </a:r>
            <a:r>
              <a:rPr lang="en-AU" dirty="0" err="1"/>
              <a:t>Starlink</a:t>
            </a:r>
            <a:r>
              <a:rPr lang="en-AU" dirty="0"/>
              <a:t> Gen2?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F49A5-E7AF-D6D9-B517-8915B38C64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These satellites are larger, heavier and operate at a higher power level</a:t>
            </a:r>
          </a:p>
          <a:p>
            <a:r>
              <a:rPr lang="en-AU" dirty="0"/>
              <a:t>More bandwidth available, better SNR, and high achievable data speeds</a:t>
            </a:r>
          </a:p>
          <a:p>
            <a:r>
              <a:rPr lang="en-AU" dirty="0"/>
              <a:t>Multiple orbital plans at a collection of discrete altitudes</a:t>
            </a:r>
          </a:p>
          <a:p>
            <a:r>
              <a:rPr lang="en-AU" dirty="0"/>
              <a:t>Incorporates 5G cellular services</a:t>
            </a:r>
          </a:p>
          <a:p>
            <a:r>
              <a:rPr lang="en-AU" dirty="0"/>
              <a:t>Will use inter-satellite laser connectors to support packet routing across satellites – few details as yet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85121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D4C30-1B1C-0164-4DFF-66FDF6864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 don’t want to leave you with the wrong impression of </a:t>
            </a:r>
            <a:r>
              <a:rPr lang="en-US" dirty="0" err="1"/>
              <a:t>Starlink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B8AB7-F643-14A0-647D-9099E491D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/>
              <a:t>Starlink</a:t>
            </a:r>
            <a:r>
              <a:rPr lang="en-US" dirty="0"/>
              <a:t> is perfectly acceptable for:</a:t>
            </a:r>
          </a:p>
          <a:p>
            <a:pPr lvl="1"/>
            <a:r>
              <a:rPr lang="en-US" dirty="0"/>
              <a:t>short transactions</a:t>
            </a:r>
          </a:p>
          <a:p>
            <a:pPr lvl="1"/>
            <a:r>
              <a:rPr lang="en-US" dirty="0"/>
              <a:t>video streaming</a:t>
            </a:r>
          </a:p>
          <a:p>
            <a:pPr lvl="1"/>
            <a:r>
              <a:rPr lang="en-US" dirty="0"/>
              <a:t>conferencing</a:t>
            </a:r>
          </a:p>
          <a:p>
            <a:r>
              <a:rPr lang="en-US" dirty="0"/>
              <a:t>The service can sustain 10 – 20Mbps delivery for long-held sessions</a:t>
            </a:r>
          </a:p>
          <a:p>
            <a:pPr lvl="1"/>
            <a:r>
              <a:rPr lang="en-US" dirty="0"/>
              <a:t>The isolated drop events generally do not intrude into the session state</a:t>
            </a:r>
          </a:p>
          <a:p>
            <a:r>
              <a:rPr lang="en-US" dirty="0"/>
              <a:t>And it can be used in all kinds of places where existing wire and mobile radio systems either under-perform or aren’t there at all!</a:t>
            </a:r>
          </a:p>
          <a:p>
            <a:r>
              <a:rPr lang="en-US" dirty="0"/>
              <a:t>Its probably not the best trunk infrastructure service medium, but it’s a really good high speed last mile direct retail access service, particularly for remote locations!</a:t>
            </a:r>
          </a:p>
          <a:p>
            <a:r>
              <a:rPr lang="en-US" dirty="0"/>
              <a:t>Its also very challenging to jam!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77BD4C7-B905-B6F2-4257-BFF1042B0525}"/>
              </a:ext>
            </a:extLst>
          </p:cNvPr>
          <p:cNvSpPr/>
          <p:nvPr/>
        </p:nvSpPr>
        <p:spPr>
          <a:xfrm>
            <a:off x="2209035" y="2166334"/>
            <a:ext cx="2777962" cy="56361"/>
          </a:xfrm>
          <a:custGeom>
            <a:avLst/>
            <a:gdLst>
              <a:gd name="connsiteX0" fmla="*/ 154337 w 2026707"/>
              <a:gd name="connsiteY0" fmla="*/ 35260 h 64074"/>
              <a:gd name="connsiteX1" fmla="*/ 625605 w 2026707"/>
              <a:gd name="connsiteY1" fmla="*/ 42294 h 64074"/>
              <a:gd name="connsiteX2" fmla="*/ 1174245 w 2026707"/>
              <a:gd name="connsiteY2" fmla="*/ 91 h 64074"/>
              <a:gd name="connsiteX3" fmla="*/ 2025340 w 2026707"/>
              <a:gd name="connsiteY3" fmla="*/ 49328 h 64074"/>
              <a:gd name="connsiteX4" fmla="*/ 963230 w 2026707"/>
              <a:gd name="connsiteY4" fmla="*/ 49328 h 64074"/>
              <a:gd name="connsiteX5" fmla="*/ 449759 w 2026707"/>
              <a:gd name="connsiteY5" fmla="*/ 91 h 64074"/>
              <a:gd name="connsiteX6" fmla="*/ 34762 w 2026707"/>
              <a:gd name="connsiteY6" fmla="*/ 63395 h 64074"/>
              <a:gd name="connsiteX7" fmla="*/ 1392294 w 2026707"/>
              <a:gd name="connsiteY7" fmla="*/ 35260 h 64074"/>
              <a:gd name="connsiteX8" fmla="*/ 1772122 w 2026707"/>
              <a:gd name="connsiteY8" fmla="*/ 63395 h 6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6707" h="64074">
                <a:moveTo>
                  <a:pt x="154337" y="35260"/>
                </a:moveTo>
                <a:cubicBezTo>
                  <a:pt x="304978" y="41708"/>
                  <a:pt x="455620" y="48156"/>
                  <a:pt x="625605" y="42294"/>
                </a:cubicBezTo>
                <a:cubicBezTo>
                  <a:pt x="795590" y="36433"/>
                  <a:pt x="940956" y="-1081"/>
                  <a:pt x="1174245" y="91"/>
                </a:cubicBezTo>
                <a:cubicBezTo>
                  <a:pt x="1407534" y="1263"/>
                  <a:pt x="2060509" y="41122"/>
                  <a:pt x="2025340" y="49328"/>
                </a:cubicBezTo>
                <a:cubicBezTo>
                  <a:pt x="1990171" y="57534"/>
                  <a:pt x="1225827" y="57534"/>
                  <a:pt x="963230" y="49328"/>
                </a:cubicBezTo>
                <a:cubicBezTo>
                  <a:pt x="700633" y="41122"/>
                  <a:pt x="604504" y="-2254"/>
                  <a:pt x="449759" y="91"/>
                </a:cubicBezTo>
                <a:cubicBezTo>
                  <a:pt x="295014" y="2435"/>
                  <a:pt x="-122327" y="57534"/>
                  <a:pt x="34762" y="63395"/>
                </a:cubicBezTo>
                <a:cubicBezTo>
                  <a:pt x="191851" y="69256"/>
                  <a:pt x="1102734" y="35260"/>
                  <a:pt x="1392294" y="35260"/>
                </a:cubicBezTo>
                <a:cubicBezTo>
                  <a:pt x="1681854" y="35260"/>
                  <a:pt x="1726988" y="49327"/>
                  <a:pt x="1772122" y="6339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07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4723A-EAE0-09B0-06B5-EE93BFE17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Newtonian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0A3E7-26FB-35E9-DDD1-1454B7CB9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403575" cy="4351339"/>
          </a:xfrm>
        </p:spPr>
        <p:txBody>
          <a:bodyPr>
            <a:normAutofit fontScale="92500"/>
          </a:bodyPr>
          <a:lstStyle/>
          <a:p>
            <a:r>
              <a:rPr lang="en-AU" dirty="0"/>
              <a:t>If you fire a projectile with a speed greater than 11.2Km/sec it will not fall back to earth, and instead head away from earth never to return</a:t>
            </a:r>
          </a:p>
          <a:p>
            <a:r>
              <a:rPr lang="en-AU" dirty="0"/>
              <a:t>On the other hand, if you incline the aiming trajectory and fire it at a critical speed it will settle into an orbit around the earth</a:t>
            </a:r>
          </a:p>
          <a:p>
            <a:r>
              <a:rPr lang="en-AU" dirty="0"/>
              <a:t>The higher the altitude, the lower the orbital speed required to maintain orbit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13E999-2E98-EC3B-2E70-9D41F3891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583" y="2532993"/>
            <a:ext cx="5928547" cy="2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65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DB13C3-B935-87B4-0D20-80256670D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346" y="-482191"/>
            <a:ext cx="12538842" cy="835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9AEBD1-950E-D762-6711-0FE2EA8C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49994" cy="1325563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38090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00B98-8D3A-92D5-01FA-C7346C8D4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Solar Radiation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A31B3-CD9B-C21E-5CFB-7A7B3CE78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56" y="1825625"/>
            <a:ext cx="4386943" cy="4351338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The rotating iron core of the Earth produces a strong magnetic field</a:t>
            </a:r>
          </a:p>
          <a:p>
            <a:r>
              <a:rPr lang="en-AU" dirty="0"/>
              <a:t>This magnetic deflects solar radiation – the Van Allen Belt</a:t>
            </a:r>
          </a:p>
          <a:p>
            <a:r>
              <a:rPr lang="en-AU" dirty="0"/>
              <a:t>Sheltering below the Van Allen Belt protects the spacecraft from the worst effects of solar radiation, allowing advanced electronics to be used in the spacecraft</a:t>
            </a:r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5FA88-79AE-7397-DEEE-78DA5DFE3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11" y="1850000"/>
            <a:ext cx="5961947" cy="370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06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8734F-DA15-483A-D4B8-591EB7CE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258561-095B-1C55-28D1-DE4BFDA9D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334" y="9939"/>
            <a:ext cx="12480751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5CE5D0-B7A7-8B0D-6E9E-9BEB27B0F45F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bg1"/>
                </a:solidFill>
              </a:rPr>
              <a:t>Low Earth Orbit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87DF56-31C7-CD1D-83C1-EFC86EB1BE6D}"/>
              </a:ext>
            </a:extLst>
          </p:cNvPr>
          <p:cNvSpPr txBox="1"/>
          <p:nvPr/>
        </p:nvSpPr>
        <p:spPr>
          <a:xfrm>
            <a:off x="8311534" y="6541880"/>
            <a:ext cx="43925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>
                <a:solidFill>
                  <a:schemeClr val="bg1"/>
                </a:solidFill>
              </a:rPr>
              <a:t>https://commons.wikimedia.org/wiki/File:Orbitalaltitudes.jpg </a:t>
            </a:r>
            <a:r>
              <a:rPr lang="en-AU" sz="800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  <a:r>
              <a:rPr lang="en-AU" sz="800" i="1" dirty="0">
                <a:solidFill>
                  <a:schemeClr val="bg1"/>
                </a:solidFill>
                <a:latin typeface="Arial" panose="020B0604020202020204" pitchFamily="34" charset="0"/>
              </a:rPr>
              <a:t>GNU Free Documentation License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593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760A0-72FA-643F-4534-27ADBE68D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Low Earth Orbit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0B483-9EB5-9857-722B-F2D6F213C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377" y="1404288"/>
            <a:ext cx="10823030" cy="4098097"/>
          </a:xfrm>
        </p:spPr>
        <p:txBody>
          <a:bodyPr>
            <a:normAutofit/>
          </a:bodyPr>
          <a:lstStyle/>
          <a:p>
            <a:r>
              <a:rPr lang="en-AU" sz="2000" dirty="0"/>
              <a:t>LEO satellites are stations between 160km and 2,000km in altitude. </a:t>
            </a:r>
          </a:p>
          <a:p>
            <a:r>
              <a:rPr lang="en-AU" sz="2000" dirty="0"/>
              <a:t>High enough to stop it slowing down by “grazing” the denser parts of the earth’s ionosphere</a:t>
            </a:r>
          </a:p>
          <a:p>
            <a:r>
              <a:rPr lang="en-AU" sz="2000" dirty="0"/>
              <a:t>Not so high that it loses the radiation protection afforded by the Inner Van Allen belt. </a:t>
            </a:r>
          </a:p>
          <a:p>
            <a:r>
              <a:rPr lang="en-AU" sz="2000" dirty="0"/>
              <a:t>At a height of 550km, the minimum signal propagation delay to reach the satellite and back is 3.7ms, at 25</a:t>
            </a:r>
            <a:r>
              <a:rPr lang="en-AU" sz="2000" baseline="30000" dirty="0"/>
              <a:t>o</a:t>
            </a:r>
            <a:r>
              <a:rPr lang="en-AU" sz="2000" dirty="0"/>
              <a:t> it’s 7.5ms, and at the horizon it’s 18ms</a:t>
            </a:r>
          </a:p>
          <a:p>
            <a:endParaRPr lang="en-AU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CD485A-95BF-910F-256B-41141C1E2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319" y="3607907"/>
            <a:ext cx="3410304" cy="3120887"/>
          </a:xfrm>
          <a:prstGeom prst="rect">
            <a:avLst/>
          </a:prstGeom>
        </p:spPr>
      </p:pic>
      <p:pic>
        <p:nvPicPr>
          <p:cNvPr id="3074" name="Picture 2" descr="Starlink satellites responsible for over 50% of close encounters in space |  Space">
            <a:extLst>
              <a:ext uri="{FF2B5EF4-FFF2-40B4-BE49-F238E27FC236}">
                <a16:creationId xmlns:a16="http://schemas.microsoft.com/office/drawing/2014/main" id="{6BF91EED-3188-527E-19AD-DFCAC3A8F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0162"/>
            <a:ext cx="4693064" cy="295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56E9FB7-F422-A217-43C9-4EC9EE715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853" y="3737112"/>
            <a:ext cx="3723644" cy="31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5A10E1-7F85-83E0-EC30-A4C108F83CB5}"/>
              </a:ext>
            </a:extLst>
          </p:cNvPr>
          <p:cNvSpPr txBox="1"/>
          <p:nvPr/>
        </p:nvSpPr>
        <p:spPr>
          <a:xfrm>
            <a:off x="9238993" y="6704409"/>
            <a:ext cx="13292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00" dirty="0"/>
              <a:t>screenshot from </a:t>
            </a:r>
            <a:r>
              <a:rPr lang="en-AU" sz="700" dirty="0" err="1"/>
              <a:t>starwatch</a:t>
            </a:r>
            <a:r>
              <a:rPr lang="en-AU" sz="700" dirty="0"/>
              <a:t> app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988F5E-2BB0-DFDA-50A4-E48082A2C6B6}"/>
              </a:ext>
            </a:extLst>
          </p:cNvPr>
          <p:cNvSpPr txBox="1"/>
          <p:nvPr/>
        </p:nvSpPr>
        <p:spPr>
          <a:xfrm>
            <a:off x="36378" y="6683900"/>
            <a:ext cx="8018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/>
              <a:t>Image - </a:t>
            </a:r>
            <a:r>
              <a:rPr lang="en-AU" sz="800" dirty="0" err="1"/>
              <a:t>spacex</a:t>
            </a:r>
            <a:endParaRPr lang="en-AU" sz="800" dirty="0"/>
          </a:p>
        </p:txBody>
      </p:sp>
    </p:spTree>
    <p:extLst>
      <p:ext uri="{BB962C8B-B14F-4D97-AF65-F5344CB8AC3E}">
        <p14:creationId xmlns:p14="http://schemas.microsoft.com/office/powerpoint/2010/main" val="1535267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09D5E-3265-5546-8D43-701681244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Constellation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78D79-A77D-61B8-8172-48C1F2C758CE}"/>
              </a:ext>
            </a:extLst>
          </p:cNvPr>
          <p:cNvSpPr txBox="1"/>
          <p:nvPr/>
        </p:nvSpPr>
        <p:spPr>
          <a:xfrm>
            <a:off x="5791200" y="2132298"/>
            <a:ext cx="5562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If you use a minimum angle of elevation of 25</a:t>
            </a:r>
            <a:r>
              <a:rPr lang="en-AU" baseline="30000" dirty="0"/>
              <a:t>o</a:t>
            </a:r>
            <a:r>
              <a:rPr lang="en-AU" dirty="0"/>
              <a:t> then at an altitude of 550km each satellite spans a terrestrial footprint of no more than ~900Km radius, or 2M K</a:t>
            </a:r>
            <a:r>
              <a:rPr lang="en-AU" baseline="30000" dirty="0"/>
              <a:t>2</a:t>
            </a:r>
          </a:p>
          <a:p>
            <a:endParaRPr lang="en-AU" dirty="0"/>
          </a:p>
          <a:p>
            <a:r>
              <a:rPr lang="en-AU" dirty="0"/>
              <a:t>At a minimum, a LEO satellite constellation needs 500 satellites to provide coverage of all parts of the earth’s surface</a:t>
            </a:r>
          </a:p>
          <a:p>
            <a:endParaRPr lang="en-AU" dirty="0"/>
          </a:p>
          <a:p>
            <a:r>
              <a:rPr lang="en-AU" dirty="0"/>
              <a:t>For high quality coverage the constellation will need 6x-20x that number (or more!)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CCFE059-CCED-6707-3AF1-1A1392E87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200" y="2132298"/>
            <a:ext cx="5813400" cy="257234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ED35B7-99FA-6895-2164-A7818F236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9137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1E7B-925B-FABA-F7E6-C1A4E4BA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Starlink</a:t>
            </a:r>
            <a:r>
              <a:rPr lang="en-AU" dirty="0"/>
              <a:t> Constellation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B1AFA-C6E5-3D88-B28C-0EEE613AE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2" y="1600201"/>
            <a:ext cx="11895847" cy="4565105"/>
          </a:xfrm>
        </p:spPr>
        <p:txBody>
          <a:bodyPr>
            <a:normAutofit/>
          </a:bodyPr>
          <a:lstStyle/>
          <a:p>
            <a:r>
              <a:rPr lang="en-AU" sz="2667" dirty="0"/>
              <a:t>4,276 in-service operational spacecraft, operating at an altitude of 550km</a:t>
            </a:r>
          </a:p>
          <a:p>
            <a:endParaRPr lang="en-AU" sz="2667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1E1843-4FDD-BC07-A57B-FAA983943E3A}"/>
              </a:ext>
            </a:extLst>
          </p:cNvPr>
          <p:cNvSpPr txBox="1"/>
          <p:nvPr/>
        </p:nvSpPr>
        <p:spPr>
          <a:xfrm>
            <a:off x="4519449" y="6165851"/>
            <a:ext cx="249715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1219170" hangingPunct="0"/>
            <a:r>
              <a:rPr lang="en-AU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AU" sz="1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satellitemap.space</a:t>
            </a:r>
            <a:r>
              <a:rPr lang="en-AU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6C1BB9-8822-4179-CD7E-B803E924D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522" y="2870947"/>
            <a:ext cx="7026095" cy="273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AB9F70-4878-B5C1-DF6E-E81625CE1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24" y="2262423"/>
            <a:ext cx="4313625" cy="39475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956E6-B27C-30C9-7A7A-1F9F0E50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69A61-C77C-9A4F-91E6-9D83EEEE8296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3598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A6E18-9F25-CCB7-F3FE-5B4067BA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 LEOs are “interesting”!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667AB-72EF-C2A2-7BAA-4D7608871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They are very close to the Earth – which means:</a:t>
            </a:r>
          </a:p>
          <a:p>
            <a:pPr lvl="1"/>
            <a:r>
              <a:rPr lang="en-AU" dirty="0"/>
              <a:t>They don’t need specialised high-power equipment to send and receive signals</a:t>
            </a:r>
          </a:p>
          <a:p>
            <a:pPr lvl="2"/>
            <a:r>
              <a:rPr lang="en-AU" dirty="0"/>
              <a:t>Even hand-held mobile devices can send and receive signals with a LEO!</a:t>
            </a:r>
          </a:p>
          <a:p>
            <a:pPr lvl="1"/>
            <a:r>
              <a:rPr lang="en-AU" dirty="0"/>
              <a:t>They can achieve very high signal speeds</a:t>
            </a:r>
          </a:p>
          <a:p>
            <a:pPr lvl="2"/>
            <a:r>
              <a:rPr lang="en-AU" dirty="0"/>
              <a:t>It’s a highly focussed signal beam</a:t>
            </a:r>
          </a:p>
          <a:p>
            <a:pPr lvl="1"/>
            <a:r>
              <a:rPr lang="en-AU" dirty="0"/>
              <a:t>They are harder to disrupt by external interference</a:t>
            </a:r>
          </a:p>
          <a:p>
            <a:r>
              <a:rPr lang="en-AU" dirty="0"/>
              <a:t>But you need a large number of them to provide a continuous service</a:t>
            </a:r>
          </a:p>
          <a:p>
            <a:r>
              <a:rPr lang="en-AU" dirty="0"/>
              <a:t>The extremely host cost of launching a large constellation of LEO spacecraft has been the major problem with LEO service until recently</a:t>
            </a:r>
          </a:p>
          <a:p>
            <a:pPr lvl="1"/>
            <a:r>
              <a:rPr lang="en-AU" dirty="0"/>
              <a:t>Which is why Motorola’s Iridium service went bankrupt soon after launch</a:t>
            </a:r>
          </a:p>
          <a:p>
            <a:pPr lvl="1"/>
            <a:endParaRPr lang="en-AU" dirty="0"/>
          </a:p>
          <a:p>
            <a:pPr lvl="1"/>
            <a:endParaRPr lang="en-AU" baseline="30000" dirty="0"/>
          </a:p>
          <a:p>
            <a:pPr marL="914400" lvl="2" indent="0">
              <a:buNone/>
            </a:pPr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3025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6107</TotalTime>
  <Words>1348</Words>
  <Application>Microsoft Macintosh PowerPoint</Application>
  <PresentationFormat>Widescreen</PresentationFormat>
  <Paragraphs>172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AhnbergHand</vt:lpstr>
      <vt:lpstr>Arial</vt:lpstr>
      <vt:lpstr>Calibri</vt:lpstr>
      <vt:lpstr>Calibri Light</vt:lpstr>
      <vt:lpstr>Lucida Console</vt:lpstr>
      <vt:lpstr>Max's Handwritin</vt:lpstr>
      <vt:lpstr>Powderfinger Type</vt:lpstr>
      <vt:lpstr>verdana</vt:lpstr>
      <vt:lpstr>Office Theme</vt:lpstr>
      <vt:lpstr>On LEOs and Starlink</vt:lpstr>
      <vt:lpstr>PowerPoint Presentation</vt:lpstr>
      <vt:lpstr>Newtonian Physics</vt:lpstr>
      <vt:lpstr>Solar Radiation Physics</vt:lpstr>
      <vt:lpstr>PowerPoint Presentation</vt:lpstr>
      <vt:lpstr>Low Earth Orbit</vt:lpstr>
      <vt:lpstr>Starlink Constellation</vt:lpstr>
      <vt:lpstr>Starlink Constellation</vt:lpstr>
      <vt:lpstr>So LEOs are “interesting”!</vt:lpstr>
      <vt:lpstr>What’s changed recently?</vt:lpstr>
      <vt:lpstr>PowerPoint Presentation</vt:lpstr>
      <vt:lpstr>Tracking a LEO satellite</vt:lpstr>
      <vt:lpstr>Looking Up</vt:lpstr>
      <vt:lpstr>Starlink Scheduling</vt:lpstr>
      <vt:lpstr>Starlink Scheduling</vt:lpstr>
      <vt:lpstr>Starlink Spot Beams</vt:lpstr>
      <vt:lpstr>Starlink’s reports</vt:lpstr>
      <vt:lpstr>Reported Capacity &amp; Latency</vt:lpstr>
      <vt:lpstr>Reported Capacity &amp; Latency</vt:lpstr>
      <vt:lpstr>Link Characteristics</vt:lpstr>
      <vt:lpstr>How well does all this work?</vt:lpstr>
      <vt:lpstr>TCP Flow Control Algorithms</vt:lpstr>
      <vt:lpstr>iperf3 – cubic, 60 seconds</vt:lpstr>
      <vt:lpstr>Qperf – quic (with cubic)</vt:lpstr>
      <vt:lpstr>iperf3 - bbr</vt:lpstr>
      <vt:lpstr>Cubic, Quic/Cubic, BBR</vt:lpstr>
      <vt:lpstr>Protocol Considerations</vt:lpstr>
      <vt:lpstr>What about Starlink Gen2?</vt:lpstr>
      <vt:lpstr>I don’t want to leave you with the wrong impression of Starlink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LEOs and GEOs</dc:title>
  <dc:creator>Geoff Huston</dc:creator>
  <cp:lastModifiedBy>Geoff Huston</cp:lastModifiedBy>
  <cp:revision>17</cp:revision>
  <dcterms:created xsi:type="dcterms:W3CDTF">2023-06-18T20:52:38Z</dcterms:created>
  <dcterms:modified xsi:type="dcterms:W3CDTF">2023-11-20T04:12:48Z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6ca7b2a-4f6d-4766-806a-1a0c76ea1c59_Enabled">
    <vt:lpwstr>true</vt:lpwstr>
  </property>
  <property fmtid="{D5CDD505-2E9C-101B-9397-08002B2CF9AE}" pid="3" name="MSIP_Label_66ca7b2a-4f6d-4766-806a-1a0c76ea1c59_SetDate">
    <vt:lpwstr>2023-11-08T06:53:17Z</vt:lpwstr>
  </property>
  <property fmtid="{D5CDD505-2E9C-101B-9397-08002B2CF9AE}" pid="4" name="MSIP_Label_66ca7b2a-4f6d-4766-806a-1a0c76ea1c59_Method">
    <vt:lpwstr>Standard</vt:lpwstr>
  </property>
  <property fmtid="{D5CDD505-2E9C-101B-9397-08002B2CF9AE}" pid="5" name="MSIP_Label_66ca7b2a-4f6d-4766-806a-1a0c76ea1c59_Name">
    <vt:lpwstr>Internal</vt:lpwstr>
  </property>
  <property fmtid="{D5CDD505-2E9C-101B-9397-08002B2CF9AE}" pid="6" name="MSIP_Label_66ca7b2a-4f6d-4766-806a-1a0c76ea1c59_SiteId">
    <vt:lpwstr>127d8d0d-7ccf-473d-ab09-6e44ad752ded</vt:lpwstr>
  </property>
  <property fmtid="{D5CDD505-2E9C-101B-9397-08002B2CF9AE}" pid="7" name="MSIP_Label_66ca7b2a-4f6d-4766-806a-1a0c76ea1c59_ActionId">
    <vt:lpwstr>3d849c1d-2b8e-403b-9164-9c0e734a2774</vt:lpwstr>
  </property>
  <property fmtid="{D5CDD505-2E9C-101B-9397-08002B2CF9AE}" pid="8" name="MSIP_Label_66ca7b2a-4f6d-4766-806a-1a0c76ea1c59_ContentBits">
    <vt:lpwstr>0</vt:lpwstr>
  </property>
</Properties>
</file>