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50" r:id="rId3"/>
    <p:sldId id="451" r:id="rId4"/>
    <p:sldId id="452" r:id="rId5"/>
    <p:sldId id="417" r:id="rId6"/>
    <p:sldId id="423" r:id="rId7"/>
    <p:sldId id="424" r:id="rId8"/>
    <p:sldId id="456" r:id="rId9"/>
    <p:sldId id="426" r:id="rId10"/>
    <p:sldId id="427" r:id="rId11"/>
    <p:sldId id="457" r:id="rId12"/>
    <p:sldId id="458" r:id="rId13"/>
    <p:sldId id="428" r:id="rId14"/>
    <p:sldId id="289" r:id="rId15"/>
    <p:sldId id="460" r:id="rId16"/>
    <p:sldId id="461" r:id="rId17"/>
    <p:sldId id="269" r:id="rId18"/>
    <p:sldId id="270" r:id="rId19"/>
    <p:sldId id="271" r:id="rId20"/>
    <p:sldId id="431" r:id="rId21"/>
    <p:sldId id="435" r:id="rId22"/>
    <p:sldId id="433" r:id="rId23"/>
    <p:sldId id="434" r:id="rId24"/>
    <p:sldId id="462" r:id="rId25"/>
    <p:sldId id="463" r:id="rId26"/>
    <p:sldId id="429" r:id="rId27"/>
    <p:sldId id="441" r:id="rId28"/>
    <p:sldId id="442" r:id="rId29"/>
    <p:sldId id="443" r:id="rId30"/>
    <p:sldId id="444" r:id="rId31"/>
    <p:sldId id="449" r:id="rId32"/>
    <p:sldId id="3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595"/>
  </p:normalViewPr>
  <p:slideViewPr>
    <p:cSldViewPr snapToGrid="0" snapToObjects="1">
      <p:cViewPr varScale="1">
        <p:scale>
          <a:sx n="122" d="100"/>
          <a:sy n="122" d="100"/>
        </p:scale>
        <p:origin x="128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25/3/2024</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25/3/2024</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fontScale="90000"/>
          </a:bodyPr>
          <a:lstStyle/>
          <a:p>
            <a:r>
              <a:rPr lang="en-AU" dirty="0">
                <a:solidFill>
                  <a:schemeClr val="accent4">
                    <a:lumMod val="50000"/>
                  </a:schemeClr>
                </a:solidFill>
                <a:latin typeface="Powderfinger Type" panose="02020709070000000403" pitchFamily="49" charset="77"/>
              </a:rPr>
              <a:t>Operating the Internet’s Largest Measurement System</a:t>
            </a: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a:bodyPr>
          <a:lstStyle/>
          <a:p>
            <a:pPr algn="r"/>
            <a:r>
              <a:rPr lang="en-AU" sz="2800" dirty="0">
                <a:solidFill>
                  <a:schemeClr val="bg1">
                    <a:lumMod val="75000"/>
                  </a:schemeClr>
                </a:solidFill>
                <a:latin typeface="Max's Handwritin" pitchFamily="2" charset="0"/>
              </a:rPr>
              <a:t>Geoff Huston AM </a:t>
            </a:r>
          </a:p>
          <a:p>
            <a:pPr algn="r"/>
            <a:r>
              <a:rPr lang="en-AU" sz="2800" dirty="0">
                <a:solidFill>
                  <a:schemeClr val="bg1">
                    <a:lumMod val="75000"/>
                  </a:schemeClr>
                </a:solidFill>
                <a:latin typeface="Max's Handwritin" pitchFamily="2" charset="0"/>
              </a:rPr>
              <a:t>APNIC Labs</a:t>
            </a:r>
          </a:p>
        </p:txBody>
      </p:sp>
      <p:pic>
        <p:nvPicPr>
          <p:cNvPr id="4" name="Picture 4">
            <a:extLst>
              <a:ext uri="{FF2B5EF4-FFF2-40B4-BE49-F238E27FC236}">
                <a16:creationId xmlns:a16="http://schemas.microsoft.com/office/drawing/2014/main" id="{C91E5A33-ADB8-38D4-F962-63006E28B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9428" y="5173554"/>
            <a:ext cx="93345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EF48-4F97-01DB-6444-2C7046B11A76}"/>
              </a:ext>
            </a:extLst>
          </p:cNvPr>
          <p:cNvSpPr>
            <a:spLocks noGrp="1"/>
          </p:cNvSpPr>
          <p:nvPr>
            <p:ph type="title"/>
          </p:nvPr>
        </p:nvSpPr>
        <p:spPr/>
        <p:txBody>
          <a:bodyPr/>
          <a:lstStyle/>
          <a:p>
            <a:r>
              <a:rPr lang="en-AU" dirty="0"/>
              <a:t>Ads use scripts</a:t>
            </a:r>
          </a:p>
        </p:txBody>
      </p:sp>
      <p:sp>
        <p:nvSpPr>
          <p:cNvPr id="3" name="Content Placeholder 2">
            <a:extLst>
              <a:ext uri="{FF2B5EF4-FFF2-40B4-BE49-F238E27FC236}">
                <a16:creationId xmlns:a16="http://schemas.microsoft.com/office/drawing/2014/main" id="{0826FB71-1230-CF55-2DE9-869D86EE0BB8}"/>
              </a:ext>
            </a:extLst>
          </p:cNvPr>
          <p:cNvSpPr>
            <a:spLocks noGrp="1"/>
          </p:cNvSpPr>
          <p:nvPr>
            <p:ph idx="1"/>
          </p:nvPr>
        </p:nvSpPr>
        <p:spPr/>
        <p:txBody>
          <a:bodyPr>
            <a:normAutofit fontScale="32500" lnSpcReduction="20000"/>
          </a:bodyPr>
          <a:lstStyle/>
          <a:p>
            <a:pPr>
              <a:lnSpc>
                <a:spcPct val="120000"/>
              </a:lnSpc>
            </a:pPr>
            <a:r>
              <a:rPr lang="en-AU" sz="8600" dirty="0"/>
              <a:t>Each time an ad is loaded the ad server loads creative content and scripts on to the client’s browser</a:t>
            </a:r>
          </a:p>
          <a:p>
            <a:pPr>
              <a:lnSpc>
                <a:spcPct val="120000"/>
              </a:lnSpc>
            </a:pPr>
            <a:r>
              <a:rPr lang="en-AU" sz="8600" dirty="0"/>
              <a:t>The script can include action items to fetch ‘network assets’</a:t>
            </a:r>
          </a:p>
          <a:p>
            <a:pPr lvl="1">
              <a:lnSpc>
                <a:spcPct val="120000"/>
              </a:lnSpc>
            </a:pPr>
            <a:r>
              <a:rPr lang="en-AU" sz="8200" dirty="0"/>
              <a:t>Typically used to load alternate images, sequences</a:t>
            </a:r>
          </a:p>
          <a:p>
            <a:pPr lvl="1">
              <a:lnSpc>
                <a:spcPct val="120000"/>
              </a:lnSpc>
            </a:pPr>
            <a:r>
              <a:rPr lang="en-AU" sz="8200" dirty="0"/>
              <a:t>Its not </a:t>
            </a:r>
            <a:r>
              <a:rPr lang="en-AU" sz="8600" dirty="0"/>
              <a:t>a generalized network stack, subject to constraints such as limited to certain object loads, reduced run-time library</a:t>
            </a:r>
          </a:p>
          <a:p>
            <a:pPr>
              <a:lnSpc>
                <a:spcPct val="120000"/>
              </a:lnSpc>
            </a:pPr>
            <a:r>
              <a:rPr lang="en-AU" sz="9000" dirty="0"/>
              <a:t>There are on-Load, on-Hover and on-Click actions</a:t>
            </a:r>
          </a:p>
          <a:p>
            <a:pPr lvl="1">
              <a:lnSpc>
                <a:spcPct val="120000"/>
              </a:lnSpc>
            </a:pPr>
            <a:r>
              <a:rPr lang="en-AU" sz="8600" dirty="0"/>
              <a:t>We want to minimise interactions, so we use on-Load scripting</a:t>
            </a:r>
          </a:p>
          <a:p>
            <a:pPr marL="457200" lvl="1" indent="0">
              <a:lnSpc>
                <a:spcPct val="120000"/>
              </a:lnSpc>
              <a:buNone/>
            </a:pPr>
            <a:endParaRPr lang="en-AU" sz="2900" dirty="0"/>
          </a:p>
          <a:p>
            <a:pPr marL="457200" lvl="1" indent="0">
              <a:lnSpc>
                <a:spcPct val="120000"/>
              </a:lnSpc>
              <a:buNone/>
            </a:pPr>
            <a:endParaRPr lang="en-AU" sz="2900" dirty="0"/>
          </a:p>
          <a:p>
            <a:pPr lvl="1">
              <a:lnSpc>
                <a:spcPct val="120000"/>
              </a:lnSpc>
            </a:pPr>
            <a:endParaRPr lang="en-AU" sz="2900" dirty="0"/>
          </a:p>
          <a:p>
            <a:pPr lvl="1">
              <a:lnSpc>
                <a:spcPct val="120000"/>
              </a:lnSpc>
            </a:pPr>
            <a:endParaRPr lang="en-AU" sz="2900" dirty="0"/>
          </a:p>
          <a:p>
            <a:endParaRPr lang="en-AU" dirty="0"/>
          </a:p>
        </p:txBody>
      </p:sp>
    </p:spTree>
    <p:extLst>
      <p:ext uri="{BB962C8B-B14F-4D97-AF65-F5344CB8AC3E}">
        <p14:creationId xmlns:p14="http://schemas.microsoft.com/office/powerpoint/2010/main" val="356470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582D-A798-2F16-A966-E80E31597191}"/>
              </a:ext>
            </a:extLst>
          </p:cNvPr>
          <p:cNvSpPr>
            <a:spLocks noGrp="1"/>
          </p:cNvSpPr>
          <p:nvPr>
            <p:ph type="title"/>
          </p:nvPr>
        </p:nvSpPr>
        <p:spPr/>
        <p:txBody>
          <a:bodyPr/>
          <a:lstStyle/>
          <a:p>
            <a:r>
              <a:rPr lang="en-US" dirty="0"/>
              <a:t>Our Ad</a:t>
            </a:r>
          </a:p>
        </p:txBody>
      </p:sp>
      <p:pic>
        <p:nvPicPr>
          <p:cNvPr id="5" name="Content Placeholder 4" descr="A black background with a black square&#10;&#10;Description automatically generated with medium confidence">
            <a:extLst>
              <a:ext uri="{FF2B5EF4-FFF2-40B4-BE49-F238E27FC236}">
                <a16:creationId xmlns:a16="http://schemas.microsoft.com/office/drawing/2014/main" id="{5D57BD7C-B3C0-823C-063C-A2DE957485EE}"/>
              </a:ext>
            </a:extLst>
          </p:cNvPr>
          <p:cNvPicPr>
            <a:picLocks noGrp="1" noChangeAspect="1"/>
          </p:cNvPicPr>
          <p:nvPr>
            <p:ph idx="1"/>
          </p:nvPr>
        </p:nvPicPr>
        <p:blipFill>
          <a:blip r:embed="rId2"/>
          <a:stretch>
            <a:fillRect/>
          </a:stretch>
        </p:blipFill>
        <p:spPr>
          <a:xfrm>
            <a:off x="2576787" y="3200099"/>
            <a:ext cx="2540000" cy="698500"/>
          </a:xfrm>
        </p:spPr>
      </p:pic>
      <p:sp>
        <p:nvSpPr>
          <p:cNvPr id="6" name="TextBox 5">
            <a:extLst>
              <a:ext uri="{FF2B5EF4-FFF2-40B4-BE49-F238E27FC236}">
                <a16:creationId xmlns:a16="http://schemas.microsoft.com/office/drawing/2014/main" id="{1C01F420-8D5A-479D-422A-4B29A22CA98B}"/>
              </a:ext>
            </a:extLst>
          </p:cNvPr>
          <p:cNvSpPr txBox="1"/>
          <p:nvPr/>
        </p:nvSpPr>
        <p:spPr>
          <a:xfrm>
            <a:off x="5127297" y="3143748"/>
            <a:ext cx="4534831" cy="369332"/>
          </a:xfrm>
          <a:prstGeom prst="rect">
            <a:avLst/>
          </a:prstGeom>
          <a:noFill/>
        </p:spPr>
        <p:txBody>
          <a:bodyPr wrap="none" rtlCol="0">
            <a:spAutoFit/>
          </a:bodyPr>
          <a:lstStyle/>
          <a:p>
            <a:r>
              <a:rPr lang="en-US" dirty="0"/>
              <a:t>Thank you for helping us measure the Internet</a:t>
            </a:r>
          </a:p>
        </p:txBody>
      </p:sp>
      <p:sp>
        <p:nvSpPr>
          <p:cNvPr id="7" name="Rectangle 6">
            <a:extLst>
              <a:ext uri="{FF2B5EF4-FFF2-40B4-BE49-F238E27FC236}">
                <a16:creationId xmlns:a16="http://schemas.microsoft.com/office/drawing/2014/main" id="{21B3B352-9303-F279-0B79-130AD38FA89E}"/>
              </a:ext>
            </a:extLst>
          </p:cNvPr>
          <p:cNvSpPr/>
          <p:nvPr/>
        </p:nvSpPr>
        <p:spPr>
          <a:xfrm>
            <a:off x="2545257" y="3005955"/>
            <a:ext cx="7085341" cy="10082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82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582D-A798-2F16-A966-E80E31597191}"/>
              </a:ext>
            </a:extLst>
          </p:cNvPr>
          <p:cNvSpPr>
            <a:spLocks noGrp="1"/>
          </p:cNvSpPr>
          <p:nvPr>
            <p:ph type="title"/>
          </p:nvPr>
        </p:nvSpPr>
        <p:spPr/>
        <p:txBody>
          <a:bodyPr/>
          <a:lstStyle/>
          <a:p>
            <a:r>
              <a:rPr lang="en-US" dirty="0"/>
              <a:t>Our Ad Script</a:t>
            </a:r>
          </a:p>
        </p:txBody>
      </p:sp>
      <p:pic>
        <p:nvPicPr>
          <p:cNvPr id="5" name="Content Placeholder 4" descr="A black background with a black square&#10;&#10;Description automatically generated with medium confidence">
            <a:extLst>
              <a:ext uri="{FF2B5EF4-FFF2-40B4-BE49-F238E27FC236}">
                <a16:creationId xmlns:a16="http://schemas.microsoft.com/office/drawing/2014/main" id="{5D57BD7C-B3C0-823C-063C-A2DE957485EE}"/>
              </a:ext>
            </a:extLst>
          </p:cNvPr>
          <p:cNvPicPr>
            <a:picLocks noGrp="1" noChangeAspect="1"/>
          </p:cNvPicPr>
          <p:nvPr>
            <p:ph idx="1"/>
          </p:nvPr>
        </p:nvPicPr>
        <p:blipFill>
          <a:blip r:embed="rId2"/>
          <a:stretch>
            <a:fillRect/>
          </a:stretch>
        </p:blipFill>
        <p:spPr>
          <a:xfrm>
            <a:off x="2576787" y="3200099"/>
            <a:ext cx="2540000" cy="698500"/>
          </a:xfrm>
        </p:spPr>
      </p:pic>
      <p:sp>
        <p:nvSpPr>
          <p:cNvPr id="6" name="TextBox 5">
            <a:extLst>
              <a:ext uri="{FF2B5EF4-FFF2-40B4-BE49-F238E27FC236}">
                <a16:creationId xmlns:a16="http://schemas.microsoft.com/office/drawing/2014/main" id="{1C01F420-8D5A-479D-422A-4B29A22CA98B}"/>
              </a:ext>
            </a:extLst>
          </p:cNvPr>
          <p:cNvSpPr txBox="1"/>
          <p:nvPr/>
        </p:nvSpPr>
        <p:spPr>
          <a:xfrm>
            <a:off x="5127297" y="3143748"/>
            <a:ext cx="4534831" cy="369332"/>
          </a:xfrm>
          <a:prstGeom prst="rect">
            <a:avLst/>
          </a:prstGeom>
          <a:noFill/>
        </p:spPr>
        <p:txBody>
          <a:bodyPr wrap="none" rtlCol="0">
            <a:spAutoFit/>
          </a:bodyPr>
          <a:lstStyle/>
          <a:p>
            <a:r>
              <a:rPr lang="en-US" dirty="0"/>
              <a:t>Thank you for helping us measure the Internet</a:t>
            </a:r>
          </a:p>
        </p:txBody>
      </p:sp>
      <p:pic>
        <p:nvPicPr>
          <p:cNvPr id="4" name="Picture 3" descr="A screenshot of a computer program&#10;&#10;Description automatically generated">
            <a:extLst>
              <a:ext uri="{FF2B5EF4-FFF2-40B4-BE49-F238E27FC236}">
                <a16:creationId xmlns:a16="http://schemas.microsoft.com/office/drawing/2014/main" id="{EB4EE9C8-DFAE-6263-9EA0-0DF4A5358D8C}"/>
              </a:ext>
            </a:extLst>
          </p:cNvPr>
          <p:cNvPicPr>
            <a:picLocks noChangeAspect="1"/>
          </p:cNvPicPr>
          <p:nvPr/>
        </p:nvPicPr>
        <p:blipFill>
          <a:blip r:embed="rId3"/>
          <a:stretch>
            <a:fillRect/>
          </a:stretch>
        </p:blipFill>
        <p:spPr>
          <a:xfrm>
            <a:off x="6096000" y="1348432"/>
            <a:ext cx="5232232" cy="5144443"/>
          </a:xfrm>
          <a:prstGeom prst="rect">
            <a:avLst/>
          </a:prstGeom>
        </p:spPr>
      </p:pic>
    </p:spTree>
    <p:extLst>
      <p:ext uri="{BB962C8B-B14F-4D97-AF65-F5344CB8AC3E}">
        <p14:creationId xmlns:p14="http://schemas.microsoft.com/office/powerpoint/2010/main" val="229694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7F86-0B1D-084B-9208-488933DE15A6}"/>
              </a:ext>
            </a:extLst>
          </p:cNvPr>
          <p:cNvSpPr>
            <a:spLocks noGrp="1"/>
          </p:cNvSpPr>
          <p:nvPr>
            <p:ph type="title"/>
          </p:nvPr>
        </p:nvSpPr>
        <p:spPr/>
        <p:txBody>
          <a:bodyPr/>
          <a:lstStyle/>
          <a:p>
            <a:r>
              <a:rPr lang="en-AU" dirty="0"/>
              <a:t>This can work</a:t>
            </a:r>
          </a:p>
        </p:txBody>
      </p:sp>
      <p:sp>
        <p:nvSpPr>
          <p:cNvPr id="3" name="Content Placeholder 2">
            <a:extLst>
              <a:ext uri="{FF2B5EF4-FFF2-40B4-BE49-F238E27FC236}">
                <a16:creationId xmlns:a16="http://schemas.microsoft.com/office/drawing/2014/main" id="{5E2561E2-95CC-E76F-E790-E52021197FD3}"/>
              </a:ext>
            </a:extLst>
          </p:cNvPr>
          <p:cNvSpPr>
            <a:spLocks noGrp="1"/>
          </p:cNvSpPr>
          <p:nvPr>
            <p:ph idx="1"/>
          </p:nvPr>
        </p:nvSpPr>
        <p:spPr>
          <a:xfrm>
            <a:off x="838200" y="1825625"/>
            <a:ext cx="11122572" cy="4351338"/>
          </a:xfrm>
        </p:spPr>
        <p:txBody>
          <a:bodyPr>
            <a:normAutofit/>
          </a:bodyPr>
          <a:lstStyle/>
          <a:p>
            <a:r>
              <a:rPr lang="en-AU" dirty="0"/>
              <a:t>We can instrument the target host via an ad script</a:t>
            </a:r>
          </a:p>
          <a:p>
            <a:pPr lvl="1"/>
            <a:r>
              <a:rPr lang="en-AU" dirty="0"/>
              <a:t>we can constrain the ad script to talk </a:t>
            </a:r>
            <a:r>
              <a:rPr lang="en-AU" b="1" dirty="0"/>
              <a:t>only</a:t>
            </a:r>
            <a:r>
              <a:rPr lang="en-AU" dirty="0"/>
              <a:t> to our server(s)</a:t>
            </a:r>
          </a:p>
          <a:p>
            <a:pPr lvl="1"/>
            <a:r>
              <a:rPr lang="en-AU" dirty="0"/>
              <a:t>And if we instrument these servers, then  we can infer the host’s properties</a:t>
            </a:r>
          </a:p>
          <a:p>
            <a:r>
              <a:rPr lang="en-AU" dirty="0"/>
              <a:t>Ads try to deliver to new users all of the time</a:t>
            </a:r>
          </a:p>
          <a:p>
            <a:pPr lvl="1"/>
            <a:r>
              <a:rPr lang="en-AU" dirty="0"/>
              <a:t>We want to measure new sample points all of the time to avoid implicit repeat bias in the measurement set</a:t>
            </a:r>
          </a:p>
          <a:p>
            <a:r>
              <a:rPr lang="en-AU" dirty="0"/>
              <a:t>Ads are biased towards ‘clicks’</a:t>
            </a:r>
          </a:p>
          <a:p>
            <a:pPr lvl="1"/>
            <a:r>
              <a:rPr lang="en-AU" dirty="0"/>
              <a:t>We are not interested in clicks</a:t>
            </a:r>
          </a:p>
          <a:p>
            <a:pPr lvl="1"/>
            <a:r>
              <a:rPr lang="en-AU" dirty="0"/>
              <a:t>We just  want impressions</a:t>
            </a:r>
          </a:p>
          <a:p>
            <a:pPr lvl="1"/>
            <a:r>
              <a:rPr lang="en-AU" dirty="0"/>
              <a:t>Impressions are far cheaper than clicks!</a:t>
            </a:r>
          </a:p>
        </p:txBody>
      </p:sp>
    </p:spTree>
    <p:extLst>
      <p:ext uri="{BB962C8B-B14F-4D97-AF65-F5344CB8AC3E}">
        <p14:creationId xmlns:p14="http://schemas.microsoft.com/office/powerpoint/2010/main" val="265815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placement logic</a:t>
            </a:r>
          </a:p>
        </p:txBody>
      </p:sp>
      <p:sp>
        <p:nvSpPr>
          <p:cNvPr id="3" name="Content Placeholder 2"/>
          <p:cNvSpPr>
            <a:spLocks noGrp="1"/>
          </p:cNvSpPr>
          <p:nvPr>
            <p:ph idx="1"/>
          </p:nvPr>
        </p:nvSpPr>
        <p:spPr/>
        <p:txBody>
          <a:bodyPr>
            <a:normAutofit fontScale="92500" lnSpcReduction="20000"/>
          </a:bodyPr>
          <a:lstStyle/>
          <a:p>
            <a:r>
              <a:rPr lang="en-US" dirty="0"/>
              <a:t> Fresh Eyeballs == Unique endpoints</a:t>
            </a:r>
          </a:p>
          <a:p>
            <a:pPr lvl="1"/>
            <a:r>
              <a:rPr lang="en-US" dirty="0"/>
              <a:t>We have good evidence the advertising channel is able to sustain a constant supply of unique endpoints</a:t>
            </a:r>
          </a:p>
          <a:p>
            <a:r>
              <a:rPr lang="en-US" dirty="0"/>
              <a:t>Pay by click, or pay by impression</a:t>
            </a:r>
          </a:p>
          <a:p>
            <a:pPr lvl="1"/>
            <a:r>
              <a:rPr lang="en-US" dirty="0"/>
              <a:t>If you select a preference for impressions, then the channel tries hard to present your ad to as many unique endpoints as possible</a:t>
            </a:r>
          </a:p>
          <a:p>
            <a:r>
              <a:rPr lang="en-US" dirty="0"/>
              <a:t>Time/Location/Context tuned</a:t>
            </a:r>
          </a:p>
          <a:p>
            <a:pPr lvl="1"/>
            <a:r>
              <a:rPr lang="en-US" dirty="0"/>
              <a:t>Can select for time of day, physical location or keyword contexts (for search-related ads)</a:t>
            </a:r>
          </a:p>
          <a:p>
            <a:pPr lvl="1"/>
            <a:r>
              <a:rPr lang="en-US" dirty="0"/>
              <a:t>But if you don’t select, then placement is generalized</a:t>
            </a:r>
          </a:p>
          <a:p>
            <a:r>
              <a:rPr lang="en-US" dirty="0"/>
              <a:t>Aim to fill budget</a:t>
            </a:r>
          </a:p>
          <a:p>
            <a:pPr lvl="1"/>
            <a:r>
              <a:rPr lang="en-US" dirty="0"/>
              <a:t>If you request $100 of ad placements per day, then inside 24h the algorithm tries hard to even placement but in the end the ad placement algorithm will ramp up your ad to achieve enough views, to bill you $100</a:t>
            </a:r>
          </a:p>
          <a:p>
            <a:pPr lvl="1"/>
            <a:endParaRPr lang="en-US" dirty="0"/>
          </a:p>
        </p:txBody>
      </p:sp>
    </p:spTree>
    <p:extLst>
      <p:ext uri="{BB962C8B-B14F-4D97-AF65-F5344CB8AC3E}">
        <p14:creationId xmlns:p14="http://schemas.microsoft.com/office/powerpoint/2010/main" val="20418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D20A-D918-1900-21B0-4D8B9FBE6B39}"/>
              </a:ext>
            </a:extLst>
          </p:cNvPr>
          <p:cNvSpPr>
            <a:spLocks noGrp="1"/>
          </p:cNvSpPr>
          <p:nvPr>
            <p:ph type="title"/>
          </p:nvPr>
        </p:nvSpPr>
        <p:spPr/>
        <p:txBody>
          <a:bodyPr/>
          <a:lstStyle/>
          <a:p>
            <a:r>
              <a:rPr lang="en-US" dirty="0"/>
              <a:t>Daily Ad Impression Count</a:t>
            </a:r>
          </a:p>
        </p:txBody>
      </p:sp>
      <p:pic>
        <p:nvPicPr>
          <p:cNvPr id="5" name="Content Placeholder 4" descr="A graph of a graph&#10;&#10;Description automatically generated">
            <a:extLst>
              <a:ext uri="{FF2B5EF4-FFF2-40B4-BE49-F238E27FC236}">
                <a16:creationId xmlns:a16="http://schemas.microsoft.com/office/drawing/2014/main" id="{0D01C69B-33C8-BEB3-76F2-388B961A59B4}"/>
              </a:ext>
            </a:extLst>
          </p:cNvPr>
          <p:cNvPicPr>
            <a:picLocks noGrp="1" noChangeAspect="1"/>
          </p:cNvPicPr>
          <p:nvPr>
            <p:ph idx="1"/>
          </p:nvPr>
        </p:nvPicPr>
        <p:blipFill>
          <a:blip r:embed="rId2"/>
          <a:stretch>
            <a:fillRect/>
          </a:stretch>
        </p:blipFill>
        <p:spPr>
          <a:xfrm>
            <a:off x="1358806" y="1825625"/>
            <a:ext cx="9474387" cy="4351338"/>
          </a:xfrm>
        </p:spPr>
      </p:pic>
    </p:spTree>
    <p:extLst>
      <p:ext uri="{BB962C8B-B14F-4D97-AF65-F5344CB8AC3E}">
        <p14:creationId xmlns:p14="http://schemas.microsoft.com/office/powerpoint/2010/main" val="29218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D20A-D918-1900-21B0-4D8B9FBE6B39}"/>
              </a:ext>
            </a:extLst>
          </p:cNvPr>
          <p:cNvSpPr>
            <a:spLocks noGrp="1"/>
          </p:cNvSpPr>
          <p:nvPr>
            <p:ph type="title"/>
          </p:nvPr>
        </p:nvSpPr>
        <p:spPr/>
        <p:txBody>
          <a:bodyPr/>
          <a:lstStyle/>
          <a:p>
            <a:r>
              <a:rPr lang="en-US" dirty="0"/>
              <a:t>Daily Ad Impression Count for Indonesia</a:t>
            </a:r>
          </a:p>
        </p:txBody>
      </p:sp>
      <p:pic>
        <p:nvPicPr>
          <p:cNvPr id="7" name="Content Placeholder 6" descr="A graph with lines and numbers&#10;&#10;Description automatically generated">
            <a:extLst>
              <a:ext uri="{FF2B5EF4-FFF2-40B4-BE49-F238E27FC236}">
                <a16:creationId xmlns:a16="http://schemas.microsoft.com/office/drawing/2014/main" id="{4B36980D-9F67-B30A-594A-9A58B43EE578}"/>
              </a:ext>
            </a:extLst>
          </p:cNvPr>
          <p:cNvPicPr>
            <a:picLocks noGrp="1" noChangeAspect="1"/>
          </p:cNvPicPr>
          <p:nvPr>
            <p:ph idx="1"/>
          </p:nvPr>
        </p:nvPicPr>
        <p:blipFill>
          <a:blip r:embed="rId2"/>
          <a:stretch>
            <a:fillRect/>
          </a:stretch>
        </p:blipFill>
        <p:spPr>
          <a:xfrm>
            <a:off x="1790863" y="1825625"/>
            <a:ext cx="8610273" cy="4351338"/>
          </a:xfrm>
        </p:spPr>
      </p:pic>
    </p:spTree>
    <p:extLst>
      <p:ext uri="{BB962C8B-B14F-4D97-AF65-F5344CB8AC3E}">
        <p14:creationId xmlns:p14="http://schemas.microsoft.com/office/powerpoint/2010/main" val="140154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IPv6 via Ads</a:t>
            </a:r>
          </a:p>
        </p:txBody>
      </p:sp>
      <p:sp>
        <p:nvSpPr>
          <p:cNvPr id="3" name="Content Placeholder 2"/>
          <p:cNvSpPr>
            <a:spLocks noGrp="1"/>
          </p:cNvSpPr>
          <p:nvPr>
            <p:ph idx="1"/>
          </p:nvPr>
        </p:nvSpPr>
        <p:spPr/>
        <p:txBody>
          <a:bodyPr>
            <a:normAutofit/>
          </a:bodyPr>
          <a:lstStyle/>
          <a:p>
            <a:r>
              <a:rPr lang="en-US" dirty="0"/>
              <a:t>Use HTML5 code that is executed on ad impression</a:t>
            </a:r>
          </a:p>
          <a:p>
            <a:pPr lvl="1"/>
            <a:r>
              <a:rPr lang="en-US" dirty="0"/>
              <a:t>Client retrieves set of “tests” from an ad-controller</a:t>
            </a:r>
          </a:p>
          <a:p>
            <a:pPr lvl="1"/>
            <a:r>
              <a:rPr lang="en-US" sz="2600" dirty="0"/>
              <a:t>Client is given 10 URLs to load, including:</a:t>
            </a:r>
          </a:p>
          <a:p>
            <a:pPr marL="1200150" lvl="2" indent="-342900"/>
            <a:r>
              <a:rPr lang="en-US" sz="2200" dirty="0"/>
              <a:t>Dual Stack object</a:t>
            </a:r>
          </a:p>
          <a:p>
            <a:pPr marL="1200150" lvl="2" indent="-342900"/>
            <a:r>
              <a:rPr lang="en-US" sz="2200" dirty="0"/>
              <a:t>V4-only object</a:t>
            </a:r>
          </a:p>
          <a:p>
            <a:pPr marL="1200150" lvl="2" indent="-342900"/>
            <a:r>
              <a:rPr lang="en-US" sz="2200" dirty="0"/>
              <a:t>V6-only object</a:t>
            </a:r>
          </a:p>
          <a:p>
            <a:pPr marL="1200150" lvl="2" indent="-342900"/>
            <a:r>
              <a:rPr lang="en-US" sz="2200" dirty="0"/>
              <a:t>Result reporting URL (10 second timer)</a:t>
            </a:r>
          </a:p>
          <a:p>
            <a:pPr marL="857250" lvl="2" indent="0">
              <a:buNone/>
            </a:pPr>
            <a:r>
              <a:rPr lang="en-US" sz="2200" dirty="0"/>
              <a:t>All DNS is dual stack</a:t>
            </a:r>
          </a:p>
          <a:p>
            <a:pPr marL="857250" lvl="2" indent="0">
              <a:buNone/>
            </a:pPr>
            <a:r>
              <a:rPr lang="en-US" sz="2200" dirty="0"/>
              <a:t>All URLs use a unique DNS label </a:t>
            </a:r>
          </a:p>
        </p:txBody>
      </p:sp>
    </p:spTree>
    <p:extLst>
      <p:ext uri="{BB962C8B-B14F-4D97-AF65-F5344CB8AC3E}">
        <p14:creationId xmlns:p14="http://schemas.microsoft.com/office/powerpoint/2010/main" val="81204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Server </a:t>
            </a:r>
            <a:r>
              <a:rPr lang="en-US" dirty="0" err="1"/>
              <a:t>config</a:t>
            </a:r>
            <a:endParaRPr lang="en-US" dirty="0"/>
          </a:p>
        </p:txBody>
      </p:sp>
      <p:sp>
        <p:nvSpPr>
          <p:cNvPr id="3" name="Content Placeholder 2"/>
          <p:cNvSpPr>
            <a:spLocks noGrp="1"/>
          </p:cNvSpPr>
          <p:nvPr>
            <p:ph idx="1"/>
          </p:nvPr>
        </p:nvSpPr>
        <p:spPr/>
        <p:txBody>
          <a:bodyPr/>
          <a:lstStyle/>
          <a:p>
            <a:r>
              <a:rPr lang="en-US" dirty="0"/>
              <a:t>There are five server sets, identically configured in VMs in DCs (Frankfurt, Singapore, Dallas, Sao Paulo, Mumbai)</a:t>
            </a:r>
          </a:p>
          <a:p>
            <a:r>
              <a:rPr lang="en-US" dirty="0"/>
              <a:t>The experiment script directs the client to the “closest” server set (based on geolocation of the client IP address)</a:t>
            </a:r>
          </a:p>
          <a:p>
            <a:r>
              <a:rPr lang="en-US" dirty="0"/>
              <a:t>Server set has dedicated DNS and web content server VMs</a:t>
            </a:r>
          </a:p>
        </p:txBody>
      </p:sp>
    </p:spTree>
    <p:extLst>
      <p:ext uri="{BB962C8B-B14F-4D97-AF65-F5344CB8AC3E}">
        <p14:creationId xmlns:p14="http://schemas.microsoft.com/office/powerpoint/2010/main" val="164458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Collected Data</a:t>
            </a:r>
          </a:p>
        </p:txBody>
      </p:sp>
      <p:sp>
        <p:nvSpPr>
          <p:cNvPr id="3" name="Content Placeholder 2"/>
          <p:cNvSpPr>
            <a:spLocks noGrp="1"/>
          </p:cNvSpPr>
          <p:nvPr>
            <p:ph idx="1"/>
          </p:nvPr>
        </p:nvSpPr>
        <p:spPr/>
        <p:txBody>
          <a:bodyPr/>
          <a:lstStyle/>
          <a:p>
            <a:pPr marL="0" indent="0">
              <a:buNone/>
            </a:pPr>
            <a:r>
              <a:rPr lang="en-US" dirty="0"/>
              <a:t>Per Server, Per Day:</a:t>
            </a:r>
          </a:p>
          <a:p>
            <a:pPr lvl="1"/>
            <a:r>
              <a:rPr lang="en-US" dirty="0"/>
              <a:t>HTTP access log</a:t>
            </a:r>
          </a:p>
          <a:p>
            <a:pPr marL="914400" lvl="2" indent="0">
              <a:buNone/>
            </a:pPr>
            <a:r>
              <a:rPr lang="en-US" dirty="0"/>
              <a:t>(successfully completed fetches)</a:t>
            </a:r>
          </a:p>
          <a:p>
            <a:pPr lvl="1"/>
            <a:r>
              <a:rPr lang="en-US" dirty="0"/>
              <a:t>DNS query log</a:t>
            </a:r>
          </a:p>
          <a:p>
            <a:pPr marL="914400" lvl="2" indent="0">
              <a:buNone/>
            </a:pPr>
            <a:r>
              <a:rPr lang="en-US" dirty="0"/>
              <a:t>(incoming DNS queries)</a:t>
            </a:r>
          </a:p>
          <a:p>
            <a:pPr lvl="1"/>
            <a:r>
              <a:rPr lang="en-US" dirty="0"/>
              <a:t>Packet capture</a:t>
            </a:r>
          </a:p>
          <a:p>
            <a:pPr marL="914400" lvl="2" indent="0">
              <a:buNone/>
            </a:pPr>
            <a:r>
              <a:rPr lang="en-US" dirty="0"/>
              <a:t>All packets!</a:t>
            </a:r>
          </a:p>
        </p:txBody>
      </p:sp>
    </p:spTree>
    <p:extLst>
      <p:ext uri="{BB962C8B-B14F-4D97-AF65-F5344CB8AC3E}">
        <p14:creationId xmlns:p14="http://schemas.microsoft.com/office/powerpoint/2010/main" val="72184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BA05-A44F-BD94-A7A5-22A3202A4565}"/>
              </a:ext>
            </a:extLst>
          </p:cNvPr>
          <p:cNvSpPr>
            <a:spLocks noGrp="1"/>
          </p:cNvSpPr>
          <p:nvPr>
            <p:ph type="title"/>
          </p:nvPr>
        </p:nvSpPr>
        <p:spPr/>
        <p:txBody>
          <a:bodyPr/>
          <a:lstStyle/>
          <a:p>
            <a:r>
              <a:rPr lang="en-AU" dirty="0"/>
              <a:t>Indonesian ISPs</a:t>
            </a:r>
          </a:p>
        </p:txBody>
      </p:sp>
      <p:pic>
        <p:nvPicPr>
          <p:cNvPr id="9" name="Content Placeholder 8" descr="A screenshot of a computer&#10;&#10;Description automatically generated">
            <a:extLst>
              <a:ext uri="{FF2B5EF4-FFF2-40B4-BE49-F238E27FC236}">
                <a16:creationId xmlns:a16="http://schemas.microsoft.com/office/drawing/2014/main" id="{6DF5E950-81F9-880A-7FB4-43CFD7963647}"/>
              </a:ext>
            </a:extLst>
          </p:cNvPr>
          <p:cNvPicPr>
            <a:picLocks noGrp="1" noChangeAspect="1"/>
          </p:cNvPicPr>
          <p:nvPr>
            <p:ph idx="1"/>
          </p:nvPr>
        </p:nvPicPr>
        <p:blipFill>
          <a:blip r:embed="rId2"/>
          <a:stretch>
            <a:fillRect/>
          </a:stretch>
        </p:blipFill>
        <p:spPr>
          <a:xfrm>
            <a:off x="838200" y="2114774"/>
            <a:ext cx="10515600" cy="3773039"/>
          </a:xfrm>
        </p:spPr>
      </p:pic>
    </p:spTree>
    <p:extLst>
      <p:ext uri="{BB962C8B-B14F-4D97-AF65-F5344CB8AC3E}">
        <p14:creationId xmlns:p14="http://schemas.microsoft.com/office/powerpoint/2010/main" val="50702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8773-03BE-DA8A-F3F1-184A98E1866F}"/>
              </a:ext>
            </a:extLst>
          </p:cNvPr>
          <p:cNvSpPr>
            <a:spLocks noGrp="1"/>
          </p:cNvSpPr>
          <p:nvPr>
            <p:ph type="title"/>
          </p:nvPr>
        </p:nvSpPr>
        <p:spPr/>
        <p:txBody>
          <a:bodyPr/>
          <a:lstStyle/>
          <a:p>
            <a:r>
              <a:rPr lang="en-AU" dirty="0"/>
              <a:t>Data Analysis</a:t>
            </a:r>
          </a:p>
        </p:txBody>
      </p:sp>
      <p:sp>
        <p:nvSpPr>
          <p:cNvPr id="3" name="Content Placeholder 2">
            <a:extLst>
              <a:ext uri="{FF2B5EF4-FFF2-40B4-BE49-F238E27FC236}">
                <a16:creationId xmlns:a16="http://schemas.microsoft.com/office/drawing/2014/main" id="{BD7174DB-CB59-B516-1390-BF52003F089B}"/>
              </a:ext>
            </a:extLst>
          </p:cNvPr>
          <p:cNvSpPr>
            <a:spLocks noGrp="1"/>
          </p:cNvSpPr>
          <p:nvPr>
            <p:ph idx="1"/>
          </p:nvPr>
        </p:nvSpPr>
        <p:spPr/>
        <p:txBody>
          <a:bodyPr/>
          <a:lstStyle/>
          <a:p>
            <a:pPr marL="0" indent="0">
              <a:buNone/>
            </a:pPr>
            <a:r>
              <a:rPr lang="en-AU" dirty="0"/>
              <a:t>For example – IPv6 measurement</a:t>
            </a:r>
          </a:p>
          <a:p>
            <a:pPr lvl="1"/>
            <a:r>
              <a:rPr lang="en-AU" dirty="0"/>
              <a:t>IPv6 “capable” means that the client successfully fetched the URL target that is only accessible using IPv6 </a:t>
            </a:r>
          </a:p>
          <a:p>
            <a:pPr lvl="1"/>
            <a:r>
              <a:rPr lang="en-AU" dirty="0"/>
              <a:t>IPv6 “preferred” means that the client used IPv6 to fetch the dual stack URL target</a:t>
            </a:r>
          </a:p>
          <a:p>
            <a:pPr lvl="1"/>
            <a:r>
              <a:rPr lang="en-AU" dirty="0"/>
              <a:t>Aggregate data by origin AS and by geolocation CC</a:t>
            </a:r>
          </a:p>
          <a:p>
            <a:pPr lvl="1"/>
            <a:r>
              <a:rPr lang="en-AU" dirty="0"/>
              <a:t>“Normalise” the country data against estimates of national user populations (to compensate for </a:t>
            </a:r>
            <a:r>
              <a:rPr lang="en-AU" dirty="0" err="1"/>
              <a:t>aD</a:t>
            </a:r>
            <a:r>
              <a:rPr lang="en-AU" dirty="0"/>
              <a:t> placement bias at a national level)</a:t>
            </a:r>
          </a:p>
          <a:p>
            <a:pPr lvl="1"/>
            <a:r>
              <a:rPr lang="en-AU" dirty="0"/>
              <a:t>Generate IPv6 daily report and data to data set</a:t>
            </a:r>
          </a:p>
        </p:txBody>
      </p:sp>
    </p:spTree>
    <p:extLst>
      <p:ext uri="{BB962C8B-B14F-4D97-AF65-F5344CB8AC3E}">
        <p14:creationId xmlns:p14="http://schemas.microsoft.com/office/powerpoint/2010/main" val="206433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7B9A-1F2E-E21C-7491-D62BB7B1CDC6}"/>
              </a:ext>
            </a:extLst>
          </p:cNvPr>
          <p:cNvSpPr>
            <a:spLocks noGrp="1"/>
          </p:cNvSpPr>
          <p:nvPr>
            <p:ph type="title"/>
          </p:nvPr>
        </p:nvSpPr>
        <p:spPr/>
        <p:txBody>
          <a:bodyPr/>
          <a:lstStyle/>
          <a:p>
            <a:r>
              <a:rPr lang="en-AU" dirty="0"/>
              <a:t>V6 Time Series for the entire Internet</a:t>
            </a:r>
          </a:p>
        </p:txBody>
      </p:sp>
      <p:pic>
        <p:nvPicPr>
          <p:cNvPr id="7" name="Content Placeholder 6" descr="A graph showing a line of growth&#10;&#10;Description automatically generated with medium confidence">
            <a:extLst>
              <a:ext uri="{FF2B5EF4-FFF2-40B4-BE49-F238E27FC236}">
                <a16:creationId xmlns:a16="http://schemas.microsoft.com/office/drawing/2014/main" id="{72692C19-9CFC-FFC7-6E88-D63641600E82}"/>
              </a:ext>
            </a:extLst>
          </p:cNvPr>
          <p:cNvPicPr>
            <a:picLocks noGrp="1" noChangeAspect="1"/>
          </p:cNvPicPr>
          <p:nvPr>
            <p:ph idx="1"/>
          </p:nvPr>
        </p:nvPicPr>
        <p:blipFill>
          <a:blip r:embed="rId2"/>
          <a:stretch>
            <a:fillRect/>
          </a:stretch>
        </p:blipFill>
        <p:spPr>
          <a:xfrm>
            <a:off x="1388223" y="1825625"/>
            <a:ext cx="9415554" cy="4351338"/>
          </a:xfrm>
        </p:spPr>
      </p:pic>
    </p:spTree>
    <p:extLst>
      <p:ext uri="{BB962C8B-B14F-4D97-AF65-F5344CB8AC3E}">
        <p14:creationId xmlns:p14="http://schemas.microsoft.com/office/powerpoint/2010/main" val="332066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FFE9-4231-1FBE-80D5-F86A0BDFD15F}"/>
              </a:ext>
            </a:extLst>
          </p:cNvPr>
          <p:cNvSpPr>
            <a:spLocks noGrp="1"/>
          </p:cNvSpPr>
          <p:nvPr>
            <p:ph type="title"/>
          </p:nvPr>
        </p:nvSpPr>
        <p:spPr/>
        <p:txBody>
          <a:bodyPr/>
          <a:lstStyle/>
          <a:p>
            <a:r>
              <a:rPr lang="en-AU" dirty="0"/>
              <a:t>IPv6 Report</a:t>
            </a:r>
          </a:p>
        </p:txBody>
      </p:sp>
      <p:sp>
        <p:nvSpPr>
          <p:cNvPr id="7" name="TextBox 6">
            <a:extLst>
              <a:ext uri="{FF2B5EF4-FFF2-40B4-BE49-F238E27FC236}">
                <a16:creationId xmlns:a16="http://schemas.microsoft.com/office/drawing/2014/main" id="{6BFCEB3E-C061-039F-8CF3-88D265052EAC}"/>
              </a:ext>
            </a:extLst>
          </p:cNvPr>
          <p:cNvSpPr txBox="1"/>
          <p:nvPr/>
        </p:nvSpPr>
        <p:spPr>
          <a:xfrm>
            <a:off x="5959365" y="6311900"/>
            <a:ext cx="6096000" cy="369332"/>
          </a:xfrm>
          <a:prstGeom prst="rect">
            <a:avLst/>
          </a:prstGeom>
          <a:noFill/>
        </p:spPr>
        <p:txBody>
          <a:bodyPr wrap="square">
            <a:spAutoFit/>
          </a:bodyPr>
          <a:lstStyle/>
          <a:p>
            <a:r>
              <a:rPr lang="en-AU" dirty="0"/>
              <a:t>https://</a:t>
            </a:r>
            <a:r>
              <a:rPr lang="en-AU" dirty="0" err="1"/>
              <a:t>stats.labs.apnic.net</a:t>
            </a:r>
            <a:r>
              <a:rPr lang="en-AU" dirty="0"/>
              <a:t>/ipv6</a:t>
            </a:r>
          </a:p>
        </p:txBody>
      </p:sp>
      <p:pic>
        <p:nvPicPr>
          <p:cNvPr id="8" name="Content Placeholder 7" descr="A map of the world&#10;&#10;Description automatically generated">
            <a:extLst>
              <a:ext uri="{FF2B5EF4-FFF2-40B4-BE49-F238E27FC236}">
                <a16:creationId xmlns:a16="http://schemas.microsoft.com/office/drawing/2014/main" id="{DBD88BE5-FDA7-15FF-CA14-B959260CFE1D}"/>
              </a:ext>
            </a:extLst>
          </p:cNvPr>
          <p:cNvPicPr>
            <a:picLocks noGrp="1" noChangeAspect="1"/>
          </p:cNvPicPr>
          <p:nvPr>
            <p:ph idx="1"/>
          </p:nvPr>
        </p:nvPicPr>
        <p:blipFill>
          <a:blip r:embed="rId2"/>
          <a:stretch>
            <a:fillRect/>
          </a:stretch>
        </p:blipFill>
        <p:spPr>
          <a:xfrm>
            <a:off x="1339029" y="1825625"/>
            <a:ext cx="9513942" cy="4351338"/>
          </a:xfrm>
        </p:spPr>
      </p:pic>
    </p:spTree>
    <p:extLst>
      <p:ext uri="{BB962C8B-B14F-4D97-AF65-F5344CB8AC3E}">
        <p14:creationId xmlns:p14="http://schemas.microsoft.com/office/powerpoint/2010/main" val="128850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descr="A map of the world&#10;&#10;Description automatically generated">
            <a:extLst>
              <a:ext uri="{FF2B5EF4-FFF2-40B4-BE49-F238E27FC236}">
                <a16:creationId xmlns:a16="http://schemas.microsoft.com/office/drawing/2014/main" id="{85806293-B888-16AA-A045-A528945086D5}"/>
              </a:ext>
            </a:extLst>
          </p:cNvPr>
          <p:cNvPicPr>
            <a:picLocks noChangeAspect="1"/>
          </p:cNvPicPr>
          <p:nvPr/>
        </p:nvPicPr>
        <p:blipFill>
          <a:blip r:embed="rId2"/>
          <a:stretch>
            <a:fillRect/>
          </a:stretch>
        </p:blipFill>
        <p:spPr>
          <a:xfrm>
            <a:off x="1339029" y="1825625"/>
            <a:ext cx="9513942" cy="4351338"/>
          </a:xfrm>
          <a:prstGeom prst="rect">
            <a:avLst/>
          </a:prstGeom>
        </p:spPr>
      </p:pic>
      <p:sp>
        <p:nvSpPr>
          <p:cNvPr id="2" name="Title 1">
            <a:extLst>
              <a:ext uri="{FF2B5EF4-FFF2-40B4-BE49-F238E27FC236}">
                <a16:creationId xmlns:a16="http://schemas.microsoft.com/office/drawing/2014/main" id="{DA74FFE9-4231-1FBE-80D5-F86A0BDFD15F}"/>
              </a:ext>
            </a:extLst>
          </p:cNvPr>
          <p:cNvSpPr>
            <a:spLocks noGrp="1"/>
          </p:cNvSpPr>
          <p:nvPr>
            <p:ph type="title"/>
          </p:nvPr>
        </p:nvSpPr>
        <p:spPr/>
        <p:txBody>
          <a:bodyPr/>
          <a:lstStyle/>
          <a:p>
            <a:r>
              <a:rPr lang="en-AU" dirty="0"/>
              <a:t>IPv6 Report</a:t>
            </a:r>
          </a:p>
        </p:txBody>
      </p:sp>
      <p:sp>
        <p:nvSpPr>
          <p:cNvPr id="7" name="TextBox 6">
            <a:extLst>
              <a:ext uri="{FF2B5EF4-FFF2-40B4-BE49-F238E27FC236}">
                <a16:creationId xmlns:a16="http://schemas.microsoft.com/office/drawing/2014/main" id="{6BFCEB3E-C061-039F-8CF3-88D265052EAC}"/>
              </a:ext>
            </a:extLst>
          </p:cNvPr>
          <p:cNvSpPr txBox="1"/>
          <p:nvPr/>
        </p:nvSpPr>
        <p:spPr>
          <a:xfrm>
            <a:off x="5959365" y="6311900"/>
            <a:ext cx="6096000" cy="369332"/>
          </a:xfrm>
          <a:prstGeom prst="rect">
            <a:avLst/>
          </a:prstGeom>
          <a:noFill/>
        </p:spPr>
        <p:txBody>
          <a:bodyPr wrap="square">
            <a:spAutoFit/>
          </a:bodyPr>
          <a:lstStyle/>
          <a:p>
            <a:r>
              <a:rPr lang="en-AU" dirty="0"/>
              <a:t>https://</a:t>
            </a:r>
            <a:r>
              <a:rPr lang="en-AU" dirty="0" err="1"/>
              <a:t>stats.labs.apnic.net</a:t>
            </a:r>
            <a:r>
              <a:rPr lang="en-AU" dirty="0"/>
              <a:t>/ipv6</a:t>
            </a:r>
          </a:p>
        </p:txBody>
      </p:sp>
      <p:pic>
        <p:nvPicPr>
          <p:cNvPr id="6" name="Picture 5" descr="A screenshot of a computer&#10;&#10;Description automatically generated">
            <a:extLst>
              <a:ext uri="{FF2B5EF4-FFF2-40B4-BE49-F238E27FC236}">
                <a16:creationId xmlns:a16="http://schemas.microsoft.com/office/drawing/2014/main" id="{58B15B9E-8AFD-D9D9-7E98-042B61225721}"/>
              </a:ext>
            </a:extLst>
          </p:cNvPr>
          <p:cNvPicPr>
            <a:picLocks noChangeAspect="1"/>
          </p:cNvPicPr>
          <p:nvPr/>
        </p:nvPicPr>
        <p:blipFill>
          <a:blip r:embed="rId3"/>
          <a:stretch>
            <a:fillRect/>
          </a:stretch>
        </p:blipFill>
        <p:spPr>
          <a:xfrm>
            <a:off x="4202605" y="3125952"/>
            <a:ext cx="7772400" cy="2865044"/>
          </a:xfrm>
          <a:prstGeom prst="rect">
            <a:avLst/>
          </a:prstGeom>
        </p:spPr>
      </p:pic>
    </p:spTree>
    <p:extLst>
      <p:ext uri="{BB962C8B-B14F-4D97-AF65-F5344CB8AC3E}">
        <p14:creationId xmlns:p14="http://schemas.microsoft.com/office/powerpoint/2010/main" val="421559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027C-8B20-EC41-E6FD-D119325AB89F}"/>
              </a:ext>
            </a:extLst>
          </p:cNvPr>
          <p:cNvSpPr>
            <a:spLocks noGrp="1"/>
          </p:cNvSpPr>
          <p:nvPr>
            <p:ph type="title"/>
          </p:nvPr>
        </p:nvSpPr>
        <p:spPr/>
        <p:txBody>
          <a:bodyPr/>
          <a:lstStyle/>
          <a:p>
            <a:r>
              <a:rPr lang="en-US" dirty="0"/>
              <a:t>IPv6 - Indonesia</a:t>
            </a:r>
          </a:p>
        </p:txBody>
      </p:sp>
      <p:pic>
        <p:nvPicPr>
          <p:cNvPr id="5" name="Content Placeholder 4" descr="A graph with red and blue lines&#10;&#10;Description automatically generated">
            <a:extLst>
              <a:ext uri="{FF2B5EF4-FFF2-40B4-BE49-F238E27FC236}">
                <a16:creationId xmlns:a16="http://schemas.microsoft.com/office/drawing/2014/main" id="{1F7243B2-3EED-438C-29A0-1256245D3219}"/>
              </a:ext>
            </a:extLst>
          </p:cNvPr>
          <p:cNvPicPr>
            <a:picLocks noGrp="1" noChangeAspect="1"/>
          </p:cNvPicPr>
          <p:nvPr>
            <p:ph idx="1"/>
          </p:nvPr>
        </p:nvPicPr>
        <p:blipFill>
          <a:blip r:embed="rId2"/>
          <a:stretch>
            <a:fillRect/>
          </a:stretch>
        </p:blipFill>
        <p:spPr>
          <a:xfrm>
            <a:off x="1861365" y="1825625"/>
            <a:ext cx="8469270" cy="4351338"/>
          </a:xfrm>
        </p:spPr>
      </p:pic>
    </p:spTree>
    <p:extLst>
      <p:ext uri="{BB962C8B-B14F-4D97-AF65-F5344CB8AC3E}">
        <p14:creationId xmlns:p14="http://schemas.microsoft.com/office/powerpoint/2010/main" val="1592364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027C-8B20-EC41-E6FD-D119325AB89F}"/>
              </a:ext>
            </a:extLst>
          </p:cNvPr>
          <p:cNvSpPr>
            <a:spLocks noGrp="1"/>
          </p:cNvSpPr>
          <p:nvPr>
            <p:ph type="title"/>
          </p:nvPr>
        </p:nvSpPr>
        <p:spPr/>
        <p:txBody>
          <a:bodyPr/>
          <a:lstStyle/>
          <a:p>
            <a:r>
              <a:rPr lang="en-US" dirty="0"/>
              <a:t>IPv6 - Indonesia</a:t>
            </a:r>
          </a:p>
        </p:txBody>
      </p:sp>
      <p:pic>
        <p:nvPicPr>
          <p:cNvPr id="5" name="Content Placeholder 4" descr="A graph with red and blue lines&#10;&#10;Description automatically generated">
            <a:extLst>
              <a:ext uri="{FF2B5EF4-FFF2-40B4-BE49-F238E27FC236}">
                <a16:creationId xmlns:a16="http://schemas.microsoft.com/office/drawing/2014/main" id="{1F7243B2-3EED-438C-29A0-1256245D3219}"/>
              </a:ext>
            </a:extLst>
          </p:cNvPr>
          <p:cNvPicPr>
            <a:picLocks noGrp="1" noChangeAspect="1"/>
          </p:cNvPicPr>
          <p:nvPr>
            <p:ph idx="1"/>
          </p:nvPr>
        </p:nvPicPr>
        <p:blipFill>
          <a:blip r:embed="rId2"/>
          <a:stretch>
            <a:fillRect/>
          </a:stretch>
        </p:blipFill>
        <p:spPr>
          <a:xfrm>
            <a:off x="1861365" y="1825625"/>
            <a:ext cx="8469270" cy="4351338"/>
          </a:xfrm>
        </p:spPr>
      </p:pic>
      <p:pic>
        <p:nvPicPr>
          <p:cNvPr id="4" name="Picture 3" descr="A screenshot of a computer&#10;&#10;Description automatically generated">
            <a:extLst>
              <a:ext uri="{FF2B5EF4-FFF2-40B4-BE49-F238E27FC236}">
                <a16:creationId xmlns:a16="http://schemas.microsoft.com/office/drawing/2014/main" id="{F0111C46-7940-6EAB-BEFE-8A1CB377333B}"/>
              </a:ext>
            </a:extLst>
          </p:cNvPr>
          <p:cNvPicPr>
            <a:picLocks noChangeAspect="1"/>
          </p:cNvPicPr>
          <p:nvPr/>
        </p:nvPicPr>
        <p:blipFill>
          <a:blip r:embed="rId3"/>
          <a:stretch>
            <a:fillRect/>
          </a:stretch>
        </p:blipFill>
        <p:spPr>
          <a:xfrm>
            <a:off x="69316" y="2789803"/>
            <a:ext cx="12053368" cy="2801701"/>
          </a:xfrm>
          <a:prstGeom prst="rect">
            <a:avLst/>
          </a:prstGeom>
        </p:spPr>
      </p:pic>
    </p:spTree>
    <p:extLst>
      <p:ext uri="{BB962C8B-B14F-4D97-AF65-F5344CB8AC3E}">
        <p14:creationId xmlns:p14="http://schemas.microsoft.com/office/powerpoint/2010/main" val="496875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EEE3-7CDF-E4C6-7A9A-6A261E686E85}"/>
              </a:ext>
            </a:extLst>
          </p:cNvPr>
          <p:cNvSpPr>
            <a:spLocks noGrp="1"/>
          </p:cNvSpPr>
          <p:nvPr>
            <p:ph type="title"/>
          </p:nvPr>
        </p:nvSpPr>
        <p:spPr/>
        <p:txBody>
          <a:bodyPr/>
          <a:lstStyle/>
          <a:p>
            <a:r>
              <a:rPr lang="en-AU" dirty="0"/>
              <a:t>What about DNSSEC Use?</a:t>
            </a:r>
          </a:p>
        </p:txBody>
      </p:sp>
      <p:sp>
        <p:nvSpPr>
          <p:cNvPr id="3" name="Content Placeholder 2">
            <a:extLst>
              <a:ext uri="{FF2B5EF4-FFF2-40B4-BE49-F238E27FC236}">
                <a16:creationId xmlns:a16="http://schemas.microsoft.com/office/drawing/2014/main" id="{5B3435CE-18E2-A7FE-10CB-F42CF7190471}"/>
              </a:ext>
            </a:extLst>
          </p:cNvPr>
          <p:cNvSpPr>
            <a:spLocks noGrp="1"/>
          </p:cNvSpPr>
          <p:nvPr>
            <p:ph idx="1"/>
          </p:nvPr>
        </p:nvSpPr>
        <p:spPr/>
        <p:txBody>
          <a:bodyPr/>
          <a:lstStyle/>
          <a:p>
            <a:r>
              <a:rPr lang="en-AU" dirty="0"/>
              <a:t>Can we use the same platform to measure the proportion of users who sit behind DNS resolvers that perform DNSSEC validation?</a:t>
            </a:r>
          </a:p>
        </p:txBody>
      </p:sp>
    </p:spTree>
    <p:extLst>
      <p:ext uri="{BB962C8B-B14F-4D97-AF65-F5344CB8AC3E}">
        <p14:creationId xmlns:p14="http://schemas.microsoft.com/office/powerpoint/2010/main" val="219514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9250-B125-B385-26E5-7B3B0868546B}"/>
              </a:ext>
            </a:extLst>
          </p:cNvPr>
          <p:cNvSpPr>
            <a:spLocks noGrp="1"/>
          </p:cNvSpPr>
          <p:nvPr>
            <p:ph type="title"/>
          </p:nvPr>
        </p:nvSpPr>
        <p:spPr/>
        <p:txBody>
          <a:bodyPr/>
          <a:lstStyle/>
          <a:p>
            <a:r>
              <a:rPr lang="en-AU" dirty="0"/>
              <a:t>DNSSEC Results</a:t>
            </a:r>
          </a:p>
        </p:txBody>
      </p:sp>
      <p:sp>
        <p:nvSpPr>
          <p:cNvPr id="6" name="TextBox 5">
            <a:extLst>
              <a:ext uri="{FF2B5EF4-FFF2-40B4-BE49-F238E27FC236}">
                <a16:creationId xmlns:a16="http://schemas.microsoft.com/office/drawing/2014/main" id="{04C747AC-DEF4-98F1-C56E-9F5DFD801AB8}"/>
              </a:ext>
            </a:extLst>
          </p:cNvPr>
          <p:cNvSpPr txBox="1"/>
          <p:nvPr/>
        </p:nvSpPr>
        <p:spPr>
          <a:xfrm>
            <a:off x="378373" y="6123543"/>
            <a:ext cx="3773790" cy="369332"/>
          </a:xfrm>
          <a:prstGeom prst="rect">
            <a:avLst/>
          </a:prstGeom>
          <a:noFill/>
        </p:spPr>
        <p:txBody>
          <a:bodyPr wrap="none" rtlCol="0">
            <a:spAutoFit/>
          </a:bodyPr>
          <a:lstStyle/>
          <a:p>
            <a:r>
              <a:rPr lang="en-AU" dirty="0"/>
              <a:t>https://</a:t>
            </a:r>
            <a:r>
              <a:rPr lang="en-AU" dirty="0" err="1"/>
              <a:t>stats.labs.apnic.net</a:t>
            </a:r>
            <a:r>
              <a:rPr lang="en-AU" dirty="0"/>
              <a:t>/</a:t>
            </a:r>
            <a:r>
              <a:rPr lang="en-AU" dirty="0" err="1"/>
              <a:t>dnssec</a:t>
            </a:r>
            <a:r>
              <a:rPr lang="en-AU" dirty="0"/>
              <a:t>/XA</a:t>
            </a:r>
          </a:p>
        </p:txBody>
      </p:sp>
      <p:pic>
        <p:nvPicPr>
          <p:cNvPr id="8" name="Content Placeholder 7" descr="A graph of different colored lines&#10;&#10;Description automatically generated">
            <a:extLst>
              <a:ext uri="{FF2B5EF4-FFF2-40B4-BE49-F238E27FC236}">
                <a16:creationId xmlns:a16="http://schemas.microsoft.com/office/drawing/2014/main" id="{C3C82CE0-8AEA-5E1F-FB5E-93B1E53271A4}"/>
              </a:ext>
            </a:extLst>
          </p:cNvPr>
          <p:cNvPicPr>
            <a:picLocks noGrp="1" noChangeAspect="1"/>
          </p:cNvPicPr>
          <p:nvPr>
            <p:ph idx="1"/>
          </p:nvPr>
        </p:nvPicPr>
        <p:blipFill>
          <a:blip r:embed="rId2"/>
          <a:stretch>
            <a:fillRect/>
          </a:stretch>
        </p:blipFill>
        <p:spPr>
          <a:xfrm>
            <a:off x="1852821" y="1825625"/>
            <a:ext cx="8486357" cy="4351338"/>
          </a:xfrm>
        </p:spPr>
      </p:pic>
    </p:spTree>
    <p:extLst>
      <p:ext uri="{BB962C8B-B14F-4D97-AF65-F5344CB8AC3E}">
        <p14:creationId xmlns:p14="http://schemas.microsoft.com/office/powerpoint/2010/main" val="1716613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map of the world&#10;&#10;Description automatically generated">
            <a:extLst>
              <a:ext uri="{FF2B5EF4-FFF2-40B4-BE49-F238E27FC236}">
                <a16:creationId xmlns:a16="http://schemas.microsoft.com/office/drawing/2014/main" id="{64B47B83-B579-F599-D570-8CAFFA33040C}"/>
              </a:ext>
            </a:extLst>
          </p:cNvPr>
          <p:cNvPicPr>
            <a:picLocks noGrp="1" noChangeAspect="1"/>
          </p:cNvPicPr>
          <p:nvPr>
            <p:ph idx="1"/>
          </p:nvPr>
        </p:nvPicPr>
        <p:blipFill>
          <a:blip r:embed="rId2"/>
          <a:stretch>
            <a:fillRect/>
          </a:stretch>
        </p:blipFill>
        <p:spPr>
          <a:xfrm>
            <a:off x="2228193" y="1360536"/>
            <a:ext cx="8103476" cy="5532675"/>
          </a:xfrm>
        </p:spPr>
      </p:pic>
      <p:sp>
        <p:nvSpPr>
          <p:cNvPr id="2" name="Title 1">
            <a:extLst>
              <a:ext uri="{FF2B5EF4-FFF2-40B4-BE49-F238E27FC236}">
                <a16:creationId xmlns:a16="http://schemas.microsoft.com/office/drawing/2014/main" id="{F8576225-78B1-348A-E6A7-D33E5ADEBA3A}"/>
              </a:ext>
            </a:extLst>
          </p:cNvPr>
          <p:cNvSpPr>
            <a:spLocks noGrp="1"/>
          </p:cNvSpPr>
          <p:nvPr>
            <p:ph type="title"/>
          </p:nvPr>
        </p:nvSpPr>
        <p:spPr/>
        <p:txBody>
          <a:bodyPr/>
          <a:lstStyle/>
          <a:p>
            <a:r>
              <a:rPr lang="en-AU" dirty="0"/>
              <a:t>DNSSEC Results</a:t>
            </a:r>
          </a:p>
        </p:txBody>
      </p:sp>
      <p:sp>
        <p:nvSpPr>
          <p:cNvPr id="6" name="TextBox 5">
            <a:extLst>
              <a:ext uri="{FF2B5EF4-FFF2-40B4-BE49-F238E27FC236}">
                <a16:creationId xmlns:a16="http://schemas.microsoft.com/office/drawing/2014/main" id="{E4A62B72-2124-1F7D-B76B-60CAD40B8406}"/>
              </a:ext>
            </a:extLst>
          </p:cNvPr>
          <p:cNvSpPr txBox="1"/>
          <p:nvPr/>
        </p:nvSpPr>
        <p:spPr>
          <a:xfrm>
            <a:off x="378373" y="6123543"/>
            <a:ext cx="3430747" cy="369332"/>
          </a:xfrm>
          <a:prstGeom prst="rect">
            <a:avLst/>
          </a:prstGeom>
          <a:noFill/>
        </p:spPr>
        <p:txBody>
          <a:bodyPr wrap="none" rtlCol="0">
            <a:spAutoFit/>
          </a:bodyPr>
          <a:lstStyle/>
          <a:p>
            <a:r>
              <a:rPr lang="en-AU" dirty="0"/>
              <a:t>https://</a:t>
            </a:r>
            <a:r>
              <a:rPr lang="en-AU" dirty="0" err="1"/>
              <a:t>stats.labs.apnic.net</a:t>
            </a:r>
            <a:r>
              <a:rPr lang="en-AU" dirty="0"/>
              <a:t>/</a:t>
            </a:r>
            <a:r>
              <a:rPr lang="en-AU" dirty="0" err="1"/>
              <a:t>dnssec</a:t>
            </a:r>
            <a:endParaRPr lang="en-AU" dirty="0"/>
          </a:p>
        </p:txBody>
      </p:sp>
    </p:spTree>
    <p:extLst>
      <p:ext uri="{BB962C8B-B14F-4D97-AF65-F5344CB8AC3E}">
        <p14:creationId xmlns:p14="http://schemas.microsoft.com/office/powerpoint/2010/main" val="153359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76B7-221E-8D4D-5835-7933C62E0266}"/>
              </a:ext>
            </a:extLst>
          </p:cNvPr>
          <p:cNvSpPr>
            <a:spLocks noGrp="1"/>
          </p:cNvSpPr>
          <p:nvPr>
            <p:ph type="title"/>
          </p:nvPr>
        </p:nvSpPr>
        <p:spPr/>
        <p:txBody>
          <a:bodyPr/>
          <a:lstStyle/>
          <a:p>
            <a:r>
              <a:rPr lang="en-AU" dirty="0"/>
              <a:t>DNSSEC Validation in Indonesia</a:t>
            </a:r>
          </a:p>
        </p:txBody>
      </p:sp>
      <p:sp>
        <p:nvSpPr>
          <p:cNvPr id="3" name="TextBox 2">
            <a:extLst>
              <a:ext uri="{FF2B5EF4-FFF2-40B4-BE49-F238E27FC236}">
                <a16:creationId xmlns:a16="http://schemas.microsoft.com/office/drawing/2014/main" id="{4D287188-B26D-CC39-9E99-913AAA53B4A6}"/>
              </a:ext>
            </a:extLst>
          </p:cNvPr>
          <p:cNvSpPr txBox="1"/>
          <p:nvPr/>
        </p:nvSpPr>
        <p:spPr>
          <a:xfrm>
            <a:off x="378373" y="6123543"/>
            <a:ext cx="3720890" cy="369332"/>
          </a:xfrm>
          <a:prstGeom prst="rect">
            <a:avLst/>
          </a:prstGeom>
          <a:noFill/>
        </p:spPr>
        <p:txBody>
          <a:bodyPr wrap="none" rtlCol="0">
            <a:spAutoFit/>
          </a:bodyPr>
          <a:lstStyle/>
          <a:p>
            <a:r>
              <a:rPr lang="en-AU" dirty="0"/>
              <a:t>https://</a:t>
            </a:r>
            <a:r>
              <a:rPr lang="en-AU" dirty="0" err="1"/>
              <a:t>stats.labs.apnic.net</a:t>
            </a:r>
            <a:r>
              <a:rPr lang="en-AU" dirty="0"/>
              <a:t>/</a:t>
            </a:r>
            <a:r>
              <a:rPr lang="en-AU" dirty="0" err="1"/>
              <a:t>dnssec</a:t>
            </a:r>
            <a:r>
              <a:rPr lang="en-AU" dirty="0"/>
              <a:t>/ID</a:t>
            </a:r>
          </a:p>
        </p:txBody>
      </p:sp>
      <p:pic>
        <p:nvPicPr>
          <p:cNvPr id="16" name="Picture 15" descr="A screenshot of a computer&#10;&#10;Description automatically generated">
            <a:extLst>
              <a:ext uri="{FF2B5EF4-FFF2-40B4-BE49-F238E27FC236}">
                <a16:creationId xmlns:a16="http://schemas.microsoft.com/office/drawing/2014/main" id="{8BE6D157-158C-E028-A93E-760C65367103}"/>
              </a:ext>
            </a:extLst>
          </p:cNvPr>
          <p:cNvPicPr>
            <a:picLocks noChangeAspect="1"/>
          </p:cNvPicPr>
          <p:nvPr/>
        </p:nvPicPr>
        <p:blipFill>
          <a:blip r:embed="rId2"/>
          <a:stretch>
            <a:fillRect/>
          </a:stretch>
        </p:blipFill>
        <p:spPr>
          <a:xfrm>
            <a:off x="450849" y="2063749"/>
            <a:ext cx="11588183" cy="2802541"/>
          </a:xfrm>
          <a:prstGeom prst="rect">
            <a:avLst/>
          </a:prstGeom>
        </p:spPr>
      </p:pic>
    </p:spTree>
    <p:extLst>
      <p:ext uri="{BB962C8B-B14F-4D97-AF65-F5344CB8AC3E}">
        <p14:creationId xmlns:p14="http://schemas.microsoft.com/office/powerpoint/2010/main" val="77939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A2F8-EF7E-0282-29D3-69ADFE3321CE}"/>
              </a:ext>
            </a:extLst>
          </p:cNvPr>
          <p:cNvSpPr>
            <a:spLocks noGrp="1"/>
          </p:cNvSpPr>
          <p:nvPr>
            <p:ph type="title"/>
          </p:nvPr>
        </p:nvSpPr>
        <p:spPr/>
        <p:txBody>
          <a:bodyPr/>
          <a:lstStyle/>
          <a:p>
            <a:r>
              <a:rPr lang="en-AU" dirty="0"/>
              <a:t>Use of IPv6 in Indonesia</a:t>
            </a:r>
          </a:p>
        </p:txBody>
      </p:sp>
      <p:pic>
        <p:nvPicPr>
          <p:cNvPr id="4" name="Picture 3" descr="A graph with a line&#10;&#10;Description automatically generated">
            <a:extLst>
              <a:ext uri="{FF2B5EF4-FFF2-40B4-BE49-F238E27FC236}">
                <a16:creationId xmlns:a16="http://schemas.microsoft.com/office/drawing/2014/main" id="{F04D50A7-6FB1-75FB-CCF1-020E5AE83526}"/>
              </a:ext>
            </a:extLst>
          </p:cNvPr>
          <p:cNvPicPr>
            <a:picLocks noChangeAspect="1"/>
          </p:cNvPicPr>
          <p:nvPr/>
        </p:nvPicPr>
        <p:blipFill>
          <a:blip r:embed="rId2"/>
          <a:stretch>
            <a:fillRect/>
          </a:stretch>
        </p:blipFill>
        <p:spPr>
          <a:xfrm>
            <a:off x="388882" y="1690689"/>
            <a:ext cx="5930830" cy="3049478"/>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5DAEDB46-C2BA-1FA4-019F-A8E1E34C2BED}"/>
              </a:ext>
            </a:extLst>
          </p:cNvPr>
          <p:cNvPicPr>
            <a:picLocks noChangeAspect="1"/>
          </p:cNvPicPr>
          <p:nvPr/>
        </p:nvPicPr>
        <p:blipFill>
          <a:blip r:embed="rId3"/>
          <a:stretch>
            <a:fillRect/>
          </a:stretch>
        </p:blipFill>
        <p:spPr>
          <a:xfrm>
            <a:off x="3354297" y="4882572"/>
            <a:ext cx="7772400" cy="1610303"/>
          </a:xfrm>
          <a:prstGeom prst="rect">
            <a:avLst/>
          </a:prstGeom>
        </p:spPr>
      </p:pic>
    </p:spTree>
    <p:extLst>
      <p:ext uri="{BB962C8B-B14F-4D97-AF65-F5344CB8AC3E}">
        <p14:creationId xmlns:p14="http://schemas.microsoft.com/office/powerpoint/2010/main" val="152040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53F0-26C0-4C7F-703E-AD748CC20958}"/>
              </a:ext>
            </a:extLst>
          </p:cNvPr>
          <p:cNvSpPr>
            <a:spLocks noGrp="1"/>
          </p:cNvSpPr>
          <p:nvPr>
            <p:ph type="title"/>
          </p:nvPr>
        </p:nvSpPr>
        <p:spPr/>
        <p:txBody>
          <a:bodyPr/>
          <a:lstStyle/>
          <a:p>
            <a:r>
              <a:rPr lang="en-AU" dirty="0"/>
              <a:t>Measurement Projects</a:t>
            </a:r>
          </a:p>
        </p:txBody>
      </p:sp>
      <p:sp>
        <p:nvSpPr>
          <p:cNvPr id="3" name="Content Placeholder 2">
            <a:extLst>
              <a:ext uri="{FF2B5EF4-FFF2-40B4-BE49-F238E27FC236}">
                <a16:creationId xmlns:a16="http://schemas.microsoft.com/office/drawing/2014/main" id="{81978EE7-7FD9-1AD2-351D-579A3FFC0CCB}"/>
              </a:ext>
            </a:extLst>
          </p:cNvPr>
          <p:cNvSpPr>
            <a:spLocks noGrp="1"/>
          </p:cNvSpPr>
          <p:nvPr>
            <p:ph idx="1"/>
          </p:nvPr>
        </p:nvSpPr>
        <p:spPr/>
        <p:txBody>
          <a:bodyPr>
            <a:normAutofit fontScale="92500" lnSpcReduction="20000"/>
          </a:bodyPr>
          <a:lstStyle/>
          <a:p>
            <a:r>
              <a:rPr lang="en-AU" dirty="0"/>
              <a:t>IPv6 Performance (connection reliability and relative speed)</a:t>
            </a:r>
          </a:p>
          <a:p>
            <a:r>
              <a:rPr lang="en-AU" dirty="0"/>
              <a:t>IPv6 Fragmentation</a:t>
            </a:r>
          </a:p>
          <a:p>
            <a:r>
              <a:rPr lang="en-AU" dirty="0"/>
              <a:t>IPv6 Extension Header loss Rates (HBH and DST)</a:t>
            </a:r>
          </a:p>
          <a:p>
            <a:r>
              <a:rPr lang="en-AU" dirty="0"/>
              <a:t>DNS: Use of ECDSA and EDDI DNSSEC signing algorithms</a:t>
            </a:r>
          </a:p>
          <a:p>
            <a:r>
              <a:rPr lang="en-AU" dirty="0"/>
              <a:t>DNS: Fragmentation Drop (and TCP support)</a:t>
            </a:r>
          </a:p>
          <a:p>
            <a:r>
              <a:rPr lang="en-AU" dirty="0"/>
              <a:t>DNS resolver use profile (use of open DNS resolvers)</a:t>
            </a:r>
          </a:p>
          <a:p>
            <a:r>
              <a:rPr lang="en-AU" dirty="0"/>
              <a:t>DNS KSK roll probes (RFC8509)</a:t>
            </a:r>
          </a:p>
          <a:p>
            <a:r>
              <a:rPr lang="en-AU" dirty="0"/>
              <a:t>Support for QUIC use (HTTP/3)</a:t>
            </a:r>
          </a:p>
          <a:p>
            <a:r>
              <a:rPr lang="en-AU" dirty="0"/>
              <a:t>Support for Route Origination Validation</a:t>
            </a:r>
          </a:p>
          <a:p>
            <a:r>
              <a:rPr lang="en-AU" dirty="0"/>
              <a:t>Zombies and tracking</a:t>
            </a:r>
          </a:p>
          <a:p>
            <a:endParaRPr lang="en-AU" dirty="0"/>
          </a:p>
        </p:txBody>
      </p:sp>
      <p:sp>
        <p:nvSpPr>
          <p:cNvPr id="4" name="TextBox 3">
            <a:extLst>
              <a:ext uri="{FF2B5EF4-FFF2-40B4-BE49-F238E27FC236}">
                <a16:creationId xmlns:a16="http://schemas.microsoft.com/office/drawing/2014/main" id="{050647CB-31C0-D420-43A1-D7F4AACD41B4}"/>
              </a:ext>
            </a:extLst>
          </p:cNvPr>
          <p:cNvSpPr txBox="1"/>
          <p:nvPr/>
        </p:nvSpPr>
        <p:spPr>
          <a:xfrm>
            <a:off x="7010400" y="6311900"/>
            <a:ext cx="2704587" cy="369332"/>
          </a:xfrm>
          <a:prstGeom prst="rect">
            <a:avLst/>
          </a:prstGeom>
          <a:noFill/>
        </p:spPr>
        <p:txBody>
          <a:bodyPr wrap="none" rtlCol="0">
            <a:spAutoFit/>
          </a:bodyPr>
          <a:lstStyle/>
          <a:p>
            <a:r>
              <a:rPr lang="en-AU" dirty="0"/>
              <a:t>https://</a:t>
            </a:r>
            <a:r>
              <a:rPr lang="en-AU" dirty="0" err="1"/>
              <a:t>stats.labs.apnic.net</a:t>
            </a:r>
            <a:endParaRPr lang="en-AU" dirty="0"/>
          </a:p>
        </p:txBody>
      </p:sp>
    </p:spTree>
    <p:extLst>
      <p:ext uri="{BB962C8B-B14F-4D97-AF65-F5344CB8AC3E}">
        <p14:creationId xmlns:p14="http://schemas.microsoft.com/office/powerpoint/2010/main" val="427780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5952-DAD7-14CC-D70F-0B377611D0D2}"/>
              </a:ext>
            </a:extLst>
          </p:cNvPr>
          <p:cNvSpPr>
            <a:spLocks noGrp="1"/>
          </p:cNvSpPr>
          <p:nvPr>
            <p:ph type="title"/>
          </p:nvPr>
        </p:nvSpPr>
        <p:spPr/>
        <p:txBody>
          <a:bodyPr/>
          <a:lstStyle/>
          <a:p>
            <a:r>
              <a:rPr lang="en-AU" dirty="0"/>
              <a:t>Server Side Measurement</a:t>
            </a:r>
          </a:p>
        </p:txBody>
      </p:sp>
      <p:sp>
        <p:nvSpPr>
          <p:cNvPr id="3" name="Content Placeholder 2">
            <a:extLst>
              <a:ext uri="{FF2B5EF4-FFF2-40B4-BE49-F238E27FC236}">
                <a16:creationId xmlns:a16="http://schemas.microsoft.com/office/drawing/2014/main" id="{6AC7D2C7-AB3E-D9FF-76A8-1DC5F97FDE2E}"/>
              </a:ext>
            </a:extLst>
          </p:cNvPr>
          <p:cNvSpPr>
            <a:spLocks noGrp="1"/>
          </p:cNvSpPr>
          <p:nvPr>
            <p:ph idx="1"/>
          </p:nvPr>
        </p:nvSpPr>
        <p:spPr/>
        <p:txBody>
          <a:bodyPr>
            <a:normAutofit lnSpcReduction="10000"/>
          </a:bodyPr>
          <a:lstStyle/>
          <a:p>
            <a:r>
              <a:rPr lang="en-AU" dirty="0"/>
              <a:t>This approach complements client side measurements (CAIDA’s ARK, RIPE NCC’s Atlas) and network-level internal measurements by using a large scale server side measurement platform</a:t>
            </a:r>
          </a:p>
          <a:p>
            <a:r>
              <a:rPr lang="en-AU" dirty="0"/>
              <a:t>In this form of server-side measurement the client does what clients always do - fetch URLs</a:t>
            </a:r>
          </a:p>
          <a:p>
            <a:r>
              <a:rPr lang="en-AU" dirty="0"/>
              <a:t>We can test particular client behaviours and network behaviours by deliberately altering the server-side behaviour and triggering the behaviour in a measured behaviour</a:t>
            </a:r>
          </a:p>
          <a:p>
            <a:r>
              <a:rPr lang="en-AU" dirty="0"/>
              <a:t>The benefit of this approach is that rather than measuring the effect and inferring the cause, in this approach we trigger a cause and then correlate the observed outcomes against </a:t>
            </a:r>
            <a:r>
              <a:rPr lang="en-AU"/>
              <a:t>the known cause</a:t>
            </a:r>
            <a:r>
              <a:rPr lang="en-AU" dirty="0"/>
              <a:t>.</a:t>
            </a:r>
          </a:p>
        </p:txBody>
      </p:sp>
    </p:spTree>
    <p:extLst>
      <p:ext uri="{BB962C8B-B14F-4D97-AF65-F5344CB8AC3E}">
        <p14:creationId xmlns:p14="http://schemas.microsoft.com/office/powerpoint/2010/main" val="3448079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6400" dirty="0">
                <a:latin typeface="Max's Handwritin" charset="0"/>
                <a:ea typeface="Max's Handwritin" charset="0"/>
                <a:cs typeface="Max's Handwritin" charset="0"/>
              </a:rPr>
              <a:t>Thanks!</a:t>
            </a:r>
          </a:p>
        </p:txBody>
      </p:sp>
      <p:sp>
        <p:nvSpPr>
          <p:cNvPr id="3" name="TextBox 2">
            <a:extLst>
              <a:ext uri="{FF2B5EF4-FFF2-40B4-BE49-F238E27FC236}">
                <a16:creationId xmlns:a16="http://schemas.microsoft.com/office/drawing/2014/main" id="{A4794D73-6C31-9D46-2219-5E3EE156CFCC}"/>
              </a:ext>
            </a:extLst>
          </p:cNvPr>
          <p:cNvSpPr txBox="1"/>
          <p:nvPr/>
        </p:nvSpPr>
        <p:spPr>
          <a:xfrm>
            <a:off x="3824748" y="4969184"/>
            <a:ext cx="6008311" cy="954107"/>
          </a:xfrm>
          <a:prstGeom prst="rect">
            <a:avLst/>
          </a:prstGeom>
          <a:noFill/>
        </p:spPr>
        <p:txBody>
          <a:bodyPr wrap="none" rtlCol="0">
            <a:spAutoFit/>
          </a:bodyPr>
          <a:lstStyle/>
          <a:p>
            <a:r>
              <a:rPr lang="en-AU" sz="2800" b="1"/>
              <a:t>Measurement </a:t>
            </a:r>
            <a:r>
              <a:rPr lang="en-AU" sz="2800" b="1" dirty="0"/>
              <a:t>Reports at APNIC Labs:</a:t>
            </a:r>
          </a:p>
          <a:p>
            <a:r>
              <a:rPr lang="en-AU" sz="2800" b="1" dirty="0"/>
              <a:t>                    https://</a:t>
            </a:r>
            <a:r>
              <a:rPr lang="en-AU" sz="2800" b="1" dirty="0" err="1"/>
              <a:t>stats.labs.apnic.net</a:t>
            </a:r>
            <a:endParaRPr lang="en-AU" sz="2800" b="1" dirty="0"/>
          </a:p>
        </p:txBody>
      </p:sp>
    </p:spTree>
    <p:extLst>
      <p:ext uri="{BB962C8B-B14F-4D97-AF65-F5344CB8AC3E}">
        <p14:creationId xmlns:p14="http://schemas.microsoft.com/office/powerpoint/2010/main" val="31330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AE0A-B0DA-5742-9928-22C3A6D6353C}"/>
              </a:ext>
            </a:extLst>
          </p:cNvPr>
          <p:cNvSpPr>
            <a:spLocks noGrp="1"/>
          </p:cNvSpPr>
          <p:nvPr>
            <p:ph type="title"/>
          </p:nvPr>
        </p:nvSpPr>
        <p:spPr/>
        <p:txBody>
          <a:bodyPr/>
          <a:lstStyle/>
          <a:p>
            <a:r>
              <a:rPr lang="en-AU" dirty="0"/>
              <a:t>DNS Resolver use in Indonesia</a:t>
            </a:r>
          </a:p>
        </p:txBody>
      </p:sp>
      <p:pic>
        <p:nvPicPr>
          <p:cNvPr id="7" name="Content Placeholder 6" descr="A graph of a graph&#10;&#10;Description automatically generated with medium confidence">
            <a:extLst>
              <a:ext uri="{FF2B5EF4-FFF2-40B4-BE49-F238E27FC236}">
                <a16:creationId xmlns:a16="http://schemas.microsoft.com/office/drawing/2014/main" id="{0A9B8066-C352-9F10-02E7-035904C374FA}"/>
              </a:ext>
            </a:extLst>
          </p:cNvPr>
          <p:cNvPicPr>
            <a:picLocks noGrp="1" noChangeAspect="1"/>
          </p:cNvPicPr>
          <p:nvPr>
            <p:ph idx="1"/>
          </p:nvPr>
        </p:nvPicPr>
        <p:blipFill>
          <a:blip r:embed="rId2"/>
          <a:stretch>
            <a:fillRect/>
          </a:stretch>
        </p:blipFill>
        <p:spPr>
          <a:xfrm>
            <a:off x="1165050" y="1690688"/>
            <a:ext cx="7801872" cy="4351338"/>
          </a:xfrm>
        </p:spPr>
      </p:pic>
      <p:sp>
        <p:nvSpPr>
          <p:cNvPr id="8" name="TextBox 7">
            <a:extLst>
              <a:ext uri="{FF2B5EF4-FFF2-40B4-BE49-F238E27FC236}">
                <a16:creationId xmlns:a16="http://schemas.microsoft.com/office/drawing/2014/main" id="{9C99C68A-A896-2A8E-46D4-8CD8894777B3}"/>
              </a:ext>
            </a:extLst>
          </p:cNvPr>
          <p:cNvSpPr txBox="1"/>
          <p:nvPr/>
        </p:nvSpPr>
        <p:spPr>
          <a:xfrm>
            <a:off x="9132329" y="2217683"/>
            <a:ext cx="1894621" cy="369332"/>
          </a:xfrm>
          <a:prstGeom prst="rect">
            <a:avLst/>
          </a:prstGeom>
          <a:noFill/>
        </p:spPr>
        <p:txBody>
          <a:bodyPr wrap="none" rtlCol="0">
            <a:spAutoFit/>
          </a:bodyPr>
          <a:lstStyle/>
          <a:p>
            <a:r>
              <a:rPr lang="en-US" dirty="0"/>
              <a:t>ISP resolver – 60%</a:t>
            </a:r>
          </a:p>
        </p:txBody>
      </p:sp>
      <p:sp>
        <p:nvSpPr>
          <p:cNvPr id="9" name="TextBox 8">
            <a:extLst>
              <a:ext uri="{FF2B5EF4-FFF2-40B4-BE49-F238E27FC236}">
                <a16:creationId xmlns:a16="http://schemas.microsoft.com/office/drawing/2014/main" id="{EAE39C1C-7696-E723-2372-C28DF3E667E8}"/>
              </a:ext>
            </a:extLst>
          </p:cNvPr>
          <p:cNvSpPr txBox="1"/>
          <p:nvPr/>
        </p:nvSpPr>
        <p:spPr>
          <a:xfrm>
            <a:off x="9132328" y="5050221"/>
            <a:ext cx="2412712" cy="369332"/>
          </a:xfrm>
          <a:prstGeom prst="rect">
            <a:avLst/>
          </a:prstGeom>
          <a:noFill/>
        </p:spPr>
        <p:txBody>
          <a:bodyPr wrap="none" rtlCol="0">
            <a:spAutoFit/>
          </a:bodyPr>
          <a:lstStyle/>
          <a:p>
            <a:r>
              <a:rPr lang="en-US" dirty="0"/>
              <a:t>Google’s resolver – 10%</a:t>
            </a:r>
          </a:p>
        </p:txBody>
      </p:sp>
    </p:spTree>
    <p:extLst>
      <p:ext uri="{BB962C8B-B14F-4D97-AF65-F5344CB8AC3E}">
        <p14:creationId xmlns:p14="http://schemas.microsoft.com/office/powerpoint/2010/main" val="165959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1FEB-01B3-A97D-4844-8EB0C5121B55}"/>
              </a:ext>
            </a:extLst>
          </p:cNvPr>
          <p:cNvSpPr>
            <a:spLocks noGrp="1"/>
          </p:cNvSpPr>
          <p:nvPr>
            <p:ph type="title"/>
          </p:nvPr>
        </p:nvSpPr>
        <p:spPr/>
        <p:txBody>
          <a:bodyPr/>
          <a:lstStyle/>
          <a:p>
            <a:r>
              <a:rPr lang="en-AU" dirty="0"/>
              <a:t>So much to measure…</a:t>
            </a:r>
          </a:p>
        </p:txBody>
      </p:sp>
      <p:sp>
        <p:nvSpPr>
          <p:cNvPr id="3" name="Content Placeholder 2">
            <a:extLst>
              <a:ext uri="{FF2B5EF4-FFF2-40B4-BE49-F238E27FC236}">
                <a16:creationId xmlns:a16="http://schemas.microsoft.com/office/drawing/2014/main" id="{73415505-523A-1862-21D6-1AC3610DD5D3}"/>
              </a:ext>
            </a:extLst>
          </p:cNvPr>
          <p:cNvSpPr>
            <a:spLocks noGrp="1"/>
          </p:cNvSpPr>
          <p:nvPr>
            <p:ph idx="1"/>
          </p:nvPr>
        </p:nvSpPr>
        <p:spPr/>
        <p:txBody>
          <a:bodyPr/>
          <a:lstStyle/>
          <a:p>
            <a:pPr marL="0" indent="0">
              <a:buNone/>
            </a:pPr>
            <a:r>
              <a:rPr lang="en-AU" dirty="0"/>
              <a:t>so little time!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80764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4CE4-3767-47B9-A83F-40256DB26B6A}"/>
              </a:ext>
            </a:extLst>
          </p:cNvPr>
          <p:cNvSpPr>
            <a:spLocks noGrp="1"/>
          </p:cNvSpPr>
          <p:nvPr>
            <p:ph type="title"/>
          </p:nvPr>
        </p:nvSpPr>
        <p:spPr/>
        <p:txBody>
          <a:bodyPr/>
          <a:lstStyle/>
          <a:p>
            <a:r>
              <a:rPr lang="en-AU" dirty="0"/>
              <a:t>Measurement at Scale</a:t>
            </a:r>
          </a:p>
        </p:txBody>
      </p:sp>
      <p:sp>
        <p:nvSpPr>
          <p:cNvPr id="3" name="Content Placeholder 2">
            <a:extLst>
              <a:ext uri="{FF2B5EF4-FFF2-40B4-BE49-F238E27FC236}">
                <a16:creationId xmlns:a16="http://schemas.microsoft.com/office/drawing/2014/main" id="{7B98B514-BE8D-B639-847D-C79EA6BED72B}"/>
              </a:ext>
            </a:extLst>
          </p:cNvPr>
          <p:cNvSpPr>
            <a:spLocks noGrp="1"/>
          </p:cNvSpPr>
          <p:nvPr>
            <p:ph idx="1"/>
          </p:nvPr>
        </p:nvSpPr>
        <p:spPr/>
        <p:txBody>
          <a:bodyPr/>
          <a:lstStyle/>
          <a:p>
            <a:r>
              <a:rPr lang="en-US" dirty="0"/>
              <a:t>We could measure the network using embedded measurement scripts in a web site – but we would really need to use a massively popular web service to conduct this experiment</a:t>
            </a:r>
          </a:p>
          <a:p>
            <a:pPr lvl="1"/>
            <a:r>
              <a:rPr lang="en-US" dirty="0"/>
              <a:t>But “massively popular web services” worry constantly about service resiliency and privacy of their data regarding users</a:t>
            </a:r>
          </a:p>
          <a:p>
            <a:pPr lvl="1"/>
            <a:r>
              <a:rPr lang="en-US" dirty="0"/>
              <a:t>They tend to be extremely suspicious of adding script elements to their service that performs third party dual stack tests with their clients (and I can’t blame them!)</a:t>
            </a:r>
          </a:p>
          <a:p>
            <a:r>
              <a:rPr lang="en-US" dirty="0"/>
              <a:t>So, we need to rethink this approach…</a:t>
            </a:r>
            <a:endParaRPr lang="en-AU" dirty="0"/>
          </a:p>
        </p:txBody>
      </p:sp>
    </p:spTree>
    <p:extLst>
      <p:ext uri="{BB962C8B-B14F-4D97-AF65-F5344CB8AC3E}">
        <p14:creationId xmlns:p14="http://schemas.microsoft.com/office/powerpoint/2010/main" val="202727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DE5DA-7EBC-C889-3FF2-DD850BA0A76A}"/>
              </a:ext>
            </a:extLst>
          </p:cNvPr>
          <p:cNvSpPr>
            <a:spLocks noGrp="1"/>
          </p:cNvSpPr>
          <p:nvPr>
            <p:ph type="title"/>
          </p:nvPr>
        </p:nvSpPr>
        <p:spPr/>
        <p:txBody>
          <a:bodyPr/>
          <a:lstStyle/>
          <a:p>
            <a:r>
              <a:rPr lang="en-AU" dirty="0"/>
              <a:t>How to conduct measurements at scale</a:t>
            </a:r>
          </a:p>
        </p:txBody>
      </p:sp>
      <p:pic>
        <p:nvPicPr>
          <p:cNvPr id="4" name="Content Placeholder 3" descr="Screen Shot 2013-08-25 at 11.37.27 PM.png">
            <a:extLst>
              <a:ext uri="{FF2B5EF4-FFF2-40B4-BE49-F238E27FC236}">
                <a16:creationId xmlns:a16="http://schemas.microsoft.com/office/drawing/2014/main" id="{27C32255-EBF0-2DD1-A611-A5CC7EC999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1496" y="1956020"/>
            <a:ext cx="8354966" cy="4351338"/>
          </a:xfrm>
          <a:prstGeom prst="rect">
            <a:avLst/>
          </a:prstGeom>
        </p:spPr>
      </p:pic>
      <p:sp>
        <p:nvSpPr>
          <p:cNvPr id="5" name="TextBox 4">
            <a:extLst>
              <a:ext uri="{FF2B5EF4-FFF2-40B4-BE49-F238E27FC236}">
                <a16:creationId xmlns:a16="http://schemas.microsoft.com/office/drawing/2014/main" id="{0669113B-7165-E3A9-C6F6-94813F250651}"/>
              </a:ext>
            </a:extLst>
          </p:cNvPr>
          <p:cNvSpPr txBox="1"/>
          <p:nvPr/>
        </p:nvSpPr>
        <p:spPr>
          <a:xfrm>
            <a:off x="956441" y="2141537"/>
            <a:ext cx="2222083" cy="584775"/>
          </a:xfrm>
          <a:prstGeom prst="rect">
            <a:avLst/>
          </a:prstGeom>
          <a:noFill/>
        </p:spPr>
        <p:txBody>
          <a:bodyPr wrap="none" rtlCol="0">
            <a:spAutoFit/>
          </a:bodyPr>
          <a:lstStyle/>
          <a:p>
            <a:r>
              <a:rPr lang="en-AU" sz="3200" dirty="0"/>
              <a:t>Use Google!</a:t>
            </a:r>
          </a:p>
        </p:txBody>
      </p:sp>
    </p:spTree>
    <p:extLst>
      <p:ext uri="{BB962C8B-B14F-4D97-AF65-F5344CB8AC3E}">
        <p14:creationId xmlns:p14="http://schemas.microsoft.com/office/powerpoint/2010/main" val="401063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622BC21-9EB2-F01F-5C1A-36B70A52B34C}"/>
              </a:ext>
            </a:extLst>
          </p:cNvPr>
          <p:cNvSpPr>
            <a:spLocks noGrp="1"/>
          </p:cNvSpPr>
          <p:nvPr>
            <p:ph idx="1"/>
          </p:nvPr>
        </p:nvSpPr>
        <p:spPr/>
        <p:txBody>
          <a:bodyPr/>
          <a:lstStyle/>
          <a:p>
            <a:pPr marL="0" indent="0">
              <a:buNone/>
            </a:pPr>
            <a:r>
              <a:rPr lang="en-AU" dirty="0"/>
              <a:t>How?</a:t>
            </a:r>
          </a:p>
          <a:p>
            <a:pPr marL="0" indent="0">
              <a:buNone/>
            </a:pPr>
            <a:endParaRPr lang="en-AU" dirty="0"/>
          </a:p>
        </p:txBody>
      </p:sp>
      <p:sp>
        <p:nvSpPr>
          <p:cNvPr id="2" name="Title 1">
            <a:extLst>
              <a:ext uri="{FF2B5EF4-FFF2-40B4-BE49-F238E27FC236}">
                <a16:creationId xmlns:a16="http://schemas.microsoft.com/office/drawing/2014/main" id="{CD6DE5DA-7EBC-C889-3FF2-DD850BA0A76A}"/>
              </a:ext>
            </a:extLst>
          </p:cNvPr>
          <p:cNvSpPr>
            <a:spLocks noGrp="1"/>
          </p:cNvSpPr>
          <p:nvPr>
            <p:ph type="title"/>
          </p:nvPr>
        </p:nvSpPr>
        <p:spPr/>
        <p:txBody>
          <a:bodyPr/>
          <a:lstStyle/>
          <a:p>
            <a:r>
              <a:rPr lang="en-AU" dirty="0"/>
              <a:t>How to conduct measurements at scale</a:t>
            </a:r>
          </a:p>
        </p:txBody>
      </p:sp>
    </p:spTree>
    <p:extLst>
      <p:ext uri="{BB962C8B-B14F-4D97-AF65-F5344CB8AC3E}">
        <p14:creationId xmlns:p14="http://schemas.microsoft.com/office/powerpoint/2010/main" val="362677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70FA-153B-BB21-9946-A24C928E86A9}"/>
              </a:ext>
            </a:extLst>
          </p:cNvPr>
          <p:cNvSpPr>
            <a:spLocks noGrp="1"/>
          </p:cNvSpPr>
          <p:nvPr>
            <p:ph type="title"/>
          </p:nvPr>
        </p:nvSpPr>
        <p:spPr/>
        <p:txBody>
          <a:bodyPr/>
          <a:lstStyle/>
          <a:p>
            <a:r>
              <a:rPr lang="en-AU" dirty="0"/>
              <a:t>Online Ads</a:t>
            </a:r>
          </a:p>
        </p:txBody>
      </p:sp>
      <p:pic>
        <p:nvPicPr>
          <p:cNvPr id="4" name="Content Placeholder 3" descr="Screen Shot 2013-04-26 at 1.29.37 PM.png">
            <a:extLst>
              <a:ext uri="{FF2B5EF4-FFF2-40B4-BE49-F238E27FC236}">
                <a16:creationId xmlns:a16="http://schemas.microsoft.com/office/drawing/2014/main" id="{8FD5DED8-87A3-02D9-820A-6945E8F0A7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84" r="15768" b="6003"/>
          <a:stretch/>
        </p:blipFill>
        <p:spPr>
          <a:xfrm>
            <a:off x="2475187" y="1690688"/>
            <a:ext cx="7994073" cy="5001123"/>
          </a:xfrm>
        </p:spPr>
      </p:pic>
    </p:spTree>
    <p:extLst>
      <p:ext uri="{BB962C8B-B14F-4D97-AF65-F5344CB8AC3E}">
        <p14:creationId xmlns:p14="http://schemas.microsoft.com/office/powerpoint/2010/main" val="409794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7318</TotalTime>
  <Words>1054</Words>
  <Application>Microsoft Macintosh PowerPoint</Application>
  <PresentationFormat>Widescreen</PresentationFormat>
  <Paragraphs>120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Max's Handwritin</vt:lpstr>
      <vt:lpstr>Powderfinger Type</vt:lpstr>
      <vt:lpstr>Office Theme</vt:lpstr>
      <vt:lpstr>Operating the Internet’s Largest Measurement System</vt:lpstr>
      <vt:lpstr>Indonesian ISPs</vt:lpstr>
      <vt:lpstr>Use of IPv6 in Indonesia</vt:lpstr>
      <vt:lpstr>DNS Resolver use in Indonesia</vt:lpstr>
      <vt:lpstr>So much to measure…</vt:lpstr>
      <vt:lpstr>Measurement at Scale</vt:lpstr>
      <vt:lpstr>How to conduct measurements at scale</vt:lpstr>
      <vt:lpstr>How to conduct measurements at scale</vt:lpstr>
      <vt:lpstr>Online Ads</vt:lpstr>
      <vt:lpstr>Ads use scripts</vt:lpstr>
      <vt:lpstr>Our Ad</vt:lpstr>
      <vt:lpstr>Our Ad Script</vt:lpstr>
      <vt:lpstr>This can work</vt:lpstr>
      <vt:lpstr>Advertising placement logic</vt:lpstr>
      <vt:lpstr>Daily Ad Impression Count</vt:lpstr>
      <vt:lpstr>Daily Ad Impression Count for Indonesia</vt:lpstr>
      <vt:lpstr>Measuring IPv6 via Ads</vt:lpstr>
      <vt:lpstr>Experiment Server config</vt:lpstr>
      <vt:lpstr>Collected Data</vt:lpstr>
      <vt:lpstr>Data Analysis</vt:lpstr>
      <vt:lpstr>V6 Time Series for the entire Internet</vt:lpstr>
      <vt:lpstr>IPv6 Report</vt:lpstr>
      <vt:lpstr>IPv6 Report</vt:lpstr>
      <vt:lpstr>IPv6 - Indonesia</vt:lpstr>
      <vt:lpstr>IPv6 - Indonesia</vt:lpstr>
      <vt:lpstr>What about DNSSEC Use?</vt:lpstr>
      <vt:lpstr>DNSSEC Results</vt:lpstr>
      <vt:lpstr>DNSSEC Results</vt:lpstr>
      <vt:lpstr>DNSSEC Validation in Indonesia</vt:lpstr>
      <vt:lpstr>Measurement Projects</vt:lpstr>
      <vt:lpstr>Server Side Measurement</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41</cp:revision>
  <dcterms:created xsi:type="dcterms:W3CDTF">2021-10-11T19:39:17Z</dcterms:created>
  <dcterms:modified xsi:type="dcterms:W3CDTF">2024-03-25T03:53:39Z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2024-03-20T21:29:01Z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1e61dc23-ee36-4d44-b6e9-92ed0b67c556</vt:lpwstr>
  </property>
  <property fmtid="{D5CDD505-2E9C-101B-9397-08002B2CF9AE}" pid="8" name="MSIP_Label_66ca7b2a-4f6d-4766-806a-1a0c76ea1c59_ContentBits">
    <vt:lpwstr>0</vt:lpwstr>
  </property>
</Properties>
</file>