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9" r:id="rId2"/>
    <p:sldId id="270" r:id="rId3"/>
    <p:sldId id="271" r:id="rId4"/>
    <p:sldId id="304" r:id="rId5"/>
    <p:sldId id="275" r:id="rId6"/>
    <p:sldId id="456" r:id="rId7"/>
    <p:sldId id="457" r:id="rId8"/>
    <p:sldId id="458" r:id="rId9"/>
    <p:sldId id="479" r:id="rId10"/>
    <p:sldId id="461" r:id="rId11"/>
    <p:sldId id="462" r:id="rId12"/>
    <p:sldId id="463" r:id="rId13"/>
    <p:sldId id="465" r:id="rId14"/>
    <p:sldId id="466" r:id="rId15"/>
    <p:sldId id="467" r:id="rId16"/>
    <p:sldId id="484" r:id="rId17"/>
    <p:sldId id="485" r:id="rId18"/>
    <p:sldId id="483" r:id="rId19"/>
    <p:sldId id="481" r:id="rId20"/>
    <p:sldId id="464" r:id="rId21"/>
    <p:sldId id="480" r:id="rId22"/>
    <p:sldId id="489" r:id="rId23"/>
    <p:sldId id="486" r:id="rId24"/>
    <p:sldId id="470" r:id="rId25"/>
    <p:sldId id="471" r:id="rId26"/>
    <p:sldId id="472" r:id="rId27"/>
    <p:sldId id="487" r:id="rId28"/>
    <p:sldId id="474" r:id="rId29"/>
    <p:sldId id="442" r:id="rId30"/>
    <p:sldId id="476" r:id="rId31"/>
    <p:sldId id="488" r:id="rId32"/>
    <p:sldId id="455" r:id="rId33"/>
    <p:sldId id="4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7"/>
    <p:restoredTop sz="94713"/>
  </p:normalViewPr>
  <p:slideViewPr>
    <p:cSldViewPr snapToGrid="0">
      <p:cViewPr varScale="1">
        <p:scale>
          <a:sx n="123" d="100"/>
          <a:sy n="123" d="100"/>
        </p:scale>
        <p:origin x="232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A33E8-D6D4-CE4C-A0AA-70DBD20F4B87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D6C5-6CB4-1C4E-9C14-9960DDB563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9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C318-25C0-CA42-9D47-BEE207B03E97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80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43E1-8B0D-FF53-31F0-95C304F9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93E7F-F151-2F9C-1F0B-9FB991F50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25F11-3CCC-4C9E-0F69-DB45D1C3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0F83B-5122-22A2-6530-E8C9DB54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B3233-4E69-8413-A668-543BB0F0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87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CA6D-4322-5FD8-F300-5C72172B6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E746C-E38E-9F44-0508-CA1B09B27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7B4F8-395F-CC95-1D4B-B39FF94C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1594F-9735-CD30-317D-DE049370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2D95C-A61A-5F28-BBF5-D0B01FD8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14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3FBF8-7753-E47E-8E6E-FFBAB47CD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59DA-6D2B-96D9-D560-EF3E36DE6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73701-F2FD-F211-F40B-BF405843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C6206-6B95-B9B7-E50C-B8BD9A530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2B7AD-1428-80A5-81D0-6DBF10B9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67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B04D-A12A-5398-7761-F4B69FC1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0D841-6EF3-5F46-BC94-BC2BB23CD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B44A-CA7D-3447-CF27-10586D8A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4146-883D-9718-92A3-2EB1201D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5FB23-DEF6-D2FA-3C12-ED82ED63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69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BF2-68BB-5736-971A-6C7FC25D3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0F4F9-B7C3-B6B7-6C70-4783752A0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A00B4-010F-0B66-7FB7-8FDC55F4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4EF9-89B0-2B07-8A99-C26745E0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93FEF-D5D8-4382-D8DD-2D808458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547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9B9A-EB0B-DA3E-A57A-D22E4D67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832D-83F6-684C-CFDE-3B00B400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498EA-2F53-672C-5B70-E41C15C7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9D43A-B47F-F2A4-CBB0-61B3A32D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5FA0F-210C-6C71-073A-EFD2F7E6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C1724-8416-05A7-FEB7-4B141FC5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26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FFB4-3771-02A2-D04A-FDF3242E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B9A7C-9DEE-74D1-8D18-E79ECCEC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9903A-6BAA-7423-B49D-06FEB93B0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CD29-81A9-08EE-877D-9B6C2A326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7E422-7E62-C23E-8000-EE07C782B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0A704-2181-62FE-34F4-86406052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0E10A-7F26-C0B8-A7D8-CD77C2AC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0F438-9C50-4883-17A0-2592CCF9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350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017E-4D37-8D06-DEEE-4887465E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C863D-992D-461A-A54E-AB216956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03C9-538D-1952-55D7-BA9FB87F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572AA-CF9A-84B8-DA8D-9E229969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218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1AED3-1598-CC32-A6D5-81BF4DA7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03952-24BF-6649-16EA-8FFAB2B6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BC994-FA0E-D03B-60DA-274B4D1F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66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B0EC-DC5B-5259-259D-04B01285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57A36-BBDD-3BEC-0CE6-85F31181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7A16C-A6EB-2C48-17BF-A517175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C1CBA-D49D-043D-BCFA-60293F5A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29ACD-94AA-E3DC-F331-7B94263B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C40F8-8E66-1BEC-9505-ACFC5A64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772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52F6-649B-DDAF-F255-5E04A323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27678-2328-2032-B442-CBFFD24B0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71811-09C5-3B1C-A50F-5034A6496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7C96-91E3-777F-F5CB-B25E426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FBCBA-3137-0CF9-07E5-21BB5E5D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63A3A-91A8-7FAD-8EA8-9A08F0E1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969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8B1A1-8BBB-665A-7B19-71BF8A9D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81004-D43A-DA00-31F6-B54AB59B2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982B2-0E4E-EBDB-D115-E9653A37E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A7424D-4493-C44A-9BAE-A1F591420FD3}" type="datetimeFigureOut">
              <a:rPr lang="en-AU" smtClean="0"/>
              <a:t>7/9/2024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20106-909D-91A0-1197-B9BE28054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123F-9A0B-B62D-47DB-0866D3308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192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AD8FB-C9CA-98EE-06D0-12597FAA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latin typeface="Powderfinger Type" panose="02020709070000000403" pitchFamily="49" charset="77"/>
              </a:rPr>
              <a:t>Measuring Starlink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Geoff Huston AM</a:t>
            </a:r>
          </a:p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APNIC</a:t>
            </a:r>
          </a:p>
          <a:p>
            <a:pPr algn="r"/>
            <a:endParaRPr lang="en-AU" sz="2133" dirty="0">
              <a:solidFill>
                <a:schemeClr val="bg1"/>
              </a:solidFill>
              <a:latin typeface="AhnbergHand" pitchFamily="2" charset="0"/>
            </a:endParaRPr>
          </a:p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AUSNOG 2024</a:t>
            </a: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FC2-C414-B418-5DD8-49EFB6D5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Tracking a LEO satellite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031E8-3B7B-1EE5-7815-0BC864FFAA83}"/>
              </a:ext>
            </a:extLst>
          </p:cNvPr>
          <p:cNvSpPr/>
          <p:nvPr/>
        </p:nvSpPr>
        <p:spPr>
          <a:xfrm>
            <a:off x="4149969" y="2991399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BBB5D-35CC-6EC3-3325-D7D2D053840D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4212492" y="2991399"/>
            <a:ext cx="3908" cy="2323063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57C4B-FD92-CE7C-C182-DC92333461F8}"/>
              </a:ext>
            </a:extLst>
          </p:cNvPr>
          <p:cNvSpPr txBox="1"/>
          <p:nvPr/>
        </p:nvSpPr>
        <p:spPr>
          <a:xfrm>
            <a:off x="4149969" y="4200366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550km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5B5EF-4916-1161-0BBB-142B8264B278}"/>
              </a:ext>
            </a:extLst>
          </p:cNvPr>
          <p:cNvSpPr txBox="1"/>
          <p:nvPr/>
        </p:nvSpPr>
        <p:spPr>
          <a:xfrm>
            <a:off x="4624625" y="2806733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27,000 km/h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13793-5795-25E5-33FA-6C0D86D9ABE9}"/>
              </a:ext>
            </a:extLst>
          </p:cNvPr>
          <p:cNvSpPr txBox="1"/>
          <p:nvPr/>
        </p:nvSpPr>
        <p:spPr>
          <a:xfrm>
            <a:off x="3681283" y="248178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Satellite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EE903-CD21-4630-2ED8-A9C8620F7FCC}"/>
              </a:ext>
            </a:extLst>
          </p:cNvPr>
          <p:cNvSpPr txBox="1"/>
          <p:nvPr/>
        </p:nvSpPr>
        <p:spPr>
          <a:xfrm>
            <a:off x="6056938" y="2786115"/>
            <a:ext cx="386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horizon to horizon: ~5 minutes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085C128-F95F-DEC0-856A-0523F95088A8}"/>
              </a:ext>
            </a:extLst>
          </p:cNvPr>
          <p:cNvSpPr/>
          <p:nvPr/>
        </p:nvSpPr>
        <p:spPr>
          <a:xfrm>
            <a:off x="1051034" y="5297067"/>
            <a:ext cx="6579476" cy="809443"/>
          </a:xfrm>
          <a:custGeom>
            <a:avLst/>
            <a:gdLst>
              <a:gd name="connsiteX0" fmla="*/ 0 w 6579476"/>
              <a:gd name="connsiteY0" fmla="*/ 809443 h 809443"/>
              <a:gd name="connsiteX1" fmla="*/ 3142594 w 6579476"/>
              <a:gd name="connsiteY1" fmla="*/ 147 h 809443"/>
              <a:gd name="connsiteX2" fmla="*/ 6579476 w 6579476"/>
              <a:gd name="connsiteY2" fmla="*/ 756892 h 8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9476" h="809443">
                <a:moveTo>
                  <a:pt x="0" y="809443"/>
                </a:moveTo>
                <a:cubicBezTo>
                  <a:pt x="1023007" y="409174"/>
                  <a:pt x="2046015" y="8906"/>
                  <a:pt x="3142594" y="147"/>
                </a:cubicBezTo>
                <a:cubicBezTo>
                  <a:pt x="4239173" y="-8612"/>
                  <a:pt x="5409324" y="374140"/>
                  <a:pt x="6579476" y="7568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FBD26E-5EC9-B922-5480-647D28FE6E35}"/>
              </a:ext>
            </a:extLst>
          </p:cNvPr>
          <p:cNvSpPr/>
          <p:nvPr/>
        </p:nvSpPr>
        <p:spPr>
          <a:xfrm>
            <a:off x="462455" y="3063632"/>
            <a:ext cx="7598979" cy="1256120"/>
          </a:xfrm>
          <a:custGeom>
            <a:avLst/>
            <a:gdLst>
              <a:gd name="connsiteX0" fmla="*/ 0 w 7598979"/>
              <a:gd name="connsiteY0" fmla="*/ 1587064 h 1587064"/>
              <a:gd name="connsiteX1" fmla="*/ 3741683 w 7598979"/>
              <a:gd name="connsiteY1" fmla="*/ 2 h 1587064"/>
              <a:gd name="connsiteX2" fmla="*/ 7598979 w 7598979"/>
              <a:gd name="connsiteY2" fmla="*/ 1576553 h 15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979" h="1587064">
                <a:moveTo>
                  <a:pt x="0" y="1587064"/>
                </a:moveTo>
                <a:cubicBezTo>
                  <a:pt x="1237593" y="794409"/>
                  <a:pt x="2475187" y="1754"/>
                  <a:pt x="3741683" y="2"/>
                </a:cubicBezTo>
                <a:cubicBezTo>
                  <a:pt x="5008179" y="-1750"/>
                  <a:pt x="6303579" y="787401"/>
                  <a:pt x="7598979" y="15765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BB715F-CAE8-C9CA-D9FE-BA5A56E82615}"/>
              </a:ext>
            </a:extLst>
          </p:cNvPr>
          <p:cNvSpPr/>
          <p:nvPr/>
        </p:nvSpPr>
        <p:spPr>
          <a:xfrm>
            <a:off x="1587062" y="5370168"/>
            <a:ext cx="5244662" cy="842312"/>
          </a:xfrm>
          <a:custGeom>
            <a:avLst/>
            <a:gdLst>
              <a:gd name="connsiteX0" fmla="*/ 0 w 5244662"/>
              <a:gd name="connsiteY0" fmla="*/ 820425 h 842312"/>
              <a:gd name="connsiteX1" fmla="*/ 746235 w 5244662"/>
              <a:gd name="connsiteY1" fmla="*/ 284398 h 842312"/>
              <a:gd name="connsiteX2" fmla="*/ 472966 w 5244662"/>
              <a:gd name="connsiteY2" fmla="*/ 841446 h 842312"/>
              <a:gd name="connsiteX3" fmla="*/ 1397876 w 5244662"/>
              <a:gd name="connsiteY3" fmla="*/ 126742 h 842312"/>
              <a:gd name="connsiteX4" fmla="*/ 1219200 w 5244662"/>
              <a:gd name="connsiteY4" fmla="*/ 746853 h 842312"/>
              <a:gd name="connsiteX5" fmla="*/ 2270235 w 5244662"/>
              <a:gd name="connsiteY5" fmla="*/ 21639 h 842312"/>
              <a:gd name="connsiteX6" fmla="*/ 2070538 w 5244662"/>
              <a:gd name="connsiteY6" fmla="*/ 757363 h 842312"/>
              <a:gd name="connsiteX7" fmla="*/ 3216166 w 5244662"/>
              <a:gd name="connsiteY7" fmla="*/ 618 h 842312"/>
              <a:gd name="connsiteX8" fmla="*/ 2921876 w 5244662"/>
              <a:gd name="connsiteY8" fmla="*/ 620729 h 842312"/>
              <a:gd name="connsiteX9" fmla="*/ 3930869 w 5244662"/>
              <a:gd name="connsiteY9" fmla="*/ 179294 h 842312"/>
              <a:gd name="connsiteX10" fmla="*/ 3678621 w 5244662"/>
              <a:gd name="connsiteY10" fmla="*/ 568177 h 842312"/>
              <a:gd name="connsiteX11" fmla="*/ 4645572 w 5244662"/>
              <a:gd name="connsiteY11" fmla="*/ 294908 h 842312"/>
              <a:gd name="connsiteX12" fmla="*/ 4866290 w 5244662"/>
              <a:gd name="connsiteY12" fmla="*/ 683791 h 842312"/>
              <a:gd name="connsiteX13" fmla="*/ 5244662 w 5244662"/>
              <a:gd name="connsiteY13" fmla="*/ 515625 h 8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4662" h="842312">
                <a:moveTo>
                  <a:pt x="0" y="820425"/>
                </a:moveTo>
                <a:cubicBezTo>
                  <a:pt x="333704" y="550660"/>
                  <a:pt x="667408" y="280895"/>
                  <a:pt x="746235" y="284398"/>
                </a:cubicBezTo>
                <a:cubicBezTo>
                  <a:pt x="825062" y="287901"/>
                  <a:pt x="364359" y="867722"/>
                  <a:pt x="472966" y="841446"/>
                </a:cubicBezTo>
                <a:cubicBezTo>
                  <a:pt x="581573" y="815170"/>
                  <a:pt x="1273504" y="142507"/>
                  <a:pt x="1397876" y="126742"/>
                </a:cubicBezTo>
                <a:cubicBezTo>
                  <a:pt x="1522248" y="110977"/>
                  <a:pt x="1073807" y="764370"/>
                  <a:pt x="1219200" y="746853"/>
                </a:cubicBezTo>
                <a:cubicBezTo>
                  <a:pt x="1364593" y="729336"/>
                  <a:pt x="2128345" y="19887"/>
                  <a:pt x="2270235" y="21639"/>
                </a:cubicBezTo>
                <a:cubicBezTo>
                  <a:pt x="2412125" y="23391"/>
                  <a:pt x="1912883" y="760866"/>
                  <a:pt x="2070538" y="757363"/>
                </a:cubicBezTo>
                <a:cubicBezTo>
                  <a:pt x="2228193" y="753860"/>
                  <a:pt x="3074276" y="23390"/>
                  <a:pt x="3216166" y="618"/>
                </a:cubicBezTo>
                <a:cubicBezTo>
                  <a:pt x="3358056" y="-22154"/>
                  <a:pt x="2802759" y="590950"/>
                  <a:pt x="2921876" y="620729"/>
                </a:cubicBezTo>
                <a:cubicBezTo>
                  <a:pt x="3040993" y="650508"/>
                  <a:pt x="3804745" y="188053"/>
                  <a:pt x="3930869" y="179294"/>
                </a:cubicBezTo>
                <a:cubicBezTo>
                  <a:pt x="4056993" y="170535"/>
                  <a:pt x="3559504" y="548908"/>
                  <a:pt x="3678621" y="568177"/>
                </a:cubicBezTo>
                <a:cubicBezTo>
                  <a:pt x="3797738" y="587446"/>
                  <a:pt x="4447627" y="275639"/>
                  <a:pt x="4645572" y="294908"/>
                </a:cubicBezTo>
                <a:cubicBezTo>
                  <a:pt x="4843517" y="314177"/>
                  <a:pt x="4766442" y="647005"/>
                  <a:pt x="4866290" y="683791"/>
                </a:cubicBezTo>
                <a:cubicBezTo>
                  <a:pt x="4966138" y="720577"/>
                  <a:pt x="5105400" y="618101"/>
                  <a:pt x="5244662" y="51562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650AFD-1368-3720-047B-CBBCEA2344F3}"/>
              </a:ext>
            </a:extLst>
          </p:cNvPr>
          <p:cNvSpPr/>
          <p:nvPr/>
        </p:nvSpPr>
        <p:spPr>
          <a:xfrm>
            <a:off x="4046482" y="5128874"/>
            <a:ext cx="294290" cy="168193"/>
          </a:xfrm>
          <a:custGeom>
            <a:avLst/>
            <a:gdLst>
              <a:gd name="connsiteX0" fmla="*/ 0 w 294290"/>
              <a:gd name="connsiteY0" fmla="*/ 10510 h 168193"/>
              <a:gd name="connsiteX1" fmla="*/ 157656 w 294290"/>
              <a:gd name="connsiteY1" fmla="*/ 168165 h 168193"/>
              <a:gd name="connsiteX2" fmla="*/ 294290 w 294290"/>
              <a:gd name="connsiteY2" fmla="*/ 0 h 1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290" h="168193">
                <a:moveTo>
                  <a:pt x="0" y="10510"/>
                </a:moveTo>
                <a:cubicBezTo>
                  <a:pt x="54304" y="90213"/>
                  <a:pt x="108608" y="169917"/>
                  <a:pt x="157656" y="168165"/>
                </a:cubicBezTo>
                <a:cubicBezTo>
                  <a:pt x="206704" y="166413"/>
                  <a:pt x="250497" y="83206"/>
                  <a:pt x="29429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0816CD-EA53-8D8A-9892-F4EC3224CB4B}"/>
              </a:ext>
            </a:extLst>
          </p:cNvPr>
          <p:cNvSpPr/>
          <p:nvPr/>
        </p:nvSpPr>
        <p:spPr>
          <a:xfrm>
            <a:off x="1739590" y="2728156"/>
            <a:ext cx="2911606" cy="706420"/>
          </a:xfrm>
          <a:custGeom>
            <a:avLst/>
            <a:gdLst>
              <a:gd name="connsiteX0" fmla="*/ 0 w 2911606"/>
              <a:gd name="connsiteY0" fmla="*/ 706420 h 706420"/>
              <a:gd name="connsiteX1" fmla="*/ 498088 w 2911606"/>
              <a:gd name="connsiteY1" fmla="*/ 498264 h 706420"/>
              <a:gd name="connsiteX2" fmla="*/ 1048215 w 2911606"/>
              <a:gd name="connsiteY2" fmla="*/ 275239 h 706420"/>
              <a:gd name="connsiteX3" fmla="*/ 1680117 w 2911606"/>
              <a:gd name="connsiteY3" fmla="*/ 148859 h 706420"/>
              <a:gd name="connsiteX4" fmla="*/ 2051825 w 2911606"/>
              <a:gd name="connsiteY4" fmla="*/ 89385 h 706420"/>
              <a:gd name="connsiteX5" fmla="*/ 2639122 w 2911606"/>
              <a:gd name="connsiteY5" fmla="*/ 81951 h 706420"/>
              <a:gd name="connsiteX6" fmla="*/ 2906751 w 2911606"/>
              <a:gd name="connsiteY6" fmla="*/ 104254 h 706420"/>
              <a:gd name="connsiteX7" fmla="*/ 2817542 w 2911606"/>
              <a:gd name="connsiteY7" fmla="*/ 176 h 706420"/>
              <a:gd name="connsiteX8" fmla="*/ 2891883 w 2911606"/>
              <a:gd name="connsiteY8" fmla="*/ 81951 h 706420"/>
              <a:gd name="connsiteX9" fmla="*/ 2780371 w 2911606"/>
              <a:gd name="connsiteY9" fmla="*/ 178595 h 7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1606" h="706420">
                <a:moveTo>
                  <a:pt x="0" y="706420"/>
                </a:moveTo>
                <a:lnTo>
                  <a:pt x="498088" y="498264"/>
                </a:lnTo>
                <a:cubicBezTo>
                  <a:pt x="672790" y="426401"/>
                  <a:pt x="851210" y="333473"/>
                  <a:pt x="1048215" y="275239"/>
                </a:cubicBezTo>
                <a:cubicBezTo>
                  <a:pt x="1245220" y="217005"/>
                  <a:pt x="1512849" y="179835"/>
                  <a:pt x="1680117" y="148859"/>
                </a:cubicBezTo>
                <a:cubicBezTo>
                  <a:pt x="1847385" y="117883"/>
                  <a:pt x="1891991" y="100536"/>
                  <a:pt x="2051825" y="89385"/>
                </a:cubicBezTo>
                <a:cubicBezTo>
                  <a:pt x="2211659" y="78234"/>
                  <a:pt x="2496634" y="79473"/>
                  <a:pt x="2639122" y="81951"/>
                </a:cubicBezTo>
                <a:cubicBezTo>
                  <a:pt x="2781610" y="84429"/>
                  <a:pt x="2877014" y="117883"/>
                  <a:pt x="2906751" y="104254"/>
                </a:cubicBezTo>
                <a:cubicBezTo>
                  <a:pt x="2936488" y="90625"/>
                  <a:pt x="2820020" y="3893"/>
                  <a:pt x="2817542" y="176"/>
                </a:cubicBezTo>
                <a:cubicBezTo>
                  <a:pt x="2815064" y="-3541"/>
                  <a:pt x="2898078" y="52214"/>
                  <a:pt x="2891883" y="81951"/>
                </a:cubicBezTo>
                <a:cubicBezTo>
                  <a:pt x="2885688" y="111688"/>
                  <a:pt x="2833029" y="145141"/>
                  <a:pt x="2780371" y="178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CF8A8-FE34-AB8A-FDD9-D3D3EF88A25A}"/>
              </a:ext>
            </a:extLst>
          </p:cNvPr>
          <p:cNvGrpSpPr/>
          <p:nvPr/>
        </p:nvGrpSpPr>
        <p:grpSpPr>
          <a:xfrm>
            <a:off x="3681283" y="3132076"/>
            <a:ext cx="1165037" cy="2182386"/>
            <a:chOff x="3681283" y="3132076"/>
            <a:chExt cx="1165037" cy="21823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6FB58C-F4F6-00D8-47BF-F01563E2EAA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B347A7-E1B1-33DF-8E2D-B420D9E6102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33CEF70-EA38-C97C-DE7F-77FC1EE7358E}"/>
              </a:ext>
            </a:extLst>
          </p:cNvPr>
          <p:cNvSpPr/>
          <p:nvPr/>
        </p:nvSpPr>
        <p:spPr>
          <a:xfrm>
            <a:off x="2172732" y="3417223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60B7D-392A-E0D6-94D9-A0B43FF77688}"/>
              </a:ext>
            </a:extLst>
          </p:cNvPr>
          <p:cNvSpPr/>
          <p:nvPr/>
        </p:nvSpPr>
        <p:spPr>
          <a:xfrm>
            <a:off x="1013257" y="3882816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57D68B-64A7-246F-505B-0E19E5AB503A}"/>
              </a:ext>
            </a:extLst>
          </p:cNvPr>
          <p:cNvSpPr/>
          <p:nvPr/>
        </p:nvSpPr>
        <p:spPr>
          <a:xfrm>
            <a:off x="5691095" y="324987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39466-D29B-4ECD-5ADA-5A2707729FA3}"/>
              </a:ext>
            </a:extLst>
          </p:cNvPr>
          <p:cNvSpPr/>
          <p:nvPr/>
        </p:nvSpPr>
        <p:spPr>
          <a:xfrm>
            <a:off x="6937656" y="375249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4DC25-E899-C7D8-CBB4-B6ECC832679D}"/>
              </a:ext>
            </a:extLst>
          </p:cNvPr>
          <p:cNvGrpSpPr/>
          <p:nvPr/>
        </p:nvGrpSpPr>
        <p:grpSpPr>
          <a:xfrm rot="559709">
            <a:off x="5049675" y="3351288"/>
            <a:ext cx="1165037" cy="2182386"/>
            <a:chOff x="3681283" y="3132076"/>
            <a:chExt cx="1165037" cy="218238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5EE278-7F8A-0571-5BD9-3BF83EC5B5DB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CE60A6-E3E7-3B4A-E206-01024B595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545C-9C0C-F3C6-AFC7-2DA0F7FA6295}"/>
              </a:ext>
            </a:extLst>
          </p:cNvPr>
          <p:cNvGrpSpPr/>
          <p:nvPr/>
        </p:nvGrpSpPr>
        <p:grpSpPr>
          <a:xfrm rot="1012618">
            <a:off x="6143442" y="3804906"/>
            <a:ext cx="1165037" cy="2182386"/>
            <a:chOff x="3681283" y="3132076"/>
            <a:chExt cx="1165037" cy="218238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1AD420-1778-9333-36D3-A857A5652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460764-294A-3BFD-E7F8-CB5316936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8DA7D-7B4E-999E-028D-88FA971E4B0C}"/>
              </a:ext>
            </a:extLst>
          </p:cNvPr>
          <p:cNvGrpSpPr/>
          <p:nvPr/>
        </p:nvGrpSpPr>
        <p:grpSpPr>
          <a:xfrm rot="20359129">
            <a:off x="2102049" y="3425516"/>
            <a:ext cx="1165037" cy="2182386"/>
            <a:chOff x="3681283" y="3132076"/>
            <a:chExt cx="1165037" cy="21823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E1EC49-8A35-BDE5-3C3C-023297F0F3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33EB25-8003-4BB9-9F84-133CFB654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B14CD-CBDA-BCCC-FD55-141DFCD709C6}"/>
              </a:ext>
            </a:extLst>
          </p:cNvPr>
          <p:cNvGrpSpPr/>
          <p:nvPr/>
        </p:nvGrpSpPr>
        <p:grpSpPr>
          <a:xfrm rot="20397813">
            <a:off x="873542" y="3749613"/>
            <a:ext cx="1165037" cy="2182386"/>
            <a:chOff x="3681283" y="3132076"/>
            <a:chExt cx="1165037" cy="218238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FBD718-01D3-0B9B-94F7-1AD533A2F73C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2D2D39-E9E5-AC4B-EADB-1848EFB9A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73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81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11</a:t>
            </a:r>
            <a:r>
              <a:rPr lang="en-AU" baseline="30000" dirty="0">
                <a:latin typeface="AhnbergHand" pitchFamily="2" charset="0"/>
              </a:rPr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89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eam&#10;&#10;Description automatically generated">
            <a:extLst>
              <a:ext uri="{FF2B5EF4-FFF2-40B4-BE49-F238E27FC236}">
                <a16:creationId xmlns:a16="http://schemas.microsoft.com/office/drawing/2014/main" id="{D236D322-823F-CF5E-22AB-04D959A8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42" y="3081841"/>
            <a:ext cx="5627076" cy="267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uses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4" y="3429000"/>
            <a:ext cx="7166317" cy="233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FC175D2-1AE5-AE11-1698-0435279E0E3E}"/>
              </a:ext>
            </a:extLst>
          </p:cNvPr>
          <p:cNvSpPr/>
          <p:nvPr/>
        </p:nvSpPr>
        <p:spPr>
          <a:xfrm>
            <a:off x="9156149" y="3882363"/>
            <a:ext cx="2972089" cy="2320729"/>
          </a:xfrm>
          <a:custGeom>
            <a:avLst/>
            <a:gdLst>
              <a:gd name="connsiteX0" fmla="*/ 819873 w 2972089"/>
              <a:gd name="connsiteY0" fmla="*/ 2114783 h 2320729"/>
              <a:gd name="connsiteX1" fmla="*/ 2146165 w 2972089"/>
              <a:gd name="connsiteY1" fmla="*/ 2139496 h 2320729"/>
              <a:gd name="connsiteX2" fmla="*/ 2928759 w 2972089"/>
              <a:gd name="connsiteY2" fmla="*/ 1571086 h 2320729"/>
              <a:gd name="connsiteX3" fmla="*/ 2788716 w 2972089"/>
              <a:gd name="connsiteY3" fmla="*/ 566069 h 2320729"/>
              <a:gd name="connsiteX4" fmla="*/ 2096737 w 2972089"/>
              <a:gd name="connsiteY4" fmla="*/ 137702 h 2320729"/>
              <a:gd name="connsiteX5" fmla="*/ 127894 w 2972089"/>
              <a:gd name="connsiteY5" fmla="*/ 137702 h 2320729"/>
              <a:gd name="connsiteX6" fmla="*/ 251462 w 2972089"/>
              <a:gd name="connsiteY6" fmla="*/ 1760556 h 2320729"/>
              <a:gd name="connsiteX7" fmla="*/ 729256 w 2972089"/>
              <a:gd name="connsiteY7" fmla="*/ 2320729 h 232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2089" h="2320729">
                <a:moveTo>
                  <a:pt x="819873" y="2114783"/>
                </a:moveTo>
                <a:cubicBezTo>
                  <a:pt x="1307278" y="2172447"/>
                  <a:pt x="1794684" y="2230112"/>
                  <a:pt x="2146165" y="2139496"/>
                </a:cubicBezTo>
                <a:cubicBezTo>
                  <a:pt x="2497646" y="2048880"/>
                  <a:pt x="2821667" y="1833324"/>
                  <a:pt x="2928759" y="1571086"/>
                </a:cubicBezTo>
                <a:cubicBezTo>
                  <a:pt x="3035851" y="1308848"/>
                  <a:pt x="2927386" y="804966"/>
                  <a:pt x="2788716" y="566069"/>
                </a:cubicBezTo>
                <a:cubicBezTo>
                  <a:pt x="2650046" y="327172"/>
                  <a:pt x="2540207" y="209096"/>
                  <a:pt x="2096737" y="137702"/>
                </a:cubicBezTo>
                <a:cubicBezTo>
                  <a:pt x="1653267" y="66308"/>
                  <a:pt x="435440" y="-132774"/>
                  <a:pt x="127894" y="137702"/>
                </a:cubicBezTo>
                <a:cubicBezTo>
                  <a:pt x="-179652" y="408178"/>
                  <a:pt x="151235" y="1396718"/>
                  <a:pt x="251462" y="1760556"/>
                </a:cubicBezTo>
                <a:cubicBezTo>
                  <a:pt x="351689" y="2124394"/>
                  <a:pt x="540472" y="2222561"/>
                  <a:pt x="729256" y="232072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2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Starlink’s</a:t>
            </a:r>
            <a:r>
              <a:rPr lang="en-AU" dirty="0"/>
              <a:t>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35356-01B5-9B62-2AF9-6E2A881C7AE2}"/>
              </a:ext>
            </a:extLst>
          </p:cNvPr>
          <p:cNvSpPr txBox="1"/>
          <p:nvPr/>
        </p:nvSpPr>
        <p:spPr>
          <a:xfrm>
            <a:off x="2050676" y="2386853"/>
            <a:ext cx="6152646" cy="3485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Lucida Console" panose="020B0609040504020204" pitchFamily="49" charset="0"/>
              </a:rPr>
              <a:t>$ </a:t>
            </a:r>
            <a:r>
              <a:rPr lang="en-AU" sz="1050" dirty="0" err="1">
                <a:latin typeface="Lucida Console" panose="020B0609040504020204" pitchFamily="49" charset="0"/>
              </a:rPr>
              <a:t>starlink</a:t>
            </a:r>
            <a:r>
              <a:rPr lang="en-AU" sz="1050" dirty="0">
                <a:latin typeface="Lucida Console" panose="020B0609040504020204" pitchFamily="49" charset="0"/>
              </a:rPr>
              <a:t>-</a:t>
            </a:r>
            <a:r>
              <a:rPr lang="en-AU" sz="1050" dirty="0" err="1">
                <a:latin typeface="Lucida Console" panose="020B0609040504020204" pitchFamily="49" charset="0"/>
              </a:rPr>
              <a:t>grpc</a:t>
            </a:r>
            <a:r>
              <a:rPr lang="en-AU" sz="1050" dirty="0">
                <a:latin typeface="Lucida Console" panose="020B0609040504020204" pitchFamily="49" charset="0"/>
              </a:rPr>
              <a:t>-tools/</a:t>
            </a:r>
            <a:r>
              <a:rPr lang="en-AU" sz="1050" dirty="0" err="1">
                <a:latin typeface="Lucida Console" panose="020B0609040504020204" pitchFamily="49" charset="0"/>
              </a:rPr>
              <a:t>dish_grpc_text.py</a:t>
            </a:r>
            <a:r>
              <a:rPr lang="en-AU" sz="1050" dirty="0">
                <a:latin typeface="Lucida Console" panose="020B0609040504020204" pitchFamily="49" charset="0"/>
              </a:rPr>
              <a:t> -v  status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id:                    ut01000000-00000000-005dd555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hardware_version</a:t>
            </a:r>
            <a:r>
              <a:rPr lang="en-AU" sz="1050" dirty="0">
                <a:latin typeface="Lucida Console" panose="020B0609040504020204" pitchFamily="49" charset="0"/>
              </a:rPr>
              <a:t>:      rev3_proto2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software_version</a:t>
            </a:r>
            <a:r>
              <a:rPr lang="en-AU" sz="1050" dirty="0">
                <a:latin typeface="Lucida Console" panose="020B0609040504020204" pitchFamily="49" charset="0"/>
              </a:rPr>
              <a:t>:      5a923943-5acb-4d05-ac58-dd93e72b7862.uterm.release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state:                 CONNECTED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uptime:                481674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snr: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seconds_to_first_nonempty_slot</a:t>
            </a:r>
            <a:r>
              <a:rPr lang="en-AU" sz="1050" dirty="0">
                <a:latin typeface="Lucida Console" panose="020B0609040504020204" pitchFamily="49" charset="0"/>
              </a:rPr>
              <a:t>: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pop_ping_drop_rate</a:t>
            </a:r>
            <a:r>
              <a:rPr lang="en-AU" sz="1050" dirty="0">
                <a:latin typeface="Lucida Console" panose="020B0609040504020204" pitchFamily="49" charset="0"/>
              </a:rPr>
              <a:t>:   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downlink_throughput_bps</a:t>
            </a:r>
            <a:r>
              <a:rPr lang="en-AU" sz="1050" dirty="0">
                <a:latin typeface="Lucida Console" panose="020B0609040504020204" pitchFamily="49" charset="0"/>
              </a:rPr>
              <a:t>: 16693.330078125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uplink_throughput_bps</a:t>
            </a:r>
            <a:r>
              <a:rPr lang="en-AU" sz="1050" dirty="0">
                <a:latin typeface="Lucida Console" panose="020B0609040504020204" pitchFamily="49" charset="0"/>
              </a:rPr>
              <a:t>: 109127.3984375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pop_ping_latency_ms</a:t>
            </a:r>
            <a:r>
              <a:rPr lang="en-AU" sz="1050" dirty="0">
                <a:latin typeface="Lucida Console" panose="020B0609040504020204" pitchFamily="49" charset="0"/>
              </a:rPr>
              <a:t>:   49.5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Alerts bit field:      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fraction_obstructed</a:t>
            </a:r>
            <a:r>
              <a:rPr lang="en-AU" sz="1050" dirty="0">
                <a:latin typeface="Lucida Console" panose="020B0609040504020204" pitchFamily="49" charset="0"/>
              </a:rPr>
              <a:t>:   0.04149007424712181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currently_obstructed</a:t>
            </a:r>
            <a:r>
              <a:rPr lang="en-AU" sz="1050" dirty="0">
                <a:latin typeface="Lucida Console" panose="020B0609040504020204" pitchFamily="49" charset="0"/>
              </a:rPr>
              <a:t>:  False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seconds_obstructed</a:t>
            </a:r>
            <a:r>
              <a:rPr lang="en-AU" sz="1050" dirty="0">
                <a:latin typeface="Lucida Console" panose="020B0609040504020204" pitchFamily="49" charset="0"/>
              </a:rPr>
              <a:t>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obstruction_duration</a:t>
            </a:r>
            <a:r>
              <a:rPr lang="en-AU" sz="1050" dirty="0">
                <a:latin typeface="Lucida Console" panose="020B0609040504020204" pitchFamily="49" charset="0"/>
              </a:rPr>
              <a:t>:  1.9579976797103882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obstruction_interval</a:t>
            </a:r>
            <a:r>
              <a:rPr lang="en-AU" sz="1050" dirty="0">
                <a:latin typeface="Lucida Console" panose="020B0609040504020204" pitchFamily="49" charset="0"/>
              </a:rPr>
              <a:t>:  540.0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direction_azimuth</a:t>
            </a:r>
            <a:r>
              <a:rPr lang="en-AU" sz="1050" dirty="0">
                <a:latin typeface="Lucida Console" panose="020B0609040504020204" pitchFamily="49" charset="0"/>
              </a:rPr>
              <a:t>:     -42.67951583862305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direction_elevation</a:t>
            </a:r>
            <a:r>
              <a:rPr lang="en-AU" sz="1050" dirty="0">
                <a:latin typeface="Lucida Console" panose="020B0609040504020204" pitchFamily="49" charset="0"/>
              </a:rPr>
              <a:t>:   64.61225128173828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is_snr_above_noise_floor</a:t>
            </a:r>
            <a:r>
              <a:rPr lang="en-AU" sz="1050" dirty="0">
                <a:latin typeface="Lucida Console" panose="020B0609040504020204" pitchFamily="49" charset="0"/>
              </a:rPr>
              <a:t>: True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7F530C-AB5A-7CD7-504F-25B951B3F846}"/>
              </a:ext>
            </a:extLst>
          </p:cNvPr>
          <p:cNvSpPr/>
          <p:nvPr/>
        </p:nvSpPr>
        <p:spPr>
          <a:xfrm>
            <a:off x="1779244" y="3671047"/>
            <a:ext cx="3777723" cy="773206"/>
          </a:xfrm>
          <a:custGeom>
            <a:avLst/>
            <a:gdLst>
              <a:gd name="connsiteX0" fmla="*/ 291603 w 3777723"/>
              <a:gd name="connsiteY0" fmla="*/ 122388 h 584819"/>
              <a:gd name="connsiteX1" fmla="*/ 96621 w 3777723"/>
              <a:gd name="connsiteY1" fmla="*/ 182899 h 584819"/>
              <a:gd name="connsiteX2" fmla="*/ 2491 w 3777723"/>
              <a:gd name="connsiteY2" fmla="*/ 277029 h 584819"/>
              <a:gd name="connsiteX3" fmla="*/ 190750 w 3777723"/>
              <a:gd name="connsiteY3" fmla="*/ 451841 h 584819"/>
              <a:gd name="connsiteX4" fmla="*/ 412627 w 3777723"/>
              <a:gd name="connsiteY4" fmla="*/ 552693 h 584819"/>
              <a:gd name="connsiteX5" fmla="*/ 1078256 w 3777723"/>
              <a:gd name="connsiteY5" fmla="*/ 572864 h 584819"/>
              <a:gd name="connsiteX6" fmla="*/ 2631391 w 3777723"/>
              <a:gd name="connsiteY6" fmla="*/ 566141 h 584819"/>
              <a:gd name="connsiteX7" fmla="*/ 3492003 w 3777723"/>
              <a:gd name="connsiteY7" fmla="*/ 566141 h 584819"/>
              <a:gd name="connsiteX8" fmla="*/ 3720603 w 3777723"/>
              <a:gd name="connsiteY8" fmla="*/ 310646 h 584819"/>
              <a:gd name="connsiteX9" fmla="*/ 3686985 w 3777723"/>
              <a:gd name="connsiteY9" fmla="*/ 8088 h 584819"/>
              <a:gd name="connsiteX10" fmla="*/ 2759138 w 3777723"/>
              <a:gd name="connsiteY10" fmla="*/ 88770 h 584819"/>
              <a:gd name="connsiteX11" fmla="*/ 2369174 w 3777723"/>
              <a:gd name="connsiteY11" fmla="*/ 108941 h 584819"/>
              <a:gd name="connsiteX12" fmla="*/ 352115 w 3777723"/>
              <a:gd name="connsiteY12" fmla="*/ 129111 h 5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723" h="584819">
                <a:moveTo>
                  <a:pt x="291603" y="122388"/>
                </a:moveTo>
                <a:cubicBezTo>
                  <a:pt x="218204" y="139757"/>
                  <a:pt x="144806" y="157126"/>
                  <a:pt x="96621" y="182899"/>
                </a:cubicBezTo>
                <a:cubicBezTo>
                  <a:pt x="48436" y="208672"/>
                  <a:pt x="-13197" y="232205"/>
                  <a:pt x="2491" y="277029"/>
                </a:cubicBezTo>
                <a:cubicBezTo>
                  <a:pt x="18179" y="321853"/>
                  <a:pt x="122394" y="405897"/>
                  <a:pt x="190750" y="451841"/>
                </a:cubicBezTo>
                <a:cubicBezTo>
                  <a:pt x="259106" y="497785"/>
                  <a:pt x="264709" y="532523"/>
                  <a:pt x="412627" y="552693"/>
                </a:cubicBezTo>
                <a:cubicBezTo>
                  <a:pt x="560545" y="572863"/>
                  <a:pt x="1078256" y="572864"/>
                  <a:pt x="1078256" y="572864"/>
                </a:cubicBezTo>
                <a:lnTo>
                  <a:pt x="2631391" y="566141"/>
                </a:lnTo>
                <a:cubicBezTo>
                  <a:pt x="3033682" y="565021"/>
                  <a:pt x="3310468" y="608723"/>
                  <a:pt x="3492003" y="566141"/>
                </a:cubicBezTo>
                <a:cubicBezTo>
                  <a:pt x="3673538" y="523559"/>
                  <a:pt x="3688106" y="403655"/>
                  <a:pt x="3720603" y="310646"/>
                </a:cubicBezTo>
                <a:cubicBezTo>
                  <a:pt x="3753100" y="217637"/>
                  <a:pt x="3847229" y="45067"/>
                  <a:pt x="3686985" y="8088"/>
                </a:cubicBezTo>
                <a:cubicBezTo>
                  <a:pt x="3526741" y="-28891"/>
                  <a:pt x="2978773" y="71961"/>
                  <a:pt x="2759138" y="88770"/>
                </a:cubicBezTo>
                <a:cubicBezTo>
                  <a:pt x="2539503" y="105579"/>
                  <a:pt x="2369174" y="108941"/>
                  <a:pt x="2369174" y="108941"/>
                </a:cubicBezTo>
                <a:lnTo>
                  <a:pt x="352115" y="1291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D0A-3259-1B6D-EF4E-F2FE225D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88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61" y="2011394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15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9D4C8-CBCD-6716-FB99-21846FE48221}"/>
              </a:ext>
            </a:extLst>
          </p:cNvPr>
          <p:cNvSpPr txBox="1"/>
          <p:nvPr/>
        </p:nvSpPr>
        <p:spPr>
          <a:xfrm>
            <a:off x="1285103" y="1581665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Capacity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15E63-4F3F-0996-B447-28EA4DD76D75}"/>
              </a:ext>
            </a:extLst>
          </p:cNvPr>
          <p:cNvSpPr txBox="1"/>
          <p:nvPr/>
        </p:nvSpPr>
        <p:spPr>
          <a:xfrm>
            <a:off x="6981568" y="1642062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Latency (Jitter)</a:t>
            </a:r>
          </a:p>
        </p:txBody>
      </p:sp>
    </p:spTree>
    <p:extLst>
      <p:ext uri="{BB962C8B-B14F-4D97-AF65-F5344CB8AC3E}">
        <p14:creationId xmlns:p14="http://schemas.microsoft.com/office/powerpoint/2010/main" val="3351830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980C-113D-8E0B-2E28-363D3A4E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05" y="332174"/>
            <a:ext cx="11230232" cy="1325563"/>
          </a:xfrm>
        </p:spPr>
        <p:txBody>
          <a:bodyPr/>
          <a:lstStyle/>
          <a:p>
            <a:r>
              <a:rPr lang="en-US" dirty="0"/>
              <a:t>Why is this service so “noisy”?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16E17-0282-B694-CB3C-B1AD9E8EA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1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6A92-6050-A783-BBE3-95D01689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C6B6-4721-6745-1586-E25E844F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Starlink does NOT provide each user with a dedicated frequency band </a:t>
            </a:r>
          </a:p>
          <a:p>
            <a:r>
              <a:rPr lang="en-US" dirty="0"/>
              <a:t>The system uses Multiplexing to divide a channel into frames and sends 750 frames per second. Each frame is divided into 302 intervals.</a:t>
            </a:r>
          </a:p>
          <a:p>
            <a:r>
              <a:rPr lang="en-US" dirty="0"/>
              <a:t>Each frame carries a header that carrier satellite, channel and modulation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beam&#10;&#10;Description automatically generated">
            <a:extLst>
              <a:ext uri="{FF2B5EF4-FFF2-40B4-BE49-F238E27FC236}">
                <a16:creationId xmlns:a16="http://schemas.microsoft.com/office/drawing/2014/main" id="{1495758D-835F-D93D-C8D9-CEA96DCF8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6" b="8871"/>
          <a:stretch/>
        </p:blipFill>
        <p:spPr>
          <a:xfrm>
            <a:off x="3563178" y="3336674"/>
            <a:ext cx="3817863" cy="3363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E001D-BF5C-FACA-470C-E29CF360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SNR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6169-A11E-2BFA-E0AD-7A3FF909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Starlink </a:t>
            </a:r>
            <a:r>
              <a:rPr lang="en-US" dirty="0"/>
              <a:t>likely </a:t>
            </a:r>
            <a:r>
              <a:rPr lang="en-US" sz="2800" dirty="0"/>
              <a:t>uses IEEE 802.11ac dynamic channel rate control, adjusting the signal modulation to match the current SNR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This continual adjustment causes continual shift in the available capacity and imposes a varying latency on the round-trip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97D0-AA64-7740-ADB4-50BBB042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5BC3-1339-EBB9-D593-E5D6187CC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variation in latency and capacity occurs at high frequency, which means that TCP control is going to struggle to optimize itself against a shifting target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TCP uses ACK pacing which means it attempts to optimize its sending rate over multiple RTT intervals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3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E376E-BFDD-443D-7330-486FBFB15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4" y="4303551"/>
            <a:ext cx="4588565" cy="22123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4C4C3-384D-5907-B8D7-7AA0F087B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27"/>
          <a:stretch/>
        </p:blipFill>
        <p:spPr>
          <a:xfrm>
            <a:off x="4320209" y="1876827"/>
            <a:ext cx="7772400" cy="3120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43509-98E0-4A1E-255E-0F2D6947339B}"/>
              </a:ext>
            </a:extLst>
          </p:cNvPr>
          <p:cNvSpPr txBox="1"/>
          <p:nvPr/>
        </p:nvSpPr>
        <p:spPr>
          <a:xfrm>
            <a:off x="820549" y="3818911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35F34-9F8A-1D67-B128-909C739E594C}"/>
              </a:ext>
            </a:extLst>
          </p:cNvPr>
          <p:cNvSpPr txBox="1"/>
          <p:nvPr/>
        </p:nvSpPr>
        <p:spPr>
          <a:xfrm>
            <a:off x="155714" y="6600426"/>
            <a:ext cx="42899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/>
              <a:t>Screenshot: https://</a:t>
            </a:r>
            <a:r>
              <a:rPr lang="en-AU" sz="600" dirty="0" err="1"/>
              <a:t>asia.nikkei.com</a:t>
            </a:r>
            <a:r>
              <a:rPr lang="en-AU" sz="600" dirty="0"/>
              <a:t>/Business/Telecommunication/Elon-Musk-s-Starlink-launches-satellite-internet-service-in-Japan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AAE97-9434-0153-C2C5-188564FBAF01}"/>
              </a:ext>
            </a:extLst>
          </p:cNvPr>
          <p:cNvSpPr txBox="1"/>
          <p:nvPr/>
        </p:nvSpPr>
        <p:spPr>
          <a:xfrm>
            <a:off x="4903304" y="4997715"/>
            <a:ext cx="47307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- https://</a:t>
            </a:r>
            <a:r>
              <a:rPr lang="en-AU" sz="700" dirty="0" err="1"/>
              <a:t>www.theverge.com</a:t>
            </a:r>
            <a:r>
              <a:rPr lang="en-AU" sz="700" dirty="0"/>
              <a:t>/2022/8/25/23320722/</a:t>
            </a:r>
            <a:r>
              <a:rPr lang="en-AU" sz="700" dirty="0" err="1"/>
              <a:t>spacex</a:t>
            </a:r>
            <a:r>
              <a:rPr lang="en-AU" sz="700" dirty="0"/>
              <a:t>-</a:t>
            </a:r>
            <a:r>
              <a:rPr lang="en-AU" sz="700" dirty="0" err="1"/>
              <a:t>starlink</a:t>
            </a:r>
            <a:r>
              <a:rPr lang="en-AU" sz="700" dirty="0"/>
              <a:t>-</a:t>
            </a:r>
            <a:r>
              <a:rPr lang="en-AU" sz="700" dirty="0" err="1"/>
              <a:t>t-mobile</a:t>
            </a:r>
            <a:r>
              <a:rPr lang="en-AU" sz="700" dirty="0"/>
              <a:t>-satellite-internet-mobile-messaging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0307A-1B8D-EEB4-65AD-3D48F08C7904}"/>
              </a:ext>
            </a:extLst>
          </p:cNvPr>
          <p:cNvSpPr txBox="1"/>
          <p:nvPr/>
        </p:nvSpPr>
        <p:spPr>
          <a:xfrm>
            <a:off x="4477408" y="546537"/>
            <a:ext cx="5709574" cy="779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4267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  <a:sym typeface="Arial"/>
              </a:rPr>
              <a:t>LEOs in the News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EE012-E319-3665-FEED-68B17CA3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84" y="1610885"/>
            <a:ext cx="5243635" cy="1693067"/>
          </a:xfrm>
          <a:prstGeom prst="rect">
            <a:avLst/>
          </a:prstGeom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E50337C5-3DD4-9E2B-A86D-3D5F42A5E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363" y="5139257"/>
            <a:ext cx="3805311" cy="1411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D11AED-D382-81C3-E76D-6583A614AD4F}"/>
              </a:ext>
            </a:extLst>
          </p:cNvPr>
          <p:cNvSpPr txBox="1"/>
          <p:nvPr/>
        </p:nvSpPr>
        <p:spPr>
          <a:xfrm>
            <a:off x="7600363" y="6553507"/>
            <a:ext cx="452399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www.itnews.com.au</a:t>
            </a:r>
            <a:r>
              <a:rPr lang="en-US" sz="500" dirty="0"/>
              <a:t>/news/telstra-goes-live-with-starlink-for-homes-606423#:~:text=Telstra%20has%20kicked%20off%20its,the%20end%20of%20the%20year.</a:t>
            </a:r>
          </a:p>
        </p:txBody>
      </p:sp>
      <p:pic>
        <p:nvPicPr>
          <p:cNvPr id="15" name="Picture 14" descr="A screen shot of a planet&#10;&#10;Description automatically generated">
            <a:extLst>
              <a:ext uri="{FF2B5EF4-FFF2-40B4-BE49-F238E27FC236}">
                <a16:creationId xmlns:a16="http://schemas.microsoft.com/office/drawing/2014/main" id="{26B4E22D-E997-BB63-5769-FC2C0C758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14" y="129278"/>
            <a:ext cx="3466769" cy="36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15" y="1815115"/>
            <a:ext cx="3922986" cy="4351338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4FDC-AE3C-C89C-E1D9-E2C973D1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01" y="1519311"/>
            <a:ext cx="7460343" cy="4973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B5539-B3ED-2A21-B9C4-92CBED224751}"/>
              </a:ext>
            </a:extLst>
          </p:cNvPr>
          <p:cNvSpPr txBox="1"/>
          <p:nvPr/>
        </p:nvSpPr>
        <p:spPr>
          <a:xfrm>
            <a:off x="6701476" y="1642062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Latency and 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F6406-7EDA-80E7-37E1-CA4BE8D24AB7}"/>
              </a:ext>
            </a:extLst>
          </p:cNvPr>
          <p:cNvSpPr txBox="1"/>
          <p:nvPr/>
        </p:nvSpPr>
        <p:spPr>
          <a:xfrm>
            <a:off x="11087982" y="570882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Loss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49536-63A2-770F-AA80-251E32160018}"/>
              </a:ext>
            </a:extLst>
          </p:cNvPr>
          <p:cNvSpPr txBox="1"/>
          <p:nvPr/>
        </p:nvSpPr>
        <p:spPr>
          <a:xfrm>
            <a:off x="11093429" y="476239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Latency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B6411-4C48-4841-A6FC-ED61B2E60F2D}"/>
              </a:ext>
            </a:extLst>
          </p:cNvPr>
          <p:cNvSpPr txBox="1"/>
          <p:nvPr/>
        </p:nvSpPr>
        <p:spPr>
          <a:xfrm>
            <a:off x="7118673" y="6460299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463774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CBA0-7270-D97E-3476-3AEA5DFE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1125B-A495-1605-00E2-1B0A6DB33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568" y="2191385"/>
            <a:ext cx="5385656" cy="3590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A42AE-F31D-30CA-6BFD-0AF45070F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2191385"/>
            <a:ext cx="5491163" cy="3660775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4594A12D-7BCB-9288-8E94-121FEA0552A2}"/>
              </a:ext>
            </a:extLst>
          </p:cNvPr>
          <p:cNvSpPr/>
          <p:nvPr/>
        </p:nvSpPr>
        <p:spPr>
          <a:xfrm>
            <a:off x="5458265" y="3429000"/>
            <a:ext cx="404372" cy="9952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51CBBC5-F7D0-836C-4990-41DA17C3B962}"/>
              </a:ext>
            </a:extLst>
          </p:cNvPr>
          <p:cNvSpPr/>
          <p:nvPr/>
        </p:nvSpPr>
        <p:spPr>
          <a:xfrm>
            <a:off x="8955626" y="2315771"/>
            <a:ext cx="638540" cy="620736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2C87482-A2E3-361A-7FD3-C1355C43807C}"/>
              </a:ext>
            </a:extLst>
          </p:cNvPr>
          <p:cNvSpPr/>
          <p:nvPr/>
        </p:nvSpPr>
        <p:spPr>
          <a:xfrm>
            <a:off x="6554740" y="3059014"/>
            <a:ext cx="638540" cy="620736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CC4D8-29CC-DF01-1E2C-2F86DE8CEA78}"/>
              </a:ext>
            </a:extLst>
          </p:cNvPr>
          <p:cNvSpPr txBox="1"/>
          <p:nvPr/>
        </p:nvSpPr>
        <p:spPr>
          <a:xfrm>
            <a:off x="6980437" y="5852160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Latency and Loss Spikes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52C711F-EBF7-4E0E-D13E-0CD5B33703D0}"/>
              </a:ext>
            </a:extLst>
          </p:cNvPr>
          <p:cNvSpPr/>
          <p:nvPr/>
        </p:nvSpPr>
        <p:spPr>
          <a:xfrm>
            <a:off x="1213078" y="3838075"/>
            <a:ext cx="2246847" cy="536217"/>
          </a:xfrm>
          <a:custGeom>
            <a:avLst/>
            <a:gdLst>
              <a:gd name="connsiteX0" fmla="*/ 6122 w 2246847"/>
              <a:gd name="connsiteY0" fmla="*/ 536217 h 536217"/>
              <a:gd name="connsiteX1" fmla="*/ 72025 w 2246847"/>
              <a:gd name="connsiteY1" fmla="*/ 429125 h 536217"/>
              <a:gd name="connsiteX2" fmla="*/ 516868 w 2246847"/>
              <a:gd name="connsiteY2" fmla="*/ 387936 h 536217"/>
              <a:gd name="connsiteX3" fmla="*/ 558057 w 2246847"/>
              <a:gd name="connsiteY3" fmla="*/ 107849 h 536217"/>
              <a:gd name="connsiteX4" fmla="*/ 467441 w 2246847"/>
              <a:gd name="connsiteY4" fmla="*/ 214941 h 536217"/>
              <a:gd name="connsiteX5" fmla="*/ 673387 w 2246847"/>
              <a:gd name="connsiteY5" fmla="*/ 757 h 536217"/>
              <a:gd name="connsiteX6" fmla="*/ 1002900 w 2246847"/>
              <a:gd name="connsiteY6" fmla="*/ 140801 h 536217"/>
              <a:gd name="connsiteX7" fmla="*/ 829906 w 2246847"/>
              <a:gd name="connsiteY7" fmla="*/ 58422 h 536217"/>
              <a:gd name="connsiteX8" fmla="*/ 796954 w 2246847"/>
              <a:gd name="connsiteY8" fmla="*/ 297320 h 536217"/>
              <a:gd name="connsiteX9" fmla="*/ 969949 w 2246847"/>
              <a:gd name="connsiteY9" fmla="*/ 363222 h 536217"/>
              <a:gd name="connsiteX10" fmla="*/ 1348890 w 2246847"/>
              <a:gd name="connsiteY10" fmla="*/ 354984 h 536217"/>
              <a:gd name="connsiteX11" fmla="*/ 1917300 w 2246847"/>
              <a:gd name="connsiteY11" fmla="*/ 371460 h 536217"/>
              <a:gd name="connsiteX12" fmla="*/ 2205625 w 2246847"/>
              <a:gd name="connsiteY12" fmla="*/ 420887 h 536217"/>
              <a:gd name="connsiteX13" fmla="*/ 2238576 w 2246847"/>
              <a:gd name="connsiteY13" fmla="*/ 462076 h 53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6847" h="536217">
                <a:moveTo>
                  <a:pt x="6122" y="536217"/>
                </a:moveTo>
                <a:cubicBezTo>
                  <a:pt x="-3489" y="495027"/>
                  <a:pt x="-13099" y="453838"/>
                  <a:pt x="72025" y="429125"/>
                </a:cubicBezTo>
                <a:cubicBezTo>
                  <a:pt x="157149" y="404411"/>
                  <a:pt x="435863" y="441482"/>
                  <a:pt x="516868" y="387936"/>
                </a:cubicBezTo>
                <a:cubicBezTo>
                  <a:pt x="597873" y="334390"/>
                  <a:pt x="566295" y="136681"/>
                  <a:pt x="558057" y="107849"/>
                </a:cubicBezTo>
                <a:cubicBezTo>
                  <a:pt x="549819" y="79017"/>
                  <a:pt x="448219" y="232790"/>
                  <a:pt x="467441" y="214941"/>
                </a:cubicBezTo>
                <a:cubicBezTo>
                  <a:pt x="486663" y="197092"/>
                  <a:pt x="584144" y="13114"/>
                  <a:pt x="673387" y="757"/>
                </a:cubicBezTo>
                <a:cubicBezTo>
                  <a:pt x="762630" y="-11600"/>
                  <a:pt x="976814" y="131190"/>
                  <a:pt x="1002900" y="140801"/>
                </a:cubicBezTo>
                <a:cubicBezTo>
                  <a:pt x="1028986" y="150412"/>
                  <a:pt x="864230" y="32336"/>
                  <a:pt x="829906" y="58422"/>
                </a:cubicBezTo>
                <a:cubicBezTo>
                  <a:pt x="795582" y="84508"/>
                  <a:pt x="773614" y="246520"/>
                  <a:pt x="796954" y="297320"/>
                </a:cubicBezTo>
                <a:cubicBezTo>
                  <a:pt x="820295" y="348120"/>
                  <a:pt x="877960" y="353611"/>
                  <a:pt x="969949" y="363222"/>
                </a:cubicBezTo>
                <a:cubicBezTo>
                  <a:pt x="1061938" y="372833"/>
                  <a:pt x="1190998" y="353611"/>
                  <a:pt x="1348890" y="354984"/>
                </a:cubicBezTo>
                <a:cubicBezTo>
                  <a:pt x="1506782" y="356357"/>
                  <a:pt x="1774511" y="360476"/>
                  <a:pt x="1917300" y="371460"/>
                </a:cubicBezTo>
                <a:cubicBezTo>
                  <a:pt x="2060089" y="382444"/>
                  <a:pt x="2152079" y="405784"/>
                  <a:pt x="2205625" y="420887"/>
                </a:cubicBezTo>
                <a:cubicBezTo>
                  <a:pt x="2259171" y="435990"/>
                  <a:pt x="2248873" y="449033"/>
                  <a:pt x="2238576" y="46207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0B0-95FC-433C-B0C6-DF3D9815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FAB20-A766-C521-9558-5971BB63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39" y="1825625"/>
            <a:ext cx="5803669" cy="400159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Packet loss occurs most frequently during handover events, and loss is confined to small numbers of packets</a:t>
            </a:r>
          </a:p>
          <a:p>
            <a:r>
              <a:rPr lang="en-AU" dirty="0"/>
              <a:t>This is NOT congestion-based tail-drop loss – which implies that the packet loss can be generally repaired by a TCP SACK mechanism without needing a TCP session restart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926D6-2115-1672-36E0-D463C2B3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559" y="1519312"/>
            <a:ext cx="5102735" cy="34018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D9E42-4326-9459-477C-D03EB9EAC849}"/>
              </a:ext>
            </a:extLst>
          </p:cNvPr>
          <p:cNvCxnSpPr/>
          <p:nvPr/>
        </p:nvCxnSpPr>
        <p:spPr>
          <a:xfrm>
            <a:off x="6725860" y="405661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69ADFB-8184-41CA-FCB3-4414A1D3CF82}"/>
              </a:ext>
            </a:extLst>
          </p:cNvPr>
          <p:cNvCxnSpPr/>
          <p:nvPr/>
        </p:nvCxnSpPr>
        <p:spPr>
          <a:xfrm>
            <a:off x="6526355" y="4267200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957C1D-7F80-35DF-22D8-6A3CBBD66A55}"/>
              </a:ext>
            </a:extLst>
          </p:cNvPr>
          <p:cNvCxnSpPr/>
          <p:nvPr/>
        </p:nvCxnSpPr>
        <p:spPr>
          <a:xfrm>
            <a:off x="6326850" y="411757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01ABB6-D05A-01BC-8878-EBA16942B9D9}"/>
              </a:ext>
            </a:extLst>
          </p:cNvPr>
          <p:cNvCxnSpPr/>
          <p:nvPr/>
        </p:nvCxnSpPr>
        <p:spPr>
          <a:xfrm>
            <a:off x="6966930" y="404275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D1E1FD-57FF-91FF-BFFA-4F15963D44E8}"/>
              </a:ext>
            </a:extLst>
          </p:cNvPr>
          <p:cNvCxnSpPr/>
          <p:nvPr/>
        </p:nvCxnSpPr>
        <p:spPr>
          <a:xfrm>
            <a:off x="7194144" y="406215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C1D10C-0EB6-B065-6AF8-004811F5672C}"/>
              </a:ext>
            </a:extLst>
          </p:cNvPr>
          <p:cNvCxnSpPr/>
          <p:nvPr/>
        </p:nvCxnSpPr>
        <p:spPr>
          <a:xfrm>
            <a:off x="7363170" y="4106489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1E7D0-DB69-E459-A758-E89A24DD9B12}"/>
              </a:ext>
            </a:extLst>
          </p:cNvPr>
          <p:cNvCxnSpPr/>
          <p:nvPr/>
        </p:nvCxnSpPr>
        <p:spPr>
          <a:xfrm>
            <a:off x="7562674" y="415636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55A09F-6DCB-0978-C509-2D9E9C60AFB5}"/>
              </a:ext>
            </a:extLst>
          </p:cNvPr>
          <p:cNvCxnSpPr/>
          <p:nvPr/>
        </p:nvCxnSpPr>
        <p:spPr>
          <a:xfrm>
            <a:off x="7753872" y="402336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579171-FA9E-8747-36A9-50F398D0C703}"/>
              </a:ext>
            </a:extLst>
          </p:cNvPr>
          <p:cNvCxnSpPr/>
          <p:nvPr/>
        </p:nvCxnSpPr>
        <p:spPr>
          <a:xfrm>
            <a:off x="7928431" y="415636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214D76-8A59-0313-7885-1C43D3F92CB2}"/>
              </a:ext>
            </a:extLst>
          </p:cNvPr>
          <p:cNvCxnSpPr/>
          <p:nvPr/>
        </p:nvCxnSpPr>
        <p:spPr>
          <a:xfrm>
            <a:off x="8094686" y="421455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4FF992-7942-4BC2-B115-8AC9FAF3F648}"/>
              </a:ext>
            </a:extLst>
          </p:cNvPr>
          <p:cNvCxnSpPr/>
          <p:nvPr/>
        </p:nvCxnSpPr>
        <p:spPr>
          <a:xfrm>
            <a:off x="8269253" y="391529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BC9D98-8B61-7C6A-D3B1-01CEFE760972}"/>
              </a:ext>
            </a:extLst>
          </p:cNvPr>
          <p:cNvCxnSpPr/>
          <p:nvPr/>
        </p:nvCxnSpPr>
        <p:spPr>
          <a:xfrm>
            <a:off x="8427200" y="410648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079BFB-14A6-6AD3-082B-AD44C834E4E3}"/>
              </a:ext>
            </a:extLst>
          </p:cNvPr>
          <p:cNvCxnSpPr/>
          <p:nvPr/>
        </p:nvCxnSpPr>
        <p:spPr>
          <a:xfrm>
            <a:off x="8643329" y="4015042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D5C385-96F8-BCAF-611C-5B3BBEC43BE3}"/>
              </a:ext>
            </a:extLst>
          </p:cNvPr>
          <p:cNvCxnSpPr/>
          <p:nvPr/>
        </p:nvCxnSpPr>
        <p:spPr>
          <a:xfrm>
            <a:off x="8792955" y="394023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45A9E7-FF6E-C2FC-2FF2-644218EBA682}"/>
              </a:ext>
            </a:extLst>
          </p:cNvPr>
          <p:cNvCxnSpPr/>
          <p:nvPr/>
        </p:nvCxnSpPr>
        <p:spPr>
          <a:xfrm>
            <a:off x="8975835" y="404829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CCDD0B-9DF3-A509-1E9C-B0B77243016C}"/>
              </a:ext>
            </a:extLst>
          </p:cNvPr>
          <p:cNvCxnSpPr/>
          <p:nvPr/>
        </p:nvCxnSpPr>
        <p:spPr>
          <a:xfrm>
            <a:off x="9125463" y="422286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CBD1F9-E8B6-D8CC-080D-E9A166635CA1}"/>
              </a:ext>
            </a:extLst>
          </p:cNvPr>
          <p:cNvCxnSpPr/>
          <p:nvPr/>
        </p:nvCxnSpPr>
        <p:spPr>
          <a:xfrm>
            <a:off x="9341591" y="394023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6ABA7F-7CD8-1F7A-00FA-55320DACD513}"/>
              </a:ext>
            </a:extLst>
          </p:cNvPr>
          <p:cNvCxnSpPr/>
          <p:nvPr/>
        </p:nvCxnSpPr>
        <p:spPr>
          <a:xfrm>
            <a:off x="9499539" y="404829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089730-17FC-066A-677A-7B040554339E}"/>
              </a:ext>
            </a:extLst>
          </p:cNvPr>
          <p:cNvCxnSpPr/>
          <p:nvPr/>
        </p:nvCxnSpPr>
        <p:spPr>
          <a:xfrm>
            <a:off x="9657486" y="4206240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32628-24D1-6289-8727-1DF0375B0797}"/>
              </a:ext>
            </a:extLst>
          </p:cNvPr>
          <p:cNvCxnSpPr/>
          <p:nvPr/>
        </p:nvCxnSpPr>
        <p:spPr>
          <a:xfrm>
            <a:off x="9807108" y="401505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2454B3-A9EC-C986-841E-95DB294E29A1}"/>
              </a:ext>
            </a:extLst>
          </p:cNvPr>
          <p:cNvCxnSpPr/>
          <p:nvPr/>
        </p:nvCxnSpPr>
        <p:spPr>
          <a:xfrm>
            <a:off x="9984447" y="3976262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AFD084-D83E-D3B5-9B93-332AD0F997CD}"/>
              </a:ext>
            </a:extLst>
          </p:cNvPr>
          <p:cNvCxnSpPr/>
          <p:nvPr/>
        </p:nvCxnSpPr>
        <p:spPr>
          <a:xfrm>
            <a:off x="10150703" y="410926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B79D6E-5C67-2ACA-6A5F-9E4741D25353}"/>
              </a:ext>
            </a:extLst>
          </p:cNvPr>
          <p:cNvCxnSpPr/>
          <p:nvPr/>
        </p:nvCxnSpPr>
        <p:spPr>
          <a:xfrm>
            <a:off x="10341896" y="401782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E909E0-59E5-A187-EB0E-046064C3CC7E}"/>
              </a:ext>
            </a:extLst>
          </p:cNvPr>
          <p:cNvCxnSpPr/>
          <p:nvPr/>
        </p:nvCxnSpPr>
        <p:spPr>
          <a:xfrm>
            <a:off x="10516463" y="411757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4537CF6-BCC2-C6D5-75E0-F5D24FDD00E4}"/>
              </a:ext>
            </a:extLst>
          </p:cNvPr>
          <p:cNvSpPr txBox="1"/>
          <p:nvPr/>
        </p:nvSpPr>
        <p:spPr>
          <a:xfrm>
            <a:off x="11057268" y="433745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Loss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E3DE60-527B-40CA-EC76-1409DD3F7DF8}"/>
              </a:ext>
            </a:extLst>
          </p:cNvPr>
          <p:cNvSpPr txBox="1"/>
          <p:nvPr/>
        </p:nvSpPr>
        <p:spPr>
          <a:xfrm>
            <a:off x="10903664" y="365412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Latency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25FE818-3002-85F4-E1A5-F3C8DEBD8427}"/>
              </a:ext>
            </a:extLst>
          </p:cNvPr>
          <p:cNvSpPr/>
          <p:nvPr/>
        </p:nvSpPr>
        <p:spPr>
          <a:xfrm>
            <a:off x="10831817" y="4413341"/>
            <a:ext cx="191724" cy="209227"/>
          </a:xfrm>
          <a:custGeom>
            <a:avLst/>
            <a:gdLst>
              <a:gd name="connsiteX0" fmla="*/ 191724 w 191724"/>
              <a:gd name="connsiteY0" fmla="*/ 50594 h 209227"/>
              <a:gd name="connsiteX1" fmla="*/ 50407 w 191724"/>
              <a:gd name="connsiteY1" fmla="*/ 67219 h 209227"/>
              <a:gd name="connsiteX2" fmla="*/ 125222 w 191724"/>
              <a:gd name="connsiteY2" fmla="*/ 717 h 209227"/>
              <a:gd name="connsiteX3" fmla="*/ 531 w 191724"/>
              <a:gd name="connsiteY3" fmla="*/ 117095 h 209227"/>
              <a:gd name="connsiteX4" fmla="*/ 183411 w 191724"/>
              <a:gd name="connsiteY4" fmla="*/ 208535 h 209227"/>
              <a:gd name="connsiteX5" fmla="*/ 42095 w 191724"/>
              <a:gd name="connsiteY5" fmla="*/ 158659 h 209227"/>
              <a:gd name="connsiteX6" fmla="*/ 175098 w 191724"/>
              <a:gd name="connsiteY6" fmla="*/ 150346 h 20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724" h="209227">
                <a:moveTo>
                  <a:pt x="191724" y="50594"/>
                </a:moveTo>
                <a:cubicBezTo>
                  <a:pt x="126607" y="63063"/>
                  <a:pt x="61491" y="75532"/>
                  <a:pt x="50407" y="67219"/>
                </a:cubicBezTo>
                <a:cubicBezTo>
                  <a:pt x="39323" y="58906"/>
                  <a:pt x="133535" y="-7596"/>
                  <a:pt x="125222" y="717"/>
                </a:cubicBezTo>
                <a:cubicBezTo>
                  <a:pt x="116909" y="9030"/>
                  <a:pt x="-9167" y="82459"/>
                  <a:pt x="531" y="117095"/>
                </a:cubicBezTo>
                <a:cubicBezTo>
                  <a:pt x="10229" y="151731"/>
                  <a:pt x="176484" y="201608"/>
                  <a:pt x="183411" y="208535"/>
                </a:cubicBezTo>
                <a:cubicBezTo>
                  <a:pt x="190338" y="215462"/>
                  <a:pt x="43481" y="168357"/>
                  <a:pt x="42095" y="158659"/>
                </a:cubicBezTo>
                <a:cubicBezTo>
                  <a:pt x="40709" y="148961"/>
                  <a:pt x="107903" y="149653"/>
                  <a:pt x="175098" y="1503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CFE98A3-1390-E794-C57E-8044AB96BA8E}"/>
              </a:ext>
            </a:extLst>
          </p:cNvPr>
          <p:cNvSpPr/>
          <p:nvPr/>
        </p:nvSpPr>
        <p:spPr>
          <a:xfrm>
            <a:off x="10784977" y="3767035"/>
            <a:ext cx="191724" cy="209227"/>
          </a:xfrm>
          <a:custGeom>
            <a:avLst/>
            <a:gdLst>
              <a:gd name="connsiteX0" fmla="*/ 191724 w 191724"/>
              <a:gd name="connsiteY0" fmla="*/ 50594 h 209227"/>
              <a:gd name="connsiteX1" fmla="*/ 50407 w 191724"/>
              <a:gd name="connsiteY1" fmla="*/ 67219 h 209227"/>
              <a:gd name="connsiteX2" fmla="*/ 125222 w 191724"/>
              <a:gd name="connsiteY2" fmla="*/ 717 h 209227"/>
              <a:gd name="connsiteX3" fmla="*/ 531 w 191724"/>
              <a:gd name="connsiteY3" fmla="*/ 117095 h 209227"/>
              <a:gd name="connsiteX4" fmla="*/ 183411 w 191724"/>
              <a:gd name="connsiteY4" fmla="*/ 208535 h 209227"/>
              <a:gd name="connsiteX5" fmla="*/ 42095 w 191724"/>
              <a:gd name="connsiteY5" fmla="*/ 158659 h 209227"/>
              <a:gd name="connsiteX6" fmla="*/ 175098 w 191724"/>
              <a:gd name="connsiteY6" fmla="*/ 150346 h 20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724" h="209227">
                <a:moveTo>
                  <a:pt x="191724" y="50594"/>
                </a:moveTo>
                <a:cubicBezTo>
                  <a:pt x="126607" y="63063"/>
                  <a:pt x="61491" y="75532"/>
                  <a:pt x="50407" y="67219"/>
                </a:cubicBezTo>
                <a:cubicBezTo>
                  <a:pt x="39323" y="58906"/>
                  <a:pt x="133535" y="-7596"/>
                  <a:pt x="125222" y="717"/>
                </a:cubicBezTo>
                <a:cubicBezTo>
                  <a:pt x="116909" y="9030"/>
                  <a:pt x="-9167" y="82459"/>
                  <a:pt x="531" y="117095"/>
                </a:cubicBezTo>
                <a:cubicBezTo>
                  <a:pt x="10229" y="151731"/>
                  <a:pt x="176484" y="201608"/>
                  <a:pt x="183411" y="208535"/>
                </a:cubicBezTo>
                <a:cubicBezTo>
                  <a:pt x="190338" y="215462"/>
                  <a:pt x="43481" y="168357"/>
                  <a:pt x="42095" y="158659"/>
                </a:cubicBezTo>
                <a:cubicBezTo>
                  <a:pt x="40709" y="148961"/>
                  <a:pt x="107903" y="149653"/>
                  <a:pt x="175098" y="1503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479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86EF-9C1F-7F3A-3442-C5CED3DD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5908F-E989-FB35-2702-0F84BC63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Varying SNR produces varying modulation, which is expressed as </a:t>
            </a:r>
            <a:r>
              <a:rPr lang="en-US" b="1" dirty="0"/>
              <a:t>varying capacity and delay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Relative motions of earth and spacecraft add to </a:t>
            </a:r>
            <a:r>
              <a:rPr lang="en-US" b="1" dirty="0"/>
              <a:t>varying latency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15 second handovers generate </a:t>
            </a:r>
            <a:r>
              <a:rPr lang="en-US" b="1" dirty="0"/>
              <a:t>regular loss and latency spikes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Contention by many users for access to intervals in multiplexed frames in a common transmission leads to </a:t>
            </a:r>
            <a:r>
              <a:rPr lang="en-US" b="1" dirty="0"/>
              <a:t>queuing delays</a:t>
            </a:r>
          </a:p>
        </p:txBody>
      </p:sp>
    </p:spTree>
    <p:extLst>
      <p:ext uri="{BB962C8B-B14F-4D97-AF65-F5344CB8AC3E}">
        <p14:creationId xmlns:p14="http://schemas.microsoft.com/office/powerpoint/2010/main" val="3484270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all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167187" y="5262418"/>
            <a:ext cx="365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hnbergHand" pitchFamily="2" charset="0"/>
              </a:rPr>
              <a:t>We should be able to get ~160Mbps out of a Starlink connection.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24</a:t>
            </a:fld>
            <a:endParaRPr lang="en-AU"/>
          </a:p>
        </p:txBody>
      </p:sp>
      <p:pic>
        <p:nvPicPr>
          <p:cNvPr id="7" name="Picture 6" descr="A graph showing a red and blue line&#10;&#10;Description automatically generated">
            <a:extLst>
              <a:ext uri="{FF2B5EF4-FFF2-40B4-BE49-F238E27FC236}">
                <a16:creationId xmlns:a16="http://schemas.microsoft.com/office/drawing/2014/main" id="{224E8E13-9FEB-7AD3-FA18-D6F480B0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181225"/>
            <a:ext cx="7772400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044333" y="3941379"/>
            <a:ext cx="289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hnbergHand" pitchFamily="2" charset="0"/>
              </a:rPr>
              <a:t>“Ideal” Flow behaviour for each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921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26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7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27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D1E15B-E1C3-3F91-56F2-6DF064F712DB}"/>
              </a:ext>
            </a:extLst>
          </p:cNvPr>
          <p:cNvSpPr/>
          <p:nvPr/>
        </p:nvSpPr>
        <p:spPr>
          <a:xfrm>
            <a:off x="2375941" y="2398426"/>
            <a:ext cx="404734" cy="3200400"/>
          </a:xfrm>
          <a:custGeom>
            <a:avLst/>
            <a:gdLst>
              <a:gd name="connsiteX0" fmla="*/ 0 w 404734"/>
              <a:gd name="connsiteY0" fmla="*/ 3200400 h 3200400"/>
              <a:gd name="connsiteX1" fmla="*/ 179882 w 404734"/>
              <a:gd name="connsiteY1" fmla="*/ 2608289 h 3200400"/>
              <a:gd name="connsiteX2" fmla="*/ 292308 w 404734"/>
              <a:gd name="connsiteY2" fmla="*/ 1603948 h 3200400"/>
              <a:gd name="connsiteX3" fmla="*/ 404734 w 404734"/>
              <a:gd name="connsiteY3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734" h="3200400">
                <a:moveTo>
                  <a:pt x="0" y="3200400"/>
                </a:moveTo>
                <a:cubicBezTo>
                  <a:pt x="65582" y="3037382"/>
                  <a:pt x="131164" y="2874364"/>
                  <a:pt x="179882" y="2608289"/>
                </a:cubicBezTo>
                <a:cubicBezTo>
                  <a:pt x="228600" y="2342214"/>
                  <a:pt x="254833" y="2038663"/>
                  <a:pt x="292308" y="1603948"/>
                </a:cubicBezTo>
                <a:cubicBezTo>
                  <a:pt x="329783" y="1169233"/>
                  <a:pt x="367258" y="584616"/>
                  <a:pt x="40473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1F1246-EAFA-38B7-F21E-BE94AB6EA19F}"/>
              </a:ext>
            </a:extLst>
          </p:cNvPr>
          <p:cNvSpPr/>
          <p:nvPr/>
        </p:nvSpPr>
        <p:spPr>
          <a:xfrm>
            <a:off x="2812750" y="2720715"/>
            <a:ext cx="140312" cy="2472296"/>
          </a:xfrm>
          <a:custGeom>
            <a:avLst/>
            <a:gdLst>
              <a:gd name="connsiteX0" fmla="*/ 5401 w 140312"/>
              <a:gd name="connsiteY0" fmla="*/ 0 h 2472296"/>
              <a:gd name="connsiteX1" fmla="*/ 12896 w 140312"/>
              <a:gd name="connsiteY1" fmla="*/ 539646 h 2472296"/>
              <a:gd name="connsiteX2" fmla="*/ 117827 w 140312"/>
              <a:gd name="connsiteY2" fmla="*/ 2256019 h 2472296"/>
              <a:gd name="connsiteX3" fmla="*/ 140312 w 140312"/>
              <a:gd name="connsiteY3" fmla="*/ 2390931 h 247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12" h="2472296">
                <a:moveTo>
                  <a:pt x="5401" y="0"/>
                </a:moveTo>
                <a:cubicBezTo>
                  <a:pt x="-221" y="81821"/>
                  <a:pt x="-5842" y="163643"/>
                  <a:pt x="12896" y="539646"/>
                </a:cubicBezTo>
                <a:cubicBezTo>
                  <a:pt x="31634" y="915649"/>
                  <a:pt x="96591" y="1947472"/>
                  <a:pt x="117827" y="2256019"/>
                </a:cubicBezTo>
                <a:cubicBezTo>
                  <a:pt x="139063" y="2564566"/>
                  <a:pt x="139687" y="2477748"/>
                  <a:pt x="140312" y="23909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8577868-B6B2-D276-96A4-A9CD130BA60D}"/>
              </a:ext>
            </a:extLst>
          </p:cNvPr>
          <p:cNvSpPr/>
          <p:nvPr/>
        </p:nvSpPr>
        <p:spPr>
          <a:xfrm>
            <a:off x="3035508" y="4676931"/>
            <a:ext cx="854440" cy="524656"/>
          </a:xfrm>
          <a:custGeom>
            <a:avLst/>
            <a:gdLst>
              <a:gd name="connsiteX0" fmla="*/ 0 w 854440"/>
              <a:gd name="connsiteY0" fmla="*/ 524656 h 524656"/>
              <a:gd name="connsiteX1" fmla="*/ 224853 w 854440"/>
              <a:gd name="connsiteY1" fmla="*/ 419725 h 524656"/>
              <a:gd name="connsiteX2" fmla="*/ 637082 w 854440"/>
              <a:gd name="connsiteY2" fmla="*/ 157397 h 524656"/>
              <a:gd name="connsiteX3" fmla="*/ 854440 w 854440"/>
              <a:gd name="connsiteY3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440" h="524656">
                <a:moveTo>
                  <a:pt x="0" y="524656"/>
                </a:moveTo>
                <a:cubicBezTo>
                  <a:pt x="59336" y="502795"/>
                  <a:pt x="118673" y="480935"/>
                  <a:pt x="224853" y="419725"/>
                </a:cubicBezTo>
                <a:cubicBezTo>
                  <a:pt x="331033" y="358515"/>
                  <a:pt x="532151" y="227351"/>
                  <a:pt x="637082" y="157397"/>
                </a:cubicBezTo>
                <a:cubicBezTo>
                  <a:pt x="742013" y="87443"/>
                  <a:pt x="798226" y="43721"/>
                  <a:pt x="85444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6C7547-CDB2-B312-FB7C-0D357C292466}"/>
              </a:ext>
            </a:extLst>
          </p:cNvPr>
          <p:cNvSpPr/>
          <p:nvPr/>
        </p:nvSpPr>
        <p:spPr>
          <a:xfrm>
            <a:off x="3904938" y="4699416"/>
            <a:ext cx="67455" cy="434715"/>
          </a:xfrm>
          <a:custGeom>
            <a:avLst/>
            <a:gdLst>
              <a:gd name="connsiteX0" fmla="*/ 0 w 67455"/>
              <a:gd name="connsiteY0" fmla="*/ 0 h 434715"/>
              <a:gd name="connsiteX1" fmla="*/ 67455 w 67455"/>
              <a:gd name="connsiteY1" fmla="*/ 434715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455" h="434715">
                <a:moveTo>
                  <a:pt x="0" y="0"/>
                </a:moveTo>
                <a:lnTo>
                  <a:pt x="67455" y="43471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40EA0F6-3009-2ADC-0F60-954D2F9402EE}"/>
              </a:ext>
            </a:extLst>
          </p:cNvPr>
          <p:cNvSpPr/>
          <p:nvPr/>
        </p:nvSpPr>
        <p:spPr>
          <a:xfrm>
            <a:off x="3942413" y="4826833"/>
            <a:ext cx="247338" cy="277318"/>
          </a:xfrm>
          <a:custGeom>
            <a:avLst/>
            <a:gdLst>
              <a:gd name="connsiteX0" fmla="*/ 0 w 247338"/>
              <a:gd name="connsiteY0" fmla="*/ 277318 h 277318"/>
              <a:gd name="connsiteX1" fmla="*/ 157397 w 247338"/>
              <a:gd name="connsiteY1" fmla="*/ 134911 h 277318"/>
              <a:gd name="connsiteX2" fmla="*/ 247338 w 247338"/>
              <a:gd name="connsiteY2" fmla="*/ 0 h 27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338" h="277318">
                <a:moveTo>
                  <a:pt x="0" y="277318"/>
                </a:moveTo>
                <a:cubicBezTo>
                  <a:pt x="58087" y="229224"/>
                  <a:pt x="116174" y="181131"/>
                  <a:pt x="157397" y="134911"/>
                </a:cubicBezTo>
                <a:cubicBezTo>
                  <a:pt x="198620" y="88691"/>
                  <a:pt x="222979" y="44345"/>
                  <a:pt x="2473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66A309B-9FD6-EB7C-8746-64180E0EFD15}"/>
              </a:ext>
            </a:extLst>
          </p:cNvPr>
          <p:cNvSpPr/>
          <p:nvPr/>
        </p:nvSpPr>
        <p:spPr>
          <a:xfrm>
            <a:off x="4174761" y="4834328"/>
            <a:ext cx="65729" cy="346773"/>
          </a:xfrm>
          <a:custGeom>
            <a:avLst/>
            <a:gdLst>
              <a:gd name="connsiteX0" fmla="*/ 0 w 65729"/>
              <a:gd name="connsiteY0" fmla="*/ 0 h 346773"/>
              <a:gd name="connsiteX1" fmla="*/ 59960 w 65729"/>
              <a:gd name="connsiteY1" fmla="*/ 322288 h 346773"/>
              <a:gd name="connsiteX2" fmla="*/ 59960 w 65729"/>
              <a:gd name="connsiteY2" fmla="*/ 299803 h 34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9" h="346773">
                <a:moveTo>
                  <a:pt x="0" y="0"/>
                </a:moveTo>
                <a:lnTo>
                  <a:pt x="59960" y="322288"/>
                </a:lnTo>
                <a:cubicBezTo>
                  <a:pt x="69953" y="372255"/>
                  <a:pt x="64956" y="336029"/>
                  <a:pt x="59960" y="2998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AD0CDA-2526-92F4-95BD-15D36B99BD63}"/>
              </a:ext>
            </a:extLst>
          </p:cNvPr>
          <p:cNvSpPr/>
          <p:nvPr/>
        </p:nvSpPr>
        <p:spPr>
          <a:xfrm>
            <a:off x="4219731" y="4864308"/>
            <a:ext cx="1019331" cy="284813"/>
          </a:xfrm>
          <a:custGeom>
            <a:avLst/>
            <a:gdLst>
              <a:gd name="connsiteX0" fmla="*/ 0 w 1019331"/>
              <a:gd name="connsiteY0" fmla="*/ 284813 h 284813"/>
              <a:gd name="connsiteX1" fmla="*/ 179882 w 1019331"/>
              <a:gd name="connsiteY1" fmla="*/ 164892 h 284813"/>
              <a:gd name="connsiteX2" fmla="*/ 487180 w 1019331"/>
              <a:gd name="connsiteY2" fmla="*/ 67456 h 284813"/>
              <a:gd name="connsiteX3" fmla="*/ 801974 w 1019331"/>
              <a:gd name="connsiteY3" fmla="*/ 67456 h 284813"/>
              <a:gd name="connsiteX4" fmla="*/ 1019331 w 1019331"/>
              <a:gd name="connsiteY4" fmla="*/ 0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331" h="284813">
                <a:moveTo>
                  <a:pt x="0" y="284813"/>
                </a:moveTo>
                <a:cubicBezTo>
                  <a:pt x="49342" y="242965"/>
                  <a:pt x="98685" y="201118"/>
                  <a:pt x="179882" y="164892"/>
                </a:cubicBezTo>
                <a:cubicBezTo>
                  <a:pt x="261079" y="128666"/>
                  <a:pt x="383498" y="83695"/>
                  <a:pt x="487180" y="67456"/>
                </a:cubicBezTo>
                <a:cubicBezTo>
                  <a:pt x="590862" y="51217"/>
                  <a:pt x="713282" y="78699"/>
                  <a:pt x="801974" y="67456"/>
                </a:cubicBezTo>
                <a:cubicBezTo>
                  <a:pt x="890666" y="56213"/>
                  <a:pt x="954998" y="28106"/>
                  <a:pt x="101933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55E68-1EFB-DD8C-AA30-294292E8D2A2}"/>
              </a:ext>
            </a:extLst>
          </p:cNvPr>
          <p:cNvSpPr/>
          <p:nvPr/>
        </p:nvSpPr>
        <p:spPr>
          <a:xfrm>
            <a:off x="5224072" y="4879298"/>
            <a:ext cx="104931" cy="337110"/>
          </a:xfrm>
          <a:custGeom>
            <a:avLst/>
            <a:gdLst>
              <a:gd name="connsiteX0" fmla="*/ 0 w 104931"/>
              <a:gd name="connsiteY0" fmla="*/ 0 h 337110"/>
              <a:gd name="connsiteX1" fmla="*/ 74951 w 104931"/>
              <a:gd name="connsiteY1" fmla="*/ 299804 h 337110"/>
              <a:gd name="connsiteX2" fmla="*/ 104931 w 104931"/>
              <a:gd name="connsiteY2" fmla="*/ 322289 h 3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31" h="337110">
                <a:moveTo>
                  <a:pt x="0" y="0"/>
                </a:moveTo>
                <a:lnTo>
                  <a:pt x="74951" y="299804"/>
                </a:lnTo>
                <a:cubicBezTo>
                  <a:pt x="92439" y="353519"/>
                  <a:pt x="98685" y="337904"/>
                  <a:pt x="104931" y="32228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C4983A-2252-EACE-7619-82C3A21FA332}"/>
              </a:ext>
            </a:extLst>
          </p:cNvPr>
          <p:cNvSpPr/>
          <p:nvPr/>
        </p:nvSpPr>
        <p:spPr>
          <a:xfrm>
            <a:off x="5321508" y="4819338"/>
            <a:ext cx="607102" cy="322288"/>
          </a:xfrm>
          <a:custGeom>
            <a:avLst/>
            <a:gdLst>
              <a:gd name="connsiteX0" fmla="*/ 0 w 607102"/>
              <a:gd name="connsiteY0" fmla="*/ 322288 h 322288"/>
              <a:gd name="connsiteX1" fmla="*/ 254833 w 607102"/>
              <a:gd name="connsiteY1" fmla="*/ 164892 h 322288"/>
              <a:gd name="connsiteX2" fmla="*/ 494676 w 607102"/>
              <a:gd name="connsiteY2" fmla="*/ 52465 h 322288"/>
              <a:gd name="connsiteX3" fmla="*/ 607102 w 607102"/>
              <a:gd name="connsiteY3" fmla="*/ 0 h 32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102" h="322288">
                <a:moveTo>
                  <a:pt x="0" y="322288"/>
                </a:moveTo>
                <a:cubicBezTo>
                  <a:pt x="86193" y="266075"/>
                  <a:pt x="172387" y="209862"/>
                  <a:pt x="254833" y="164892"/>
                </a:cubicBezTo>
                <a:cubicBezTo>
                  <a:pt x="337279" y="119922"/>
                  <a:pt x="494676" y="52465"/>
                  <a:pt x="494676" y="52465"/>
                </a:cubicBezTo>
                <a:lnTo>
                  <a:pt x="607102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9E030CB-2CAD-7DBA-B793-8BE644E629EE}"/>
              </a:ext>
            </a:extLst>
          </p:cNvPr>
          <p:cNvSpPr/>
          <p:nvPr/>
        </p:nvSpPr>
        <p:spPr>
          <a:xfrm>
            <a:off x="5883639" y="4796852"/>
            <a:ext cx="277318" cy="314794"/>
          </a:xfrm>
          <a:custGeom>
            <a:avLst/>
            <a:gdLst>
              <a:gd name="connsiteX0" fmla="*/ 0 w 277318"/>
              <a:gd name="connsiteY0" fmla="*/ 0 h 314794"/>
              <a:gd name="connsiteX1" fmla="*/ 187377 w 277318"/>
              <a:gd name="connsiteY1" fmla="*/ 217358 h 314794"/>
              <a:gd name="connsiteX2" fmla="*/ 277318 w 277318"/>
              <a:gd name="connsiteY2" fmla="*/ 314794 h 31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318" h="314794">
                <a:moveTo>
                  <a:pt x="0" y="0"/>
                </a:moveTo>
                <a:lnTo>
                  <a:pt x="187377" y="217358"/>
                </a:lnTo>
                <a:cubicBezTo>
                  <a:pt x="233597" y="269824"/>
                  <a:pt x="255457" y="292309"/>
                  <a:pt x="277318" y="3147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B5D8D35-9D47-1500-3B21-F3534B6758A4}"/>
              </a:ext>
            </a:extLst>
          </p:cNvPr>
          <p:cNvSpPr/>
          <p:nvPr/>
        </p:nvSpPr>
        <p:spPr>
          <a:xfrm>
            <a:off x="6108492" y="4976734"/>
            <a:ext cx="322288" cy="164892"/>
          </a:xfrm>
          <a:custGeom>
            <a:avLst/>
            <a:gdLst>
              <a:gd name="connsiteX0" fmla="*/ 0 w 322288"/>
              <a:gd name="connsiteY0" fmla="*/ 164892 h 164892"/>
              <a:gd name="connsiteX1" fmla="*/ 179882 w 322288"/>
              <a:gd name="connsiteY1" fmla="*/ 82446 h 164892"/>
              <a:gd name="connsiteX2" fmla="*/ 322288 w 322288"/>
              <a:gd name="connsiteY2" fmla="*/ 0 h 16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288" h="164892">
                <a:moveTo>
                  <a:pt x="0" y="164892"/>
                </a:moveTo>
                <a:cubicBezTo>
                  <a:pt x="63083" y="137410"/>
                  <a:pt x="126167" y="109928"/>
                  <a:pt x="179882" y="82446"/>
                </a:cubicBezTo>
                <a:cubicBezTo>
                  <a:pt x="233597" y="54964"/>
                  <a:pt x="277942" y="27482"/>
                  <a:pt x="32228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E116D5F-92F8-2E1E-036E-CD351C5D6C96}"/>
              </a:ext>
            </a:extLst>
          </p:cNvPr>
          <p:cNvSpPr/>
          <p:nvPr/>
        </p:nvSpPr>
        <p:spPr>
          <a:xfrm>
            <a:off x="6438275" y="4991290"/>
            <a:ext cx="44971" cy="240277"/>
          </a:xfrm>
          <a:custGeom>
            <a:avLst/>
            <a:gdLst>
              <a:gd name="connsiteX0" fmla="*/ 0 w 44971"/>
              <a:gd name="connsiteY0" fmla="*/ 435 h 240277"/>
              <a:gd name="connsiteX1" fmla="*/ 37476 w 44971"/>
              <a:gd name="connsiteY1" fmla="*/ 37910 h 240277"/>
              <a:gd name="connsiteX2" fmla="*/ 44971 w 44971"/>
              <a:gd name="connsiteY2" fmla="*/ 240277 h 24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71" h="240277">
                <a:moveTo>
                  <a:pt x="0" y="435"/>
                </a:moveTo>
                <a:cubicBezTo>
                  <a:pt x="14990" y="-815"/>
                  <a:pt x="29981" y="-2064"/>
                  <a:pt x="37476" y="37910"/>
                </a:cubicBezTo>
                <a:cubicBezTo>
                  <a:pt x="44971" y="77884"/>
                  <a:pt x="44971" y="159080"/>
                  <a:pt x="44971" y="24027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B6C55ED-D778-EA7E-7136-9B089F3F3919}"/>
              </a:ext>
            </a:extLst>
          </p:cNvPr>
          <p:cNvSpPr/>
          <p:nvPr/>
        </p:nvSpPr>
        <p:spPr>
          <a:xfrm>
            <a:off x="6483246" y="5081666"/>
            <a:ext cx="419724" cy="179882"/>
          </a:xfrm>
          <a:custGeom>
            <a:avLst/>
            <a:gdLst>
              <a:gd name="connsiteX0" fmla="*/ 0 w 419724"/>
              <a:gd name="connsiteY0" fmla="*/ 179882 h 179882"/>
              <a:gd name="connsiteX1" fmla="*/ 172387 w 419724"/>
              <a:gd name="connsiteY1" fmla="*/ 112426 h 179882"/>
              <a:gd name="connsiteX2" fmla="*/ 419724 w 419724"/>
              <a:gd name="connsiteY2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24" h="179882">
                <a:moveTo>
                  <a:pt x="0" y="179882"/>
                </a:moveTo>
                <a:cubicBezTo>
                  <a:pt x="51216" y="161144"/>
                  <a:pt x="102433" y="142406"/>
                  <a:pt x="172387" y="112426"/>
                </a:cubicBezTo>
                <a:cubicBezTo>
                  <a:pt x="242341" y="82446"/>
                  <a:pt x="331032" y="41223"/>
                  <a:pt x="41972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35EFF-280F-34EB-FD9A-7E58179522F3}"/>
              </a:ext>
            </a:extLst>
          </p:cNvPr>
          <p:cNvSpPr/>
          <p:nvPr/>
        </p:nvSpPr>
        <p:spPr>
          <a:xfrm>
            <a:off x="6872990" y="5141626"/>
            <a:ext cx="97436" cy="284813"/>
          </a:xfrm>
          <a:custGeom>
            <a:avLst/>
            <a:gdLst>
              <a:gd name="connsiteX0" fmla="*/ 0 w 97436"/>
              <a:gd name="connsiteY0" fmla="*/ 0 h 284813"/>
              <a:gd name="connsiteX1" fmla="*/ 97436 w 97436"/>
              <a:gd name="connsiteY1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436" h="284813">
                <a:moveTo>
                  <a:pt x="0" y="0"/>
                </a:moveTo>
                <a:lnTo>
                  <a:pt x="97436" y="28481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447752B-6899-8CED-F8B1-0F3458C2D641}"/>
              </a:ext>
            </a:extLst>
          </p:cNvPr>
          <p:cNvSpPr/>
          <p:nvPr/>
        </p:nvSpPr>
        <p:spPr>
          <a:xfrm>
            <a:off x="7000407" y="5021705"/>
            <a:ext cx="2405921" cy="412229"/>
          </a:xfrm>
          <a:custGeom>
            <a:avLst/>
            <a:gdLst>
              <a:gd name="connsiteX0" fmla="*/ 0 w 2405921"/>
              <a:gd name="connsiteY0" fmla="*/ 412229 h 412229"/>
              <a:gd name="connsiteX1" fmla="*/ 352268 w 2405921"/>
              <a:gd name="connsiteY1" fmla="*/ 329784 h 412229"/>
              <a:gd name="connsiteX2" fmla="*/ 659567 w 2405921"/>
              <a:gd name="connsiteY2" fmla="*/ 284813 h 412229"/>
              <a:gd name="connsiteX3" fmla="*/ 959370 w 2405921"/>
              <a:gd name="connsiteY3" fmla="*/ 247338 h 412229"/>
              <a:gd name="connsiteX4" fmla="*/ 1214203 w 2405921"/>
              <a:gd name="connsiteY4" fmla="*/ 179882 h 412229"/>
              <a:gd name="connsiteX5" fmla="*/ 1349114 w 2405921"/>
              <a:gd name="connsiteY5" fmla="*/ 232347 h 412229"/>
              <a:gd name="connsiteX6" fmla="*/ 1521501 w 2405921"/>
              <a:gd name="connsiteY6" fmla="*/ 194872 h 412229"/>
              <a:gd name="connsiteX7" fmla="*/ 1978701 w 2405921"/>
              <a:gd name="connsiteY7" fmla="*/ 142406 h 412229"/>
              <a:gd name="connsiteX8" fmla="*/ 2405921 w 2405921"/>
              <a:gd name="connsiteY8" fmla="*/ 0 h 4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921" h="412229">
                <a:moveTo>
                  <a:pt x="0" y="412229"/>
                </a:moveTo>
                <a:cubicBezTo>
                  <a:pt x="121170" y="381624"/>
                  <a:pt x="242340" y="351020"/>
                  <a:pt x="352268" y="329784"/>
                </a:cubicBezTo>
                <a:cubicBezTo>
                  <a:pt x="462196" y="308548"/>
                  <a:pt x="558383" y="298554"/>
                  <a:pt x="659567" y="284813"/>
                </a:cubicBezTo>
                <a:cubicBezTo>
                  <a:pt x="760751" y="271072"/>
                  <a:pt x="866931" y="264826"/>
                  <a:pt x="959370" y="247338"/>
                </a:cubicBezTo>
                <a:cubicBezTo>
                  <a:pt x="1051809" y="229850"/>
                  <a:pt x="1149246" y="182380"/>
                  <a:pt x="1214203" y="179882"/>
                </a:cubicBezTo>
                <a:cubicBezTo>
                  <a:pt x="1279160" y="177383"/>
                  <a:pt x="1297898" y="229849"/>
                  <a:pt x="1349114" y="232347"/>
                </a:cubicBezTo>
                <a:cubicBezTo>
                  <a:pt x="1400330" y="234845"/>
                  <a:pt x="1416570" y="209862"/>
                  <a:pt x="1521501" y="194872"/>
                </a:cubicBezTo>
                <a:cubicBezTo>
                  <a:pt x="1626432" y="179882"/>
                  <a:pt x="1831298" y="174885"/>
                  <a:pt x="1978701" y="142406"/>
                </a:cubicBezTo>
                <a:cubicBezTo>
                  <a:pt x="2126104" y="109927"/>
                  <a:pt x="2266012" y="54963"/>
                  <a:pt x="240592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4D1DE-884E-34E1-74F5-8FA91E08FD43}"/>
              </a:ext>
            </a:extLst>
          </p:cNvPr>
          <p:cNvSpPr txBox="1"/>
          <p:nvPr/>
        </p:nvSpPr>
        <p:spPr>
          <a:xfrm>
            <a:off x="991183" y="2938072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Slow 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91D73-6882-8CC6-7DBD-92E1DC5C3F59}"/>
              </a:ext>
            </a:extLst>
          </p:cNvPr>
          <p:cNvSpPr txBox="1"/>
          <p:nvPr/>
        </p:nvSpPr>
        <p:spPr>
          <a:xfrm>
            <a:off x="2812750" y="3271183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Queue Drain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041F7-2E59-35F1-C353-EE384D82EE90}"/>
              </a:ext>
            </a:extLst>
          </p:cNvPr>
          <p:cNvSpPr txBox="1"/>
          <p:nvPr/>
        </p:nvSpPr>
        <p:spPr>
          <a:xfrm>
            <a:off x="4946754" y="4369633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Congestion Avoidance</a:t>
            </a:r>
          </a:p>
        </p:txBody>
      </p:sp>
    </p:spTree>
    <p:extLst>
      <p:ext uri="{BB962C8B-B14F-4D97-AF65-F5344CB8AC3E}">
        <p14:creationId xmlns:p14="http://schemas.microsoft.com/office/powerpoint/2010/main" val="1553548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iperf3 - </a:t>
            </a:r>
            <a:r>
              <a:rPr lang="en-AU" dirty="0" err="1"/>
              <a:t>bbr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28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9F9B4-BBE1-0CDE-3F72-63845583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20" y="1756569"/>
            <a:ext cx="7772400" cy="453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D453A-1AE0-07E9-79BB-8D4BEDC7E00E}"/>
              </a:ext>
            </a:extLst>
          </p:cNvPr>
          <p:cNvSpPr txBox="1"/>
          <p:nvPr/>
        </p:nvSpPr>
        <p:spPr>
          <a:xfrm>
            <a:off x="4478482" y="2483428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BBR’s Link Capacity Reassessment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2DAF81C-FEC8-E85D-15A4-0CA648024C1F}"/>
              </a:ext>
            </a:extLst>
          </p:cNvPr>
          <p:cNvSpPr/>
          <p:nvPr/>
        </p:nvSpPr>
        <p:spPr>
          <a:xfrm>
            <a:off x="4592782" y="2961409"/>
            <a:ext cx="403840" cy="1357650"/>
          </a:xfrm>
          <a:custGeom>
            <a:avLst/>
            <a:gdLst>
              <a:gd name="connsiteX0" fmla="*/ 0 w 403840"/>
              <a:gd name="connsiteY0" fmla="*/ 0 h 1357650"/>
              <a:gd name="connsiteX1" fmla="*/ 363682 w 403840"/>
              <a:gd name="connsiteY1" fmla="*/ 1278082 h 1357650"/>
              <a:gd name="connsiteX2" fmla="*/ 394854 w 403840"/>
              <a:gd name="connsiteY2" fmla="*/ 1163782 h 1357650"/>
              <a:gd name="connsiteX3" fmla="*/ 394854 w 403840"/>
              <a:gd name="connsiteY3" fmla="*/ 1350818 h 1357650"/>
              <a:gd name="connsiteX4" fmla="*/ 290945 w 403840"/>
              <a:gd name="connsiteY4" fmla="*/ 1298864 h 135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40" h="1357650">
                <a:moveTo>
                  <a:pt x="0" y="0"/>
                </a:moveTo>
                <a:cubicBezTo>
                  <a:pt x="148936" y="542059"/>
                  <a:pt x="297873" y="1084118"/>
                  <a:pt x="363682" y="1278082"/>
                </a:cubicBezTo>
                <a:cubicBezTo>
                  <a:pt x="429491" y="1472046"/>
                  <a:pt x="389659" y="1151659"/>
                  <a:pt x="394854" y="1163782"/>
                </a:cubicBezTo>
                <a:cubicBezTo>
                  <a:pt x="400049" y="1175905"/>
                  <a:pt x="412172" y="1328305"/>
                  <a:pt x="394854" y="1350818"/>
                </a:cubicBezTo>
                <a:cubicBezTo>
                  <a:pt x="377536" y="1373331"/>
                  <a:pt x="334240" y="1336097"/>
                  <a:pt x="290945" y="129886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B6349CC-1BAA-78F0-4116-13849508718B}"/>
              </a:ext>
            </a:extLst>
          </p:cNvPr>
          <p:cNvSpPr/>
          <p:nvPr/>
        </p:nvSpPr>
        <p:spPr>
          <a:xfrm>
            <a:off x="7819279" y="2909455"/>
            <a:ext cx="431103" cy="1328461"/>
          </a:xfrm>
          <a:custGeom>
            <a:avLst/>
            <a:gdLst>
              <a:gd name="connsiteX0" fmla="*/ 431103 w 431103"/>
              <a:gd name="connsiteY0" fmla="*/ 0 h 1328461"/>
              <a:gd name="connsiteX1" fmla="*/ 36248 w 431103"/>
              <a:gd name="connsiteY1" fmla="*/ 1278081 h 1328461"/>
              <a:gd name="connsiteX2" fmla="*/ 15466 w 431103"/>
              <a:gd name="connsiteY2" fmla="*/ 1091045 h 1328461"/>
              <a:gd name="connsiteX3" fmla="*/ 15466 w 431103"/>
              <a:gd name="connsiteY3" fmla="*/ 1278081 h 1328461"/>
              <a:gd name="connsiteX4" fmla="*/ 171330 w 431103"/>
              <a:gd name="connsiteY4" fmla="*/ 1205345 h 132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103" h="1328461">
                <a:moveTo>
                  <a:pt x="431103" y="0"/>
                </a:moveTo>
                <a:cubicBezTo>
                  <a:pt x="268312" y="548120"/>
                  <a:pt x="105521" y="1096240"/>
                  <a:pt x="36248" y="1278081"/>
                </a:cubicBezTo>
                <a:cubicBezTo>
                  <a:pt x="-33025" y="1459922"/>
                  <a:pt x="18930" y="1091045"/>
                  <a:pt x="15466" y="1091045"/>
                </a:cubicBezTo>
                <a:cubicBezTo>
                  <a:pt x="12002" y="1091045"/>
                  <a:pt x="-10511" y="1259031"/>
                  <a:pt x="15466" y="1278081"/>
                </a:cubicBezTo>
                <a:cubicBezTo>
                  <a:pt x="41443" y="1297131"/>
                  <a:pt x="106386" y="1251238"/>
                  <a:pt x="171330" y="120534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91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494A-7D50-3956-139E-3105A2DB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Cubic, </a:t>
            </a:r>
            <a:r>
              <a:rPr lang="en-AU" dirty="0" err="1"/>
              <a:t>Quic</a:t>
            </a:r>
            <a:r>
              <a:rPr lang="en-AU" dirty="0"/>
              <a:t>/Cubic, BBR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950A5-F480-D8A3-EBE9-6AA04C99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656" y="1307620"/>
            <a:ext cx="7868548" cy="547350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01DDA-EBE1-D344-5582-5878333E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493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723A-EAE0-09B0-06B5-EE93BFE1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Newtonian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0A3E7-26FB-35E9-DDD1-1454B7CB9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03575" cy="4351339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If you fire a projectile with a speed greater than 11.2Km/sec it will not fall back to earth, and instead head away from earth never to return</a:t>
            </a:r>
          </a:p>
          <a:p>
            <a:r>
              <a:rPr lang="en-AU" dirty="0"/>
              <a:t>On the other hand, if you incline the aiming trajectory and fire it at a critical speed it will settle into an orbit around the earth</a:t>
            </a:r>
          </a:p>
          <a:p>
            <a:r>
              <a:rPr lang="en-AU" dirty="0"/>
              <a:t>The higher the altitude, the lower the orbital speed required to maintain orbit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3E999-2E98-EC3B-2E70-9D41F389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583" y="2532993"/>
            <a:ext cx="5928547" cy="2730866"/>
          </a:xfrm>
          <a:prstGeom prst="rect">
            <a:avLst/>
          </a:prstGeom>
        </p:spPr>
      </p:pic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8FCECC86-6041-7871-B266-44A31363B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161" y="4693365"/>
            <a:ext cx="1252234" cy="16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Starlink services have three issues:</a:t>
            </a:r>
          </a:p>
          <a:p>
            <a:pPr lvl="1"/>
            <a:r>
              <a:rPr lang="en-AU" dirty="0"/>
              <a:t>Very high jitter rates – varying signal modulation</a:t>
            </a:r>
          </a:p>
          <a:p>
            <a:pPr lvl="1"/>
            <a:r>
              <a:rPr lang="en-AU" dirty="0"/>
              <a:t>High levels of micro-loss (1.4%) – largely due to loss on satellite handover events (every 15 seconds)</a:t>
            </a:r>
          </a:p>
          <a:p>
            <a:pPr lvl="1"/>
            <a:r>
              <a:rPr lang="en-AU" dirty="0"/>
              <a:t>Common bearer contention between users</a:t>
            </a:r>
          </a:p>
          <a:p>
            <a:r>
              <a:rPr lang="en-AU" dirty="0"/>
              <a:t>Loss-based flow control algorithms will over-react and pull back the sending rate over time</a:t>
            </a:r>
          </a:p>
          <a:p>
            <a:pPr lvl="1"/>
            <a:r>
              <a:rPr lang="en-AU" dirty="0"/>
              <a:t>Short transactions work very well</a:t>
            </a:r>
          </a:p>
          <a:p>
            <a:pPr lvl="1"/>
            <a:r>
              <a:rPr lang="en-AU" dirty="0"/>
              <a:t>Paced connections (voice, zoom, video streaming) tend to work well most of the time</a:t>
            </a:r>
          </a:p>
          <a:p>
            <a:r>
              <a:rPr lang="en-AU" dirty="0"/>
              <a:t>To obtain better performance you need to move to flow control algorithms that are not loss-sensitive, such as BBR</a:t>
            </a:r>
          </a:p>
        </p:txBody>
      </p:sp>
    </p:spTree>
    <p:extLst>
      <p:ext uri="{BB962C8B-B14F-4D97-AF65-F5344CB8AC3E}">
        <p14:creationId xmlns:p14="http://schemas.microsoft.com/office/powerpoint/2010/main" val="3806667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F42F-DF3F-04A9-4804-92206D58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86D3-103A-FFB7-0726-99B230BC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Senders should use </a:t>
            </a:r>
            <a:r>
              <a:rPr lang="en-US" b="1" dirty="0"/>
              <a:t>fair queu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to pace sending rates and avoid bursting and tail drop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behaviours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/>
              <a:t>SACK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(selective acknowledgement) for TCP can help in rapid repair to multiple lost packets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Its possible that </a:t>
            </a:r>
            <a:r>
              <a:rPr lang="en-US" b="1" dirty="0"/>
              <a:t>ECN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would also be helpful to disambiguate latency changes due to satellite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behaviours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and network queue buildup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6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4C30-1B1C-0164-4DFF-66FDF68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Starlink Performance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8AB7-F643-14A0-647D-9099E491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Starlink</a:t>
            </a:r>
            <a:r>
              <a:rPr lang="en-US" dirty="0"/>
              <a:t> is perfectly acceptable for:</a:t>
            </a:r>
          </a:p>
          <a:p>
            <a:pPr lvl="1"/>
            <a:r>
              <a:rPr lang="en-US" dirty="0"/>
              <a:t>short transactions</a:t>
            </a:r>
          </a:p>
          <a:p>
            <a:pPr lvl="1"/>
            <a:r>
              <a:rPr lang="en-US" dirty="0"/>
              <a:t>video streaming</a:t>
            </a:r>
          </a:p>
          <a:p>
            <a:pPr lvl="1"/>
            <a:r>
              <a:rPr lang="en-US" dirty="0"/>
              <a:t>conferencing</a:t>
            </a:r>
          </a:p>
          <a:p>
            <a:r>
              <a:rPr lang="en-US" dirty="0"/>
              <a:t>The service can sustain 40 – 50Mbps delivery for long-held sessions during local peak use times in high density use scenarios</a:t>
            </a:r>
          </a:p>
          <a:p>
            <a:pPr lvl="1"/>
            <a:r>
              <a:rPr lang="en-US" dirty="0"/>
              <a:t>The isolated drop events generally do not intrude into the session state</a:t>
            </a:r>
          </a:p>
          <a:p>
            <a:r>
              <a:rPr lang="en-US" dirty="0"/>
              <a:t>In off-peak and/or low-density contexts it can deliver 200-300Mbps</a:t>
            </a:r>
          </a:p>
          <a:p>
            <a:r>
              <a:rPr lang="en-US" dirty="0"/>
              <a:t>Or, if the server uses BBR then far higher throughput is possible!</a:t>
            </a:r>
          </a:p>
          <a:p>
            <a:r>
              <a:rPr lang="en-US" dirty="0"/>
              <a:t>It can be used in all kinds of places where existing wire and mobile radio systems either under-perform or aren’t there at all!</a:t>
            </a:r>
          </a:p>
          <a:p>
            <a:r>
              <a:rPr lang="en-US" dirty="0"/>
              <a:t>Its probably not the best trunk infrastructure service medium, but it’s a really good high speed last mile direct retail access service, particularly for remote locations!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07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687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0B98-8D3A-92D5-01FA-C7346C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Solar Radiation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31B3-CD9B-C21E-5CFB-7A7B3CE78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6" y="1825625"/>
            <a:ext cx="4620541" cy="4351338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The rotating iron core of the Earth produces a strong magnetic field</a:t>
            </a:r>
          </a:p>
          <a:p>
            <a:r>
              <a:rPr lang="en-AU" dirty="0"/>
              <a:t>This magnetic field deflects solar radiation – the Van Allen Belt</a:t>
            </a:r>
          </a:p>
          <a:p>
            <a:r>
              <a:rPr lang="en-AU" dirty="0"/>
              <a:t>Sheltering below the Van Allen Belt protects the spacecraft from the worst effects of solar radiation, allowing advanced electronics to be used in the spacecraft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5FA88-79AE-7397-DEEE-78DA5DFE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1" y="1850000"/>
            <a:ext cx="5961947" cy="37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0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5" y="1688065"/>
            <a:ext cx="10515600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stations between 160km and 2,000km in altitude. </a:t>
            </a:r>
          </a:p>
          <a:p>
            <a:r>
              <a:rPr lang="en-AU" sz="2000" dirty="0"/>
              <a:t>High enough to stop it slowing down by “grazing” the denser parts of the earth’s ionosphere</a:t>
            </a:r>
          </a:p>
          <a:p>
            <a:r>
              <a:rPr lang="en-AU" sz="2000" dirty="0"/>
              <a:t>Not so high that it loses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3.7ms, at 25</a:t>
            </a:r>
            <a:r>
              <a:rPr lang="en-AU" sz="2000" baseline="30000" dirty="0"/>
              <a:t>o</a:t>
            </a:r>
            <a:r>
              <a:rPr lang="en-AU" sz="2000" dirty="0"/>
              <a:t> it’s 7.5ms.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9D5E-3265-5546-8D43-7016812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78D79-A77D-61B8-8172-48C1F2C758CE}"/>
              </a:ext>
            </a:extLst>
          </p:cNvPr>
          <p:cNvSpPr txBox="1"/>
          <p:nvPr/>
        </p:nvSpPr>
        <p:spPr>
          <a:xfrm>
            <a:off x="5791200" y="2132298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you use a minimum angle of elevation of 25</a:t>
            </a:r>
            <a:r>
              <a:rPr lang="en-AU" baseline="30000" dirty="0"/>
              <a:t>o</a:t>
            </a:r>
            <a:r>
              <a:rPr lang="en-AU" dirty="0"/>
              <a:t> then at an altitude of 550km each satellite spans a terrestrial footprint of no more than ~950Km radius, or 2M K</a:t>
            </a:r>
            <a:r>
              <a:rPr lang="en-AU" baseline="30000" dirty="0"/>
              <a:t>2</a:t>
            </a:r>
          </a:p>
          <a:p>
            <a:endParaRPr lang="en-AU" dirty="0"/>
          </a:p>
          <a:p>
            <a:r>
              <a:rPr lang="en-AU" dirty="0"/>
              <a:t>At a minimum, a LEO satellite constellation needs 500 satellites to provide coverage of all parts of the earth’s surface</a:t>
            </a:r>
          </a:p>
          <a:p>
            <a:endParaRPr lang="en-AU" dirty="0"/>
          </a:p>
          <a:p>
            <a:r>
              <a:rPr lang="en-AU" dirty="0"/>
              <a:t>For high quality coverage the constellation will need 6x-20x that number (or more!)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CCFE059-CCED-6707-3AF1-1A1392E8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200" y="2132298"/>
            <a:ext cx="5813400" cy="25723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D35B7-99FA-6895-2164-A7818F23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13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1E7B-925B-FABA-F7E6-C1A4E4BA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AFA-C6E5-3D88-B28C-0EEE613A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600201"/>
            <a:ext cx="11895847" cy="4565105"/>
          </a:xfrm>
        </p:spPr>
        <p:txBody>
          <a:bodyPr>
            <a:normAutofit/>
          </a:bodyPr>
          <a:lstStyle/>
          <a:p>
            <a:r>
              <a:rPr lang="en-AU" sz="2667" dirty="0"/>
              <a:t>4,778 in-service operational spacecraft, operating at an altitude of 550km</a:t>
            </a:r>
          </a:p>
          <a:p>
            <a:endParaRPr lang="en-AU"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E1843-4FDD-BC07-A57B-FAA983943E3A}"/>
              </a:ext>
            </a:extLst>
          </p:cNvPr>
          <p:cNvSpPr txBox="1"/>
          <p:nvPr/>
        </p:nvSpPr>
        <p:spPr>
          <a:xfrm>
            <a:off x="4519449" y="6165851"/>
            <a:ext cx="24971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AU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satellitemap.space</a:t>
            </a:r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956E6-B27C-30C9-7A7A-1F9F0E50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7</a:t>
            </a:fld>
            <a:endParaRPr lang="en-AU"/>
          </a:p>
        </p:txBody>
      </p:sp>
      <p:pic>
        <p:nvPicPr>
          <p:cNvPr id="11" name="Picture 10" descr="A screen shot of a planet&#10;&#10;Description automatically generated">
            <a:extLst>
              <a:ext uri="{FF2B5EF4-FFF2-40B4-BE49-F238E27FC236}">
                <a16:creationId xmlns:a16="http://schemas.microsoft.com/office/drawing/2014/main" id="{D26EE819-5569-7DFB-94F3-50D851B5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9" y="2311405"/>
            <a:ext cx="4567841" cy="3709687"/>
          </a:xfrm>
          <a:prstGeom prst="rect">
            <a:avLst/>
          </a:prstGeom>
        </p:spPr>
      </p:pic>
      <p:pic>
        <p:nvPicPr>
          <p:cNvPr id="8" name="Picture 7" descr="A graph on a black background&#10;&#10;Description automatically generated">
            <a:extLst>
              <a:ext uri="{FF2B5EF4-FFF2-40B4-BE49-F238E27FC236}">
                <a16:creationId xmlns:a16="http://schemas.microsoft.com/office/drawing/2014/main" id="{6E1DC0F2-AA1D-1269-7B8E-11808561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11" y="2618291"/>
            <a:ext cx="7772400" cy="309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6E18-9F25-CCB7-F3FE-5B4067BA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LEOs are “interesting”!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67AB-72EF-C2A2-7BAA-4D76088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They are very close to the Earth – which means:</a:t>
            </a:r>
          </a:p>
          <a:p>
            <a:pPr lvl="1"/>
            <a:r>
              <a:rPr lang="en-AU" dirty="0"/>
              <a:t>They don’t need specialised high-power equipment to send and receive signals</a:t>
            </a:r>
          </a:p>
          <a:p>
            <a:pPr lvl="2"/>
            <a:r>
              <a:rPr lang="en-AU" dirty="0"/>
              <a:t>Even hand-held mobile devices can send and receive signals with a LEO!</a:t>
            </a:r>
          </a:p>
          <a:p>
            <a:pPr lvl="1"/>
            <a:r>
              <a:rPr lang="en-AU" dirty="0"/>
              <a:t>They can achieve very high signal speeds</a:t>
            </a:r>
          </a:p>
          <a:p>
            <a:pPr lvl="2"/>
            <a:r>
              <a:rPr lang="en-AU" dirty="0"/>
              <a:t>It’s a highly focussed signal beam</a:t>
            </a:r>
          </a:p>
          <a:p>
            <a:pPr lvl="1"/>
            <a:r>
              <a:rPr lang="en-AU" dirty="0"/>
              <a:t>They are harder to disrupt by external interference</a:t>
            </a:r>
          </a:p>
          <a:p>
            <a:r>
              <a:rPr lang="en-AU" dirty="0"/>
              <a:t>But you need a large number of them to provide a continuous service</a:t>
            </a:r>
          </a:p>
          <a:p>
            <a:r>
              <a:rPr lang="en-AU" dirty="0"/>
              <a:t>The extremely host cost of launching a large constellation of LEO spacecraft has been the major problem with LEO service until recently</a:t>
            </a:r>
          </a:p>
          <a:p>
            <a:pPr lvl="1"/>
            <a:r>
              <a:rPr lang="en-AU" dirty="0"/>
              <a:t>Which is why Motorola’s Iridium service went bankrupt soon after launch</a:t>
            </a:r>
          </a:p>
          <a:p>
            <a:pPr lvl="1"/>
            <a:endParaRPr lang="en-AU" dirty="0"/>
          </a:p>
          <a:p>
            <a:pPr lvl="1"/>
            <a:endParaRPr lang="en-AU" baseline="30000" dirty="0"/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635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B3-CE41-A505-2DF9-7DA61E5E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Architecture</a:t>
            </a:r>
          </a:p>
        </p:txBody>
      </p:sp>
      <p:pic>
        <p:nvPicPr>
          <p:cNvPr id="9" name="Picture 8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6C3D61B2-762D-A248-2DEB-2142A578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4" y="1848307"/>
            <a:ext cx="7772400" cy="42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1538</Words>
  <Application>Microsoft Macintosh PowerPoint</Application>
  <PresentationFormat>Widescreen</PresentationFormat>
  <Paragraphs>178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AhnbergHand</vt:lpstr>
      <vt:lpstr>Aptos</vt:lpstr>
      <vt:lpstr>Aptos Display</vt:lpstr>
      <vt:lpstr>Arial</vt:lpstr>
      <vt:lpstr>Lucida Console</vt:lpstr>
      <vt:lpstr>Max's Handwritin</vt:lpstr>
      <vt:lpstr>Powderfinger Type</vt:lpstr>
      <vt:lpstr>verdana</vt:lpstr>
      <vt:lpstr>Office Theme</vt:lpstr>
      <vt:lpstr>Measuring Starlink</vt:lpstr>
      <vt:lpstr>PowerPoint Presentation</vt:lpstr>
      <vt:lpstr>Newtonian Physics</vt:lpstr>
      <vt:lpstr>Solar Radiation Physics</vt:lpstr>
      <vt:lpstr>Low Earth Orbit</vt:lpstr>
      <vt:lpstr>Starlink Constellation</vt:lpstr>
      <vt:lpstr>Starlink Constellation</vt:lpstr>
      <vt:lpstr>So LEOs are “interesting”!</vt:lpstr>
      <vt:lpstr>Starlink Architecture</vt:lpstr>
      <vt:lpstr>Tracking a LEO satellite</vt:lpstr>
      <vt:lpstr>Looking Up</vt:lpstr>
      <vt:lpstr>Starlink Scheduling</vt:lpstr>
      <vt:lpstr>Starlink Spot Beams</vt:lpstr>
      <vt:lpstr>Starlink’s Reports</vt:lpstr>
      <vt:lpstr>Reported Capacity &amp; Latency</vt:lpstr>
      <vt:lpstr>Why is this service so “noisy”?</vt:lpstr>
      <vt:lpstr>Frames</vt:lpstr>
      <vt:lpstr>Varying SNR</vt:lpstr>
      <vt:lpstr>Why?</vt:lpstr>
      <vt:lpstr>Starlink Scheduling</vt:lpstr>
      <vt:lpstr>Satellite Handover</vt:lpstr>
      <vt:lpstr>Satellite Handover</vt:lpstr>
      <vt:lpstr>Starlink Characteristics</vt:lpstr>
      <vt:lpstr>How well does all this work?</vt:lpstr>
      <vt:lpstr>TCP Flow Control Algorithms</vt:lpstr>
      <vt:lpstr>iperf3 – cubic, 40 seconds</vt:lpstr>
      <vt:lpstr>iperf3 – cubic, 40 seconds</vt:lpstr>
      <vt:lpstr>iperf3 - bbr</vt:lpstr>
      <vt:lpstr>Cubic, Quic/Cubic, BBR</vt:lpstr>
      <vt:lpstr>Protocol Considerations</vt:lpstr>
      <vt:lpstr>Other Considerations</vt:lpstr>
      <vt:lpstr>Starlink Performance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Huston</dc:creator>
  <cp:lastModifiedBy>Geoff Huston</cp:lastModifiedBy>
  <cp:revision>3</cp:revision>
  <dcterms:created xsi:type="dcterms:W3CDTF">2024-09-01T00:15:21Z</dcterms:created>
  <dcterms:modified xsi:type="dcterms:W3CDTF">2024-09-06T21:37:19Z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2024-09-01T00:15:55Z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ab2e03e4-bd56-4f3d-8e79-26aa5157ab4f</vt:lpwstr>
  </property>
  <property fmtid="{D5CDD505-2E9C-101B-9397-08002B2CF9AE}" pid="8" name="MSIP_Label_66ca7b2a-4f6d-4766-806a-1a0c76ea1c59_ContentBits">
    <vt:lpwstr>0</vt:lpwstr>
  </property>
</Properties>
</file>