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9" r:id="rId2"/>
    <p:sldId id="490" r:id="rId3"/>
    <p:sldId id="495" r:id="rId4"/>
    <p:sldId id="492" r:id="rId5"/>
    <p:sldId id="275" r:id="rId6"/>
    <p:sldId id="458" r:id="rId7"/>
    <p:sldId id="479" r:id="rId8"/>
    <p:sldId id="461" r:id="rId9"/>
    <p:sldId id="462" r:id="rId10"/>
    <p:sldId id="463" r:id="rId11"/>
    <p:sldId id="465" r:id="rId12"/>
    <p:sldId id="466" r:id="rId13"/>
    <p:sldId id="467" r:id="rId14"/>
    <p:sldId id="493" r:id="rId15"/>
    <p:sldId id="464" r:id="rId16"/>
    <p:sldId id="480" r:id="rId17"/>
    <p:sldId id="489" r:id="rId18"/>
    <p:sldId id="494" r:id="rId19"/>
    <p:sldId id="483" r:id="rId20"/>
    <p:sldId id="481" r:id="rId21"/>
    <p:sldId id="485" r:id="rId22"/>
    <p:sldId id="486" r:id="rId23"/>
    <p:sldId id="497" r:id="rId24"/>
    <p:sldId id="470" r:id="rId25"/>
    <p:sldId id="471" r:id="rId26"/>
    <p:sldId id="472" r:id="rId27"/>
    <p:sldId id="487" r:id="rId28"/>
    <p:sldId id="474" r:id="rId29"/>
    <p:sldId id="476" r:id="rId30"/>
    <p:sldId id="488" r:id="rId31"/>
    <p:sldId id="455" r:id="rId32"/>
    <p:sldId id="496" r:id="rId33"/>
    <p:sldId id="4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4"/>
    <p:restoredTop sz="94697"/>
  </p:normalViewPr>
  <p:slideViewPr>
    <p:cSldViewPr snapToGrid="0">
      <p:cViewPr varScale="1">
        <p:scale>
          <a:sx n="152" d="100"/>
          <a:sy n="152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A33E8-D6D4-CE4C-A0AA-70DBD20F4B87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D6C5-6CB4-1C4E-9C14-9960DDB563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9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80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43E1-8B0D-FF53-31F0-95C304F9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93E7F-F151-2F9C-1F0B-9FB991F50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25F11-3CCC-4C9E-0F69-DB45D1C3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0F83B-5122-22A2-6530-E8C9DB54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B3233-4E69-8413-A668-543BB0F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87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CA6D-4322-5FD8-F300-5C72172B6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E746C-E38E-9F44-0508-CA1B09B27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B4F8-395F-CC95-1D4B-B39FF94C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594F-9735-CD30-317D-DE049370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2D95C-A61A-5F28-BBF5-D0B01FD8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14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3FBF8-7753-E47E-8E6E-FFBAB47CD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59DA-6D2B-96D9-D560-EF3E36DE6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73701-F2FD-F211-F40B-BF405843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C6206-6B95-B9B7-E50C-B8BD9A530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2B7AD-1428-80A5-81D0-6DBF10B9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67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B04D-A12A-5398-7761-F4B69FC1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0D841-6EF3-5F46-BC94-BC2BB23CD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B44A-CA7D-3447-CF27-10586D8A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4146-883D-9718-92A3-2EB1201D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5FB23-DEF6-D2FA-3C12-ED82ED63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69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BF2-68BB-5736-971A-6C7FC25D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0F4F9-B7C3-B6B7-6C70-4783752A0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A00B4-010F-0B66-7FB7-8FDC55F4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4EF9-89B0-2B07-8A99-C26745E0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93FEF-D5D8-4382-D8DD-2D808458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547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9B9A-EB0B-DA3E-A57A-D22E4D67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832D-83F6-684C-CFDE-3B00B400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498EA-2F53-672C-5B70-E41C15C7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9D43A-B47F-F2A4-CBB0-61B3A32D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5FA0F-210C-6C71-073A-EFD2F7E6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C1724-8416-05A7-FEB7-4B141FC5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26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FFB4-3771-02A2-D04A-FDF3242E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B9A7C-9DEE-74D1-8D18-E79ECCEC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9903A-6BAA-7423-B49D-06FEB93B0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CD29-81A9-08EE-877D-9B6C2A326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7E422-7E62-C23E-8000-EE07C782B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0A704-2181-62FE-34F4-86406052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0E10A-7F26-C0B8-A7D8-CD77C2AC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0F438-9C50-4883-17A0-2592CCF9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350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017E-4D37-8D06-DEEE-4887465E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C863D-992D-461A-A54E-AB216956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03C9-538D-1952-55D7-BA9FB87F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572AA-CF9A-84B8-DA8D-9E229969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218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1AED3-1598-CC32-A6D5-81BF4DA7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03952-24BF-6649-16EA-8FFAB2B6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BC994-FA0E-D03B-60DA-274B4D1F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66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B0EC-DC5B-5259-259D-04B01285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57A36-BBDD-3BEC-0CE6-85F31181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7A16C-A6EB-2C48-17BF-A517175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C1CBA-D49D-043D-BCFA-60293F5A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29ACD-94AA-E3DC-F331-7B94263B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C40F8-8E66-1BEC-9505-ACFC5A64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772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52F6-649B-DDAF-F255-5E04A323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27678-2328-2032-B442-CBFFD24B0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71811-09C5-3B1C-A50F-5034A6496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7C96-91E3-777F-F5CB-B25E426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BCBA-3137-0CF9-07E5-21BB5E5D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63A3A-91A8-7FAD-8EA8-9A08F0E1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69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8B1A1-8BBB-665A-7B19-71BF8A9D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81004-D43A-DA00-31F6-B54AB59B2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982B2-0E4E-EBDB-D115-E9653A37E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A7424D-4493-C44A-9BAE-A1F591420FD3}" type="datetimeFigureOut">
              <a:rPr lang="en-AU" smtClean="0"/>
              <a:t>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20106-909D-91A0-1197-B9BE28054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123F-9A0B-B62D-47DB-0866D3308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C1A71-9115-E340-A905-516FBEFCA2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192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AD8FB-C9CA-98EE-06D0-12597FAA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Powderfinger Type" panose="02020709070000000403" pitchFamily="49" charset="77"/>
              </a:rPr>
              <a:t>Measuring Starlink Protocol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Geoff Huston </a:t>
            </a: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APNIC</a:t>
            </a:r>
          </a:p>
          <a:p>
            <a:pPr algn="r"/>
            <a:endParaRPr lang="en-AU" sz="2133" dirty="0">
              <a:solidFill>
                <a:schemeClr val="bg1"/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11</a:t>
            </a:r>
            <a:r>
              <a:rPr lang="en-AU" baseline="30000" dirty="0">
                <a:latin typeface="AhnbergHand" pitchFamily="2" charset="0"/>
              </a:rPr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89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uses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11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Starlink’s</a:t>
            </a:r>
            <a:r>
              <a:rPr lang="en-AU" dirty="0"/>
              <a:t>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35356-01B5-9B62-2AF9-6E2A881C7AE2}"/>
              </a:ext>
            </a:extLst>
          </p:cNvPr>
          <p:cNvSpPr txBox="1"/>
          <p:nvPr/>
        </p:nvSpPr>
        <p:spPr>
          <a:xfrm>
            <a:off x="2050676" y="2386853"/>
            <a:ext cx="6152646" cy="3485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Lucida Console" panose="020B0609040504020204" pitchFamily="49" charset="0"/>
              </a:rPr>
              <a:t>$ </a:t>
            </a:r>
            <a:r>
              <a:rPr lang="en-AU" sz="1050" dirty="0" err="1">
                <a:latin typeface="Lucida Console" panose="020B0609040504020204" pitchFamily="49" charset="0"/>
              </a:rPr>
              <a:t>starlink</a:t>
            </a:r>
            <a:r>
              <a:rPr lang="en-AU" sz="1050" dirty="0">
                <a:latin typeface="Lucida Console" panose="020B0609040504020204" pitchFamily="49" charset="0"/>
              </a:rPr>
              <a:t>-</a:t>
            </a:r>
            <a:r>
              <a:rPr lang="en-AU" sz="1050" dirty="0" err="1">
                <a:latin typeface="Lucida Console" panose="020B0609040504020204" pitchFamily="49" charset="0"/>
              </a:rPr>
              <a:t>grpc</a:t>
            </a:r>
            <a:r>
              <a:rPr lang="en-AU" sz="1050" dirty="0">
                <a:latin typeface="Lucida Console" panose="020B0609040504020204" pitchFamily="49" charset="0"/>
              </a:rPr>
              <a:t>-tools/</a:t>
            </a:r>
            <a:r>
              <a:rPr lang="en-AU" sz="1050" dirty="0" err="1">
                <a:latin typeface="Lucida Console" panose="020B0609040504020204" pitchFamily="49" charset="0"/>
              </a:rPr>
              <a:t>dish_grpc_text.py</a:t>
            </a:r>
            <a:r>
              <a:rPr lang="en-AU" sz="1050" dirty="0">
                <a:latin typeface="Lucida Console" panose="020B0609040504020204" pitchFamily="49" charset="0"/>
              </a:rPr>
              <a:t> -v  status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id:                    ut01000000-00000000-005dd555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hardware_version</a:t>
            </a:r>
            <a:r>
              <a:rPr lang="en-AU" sz="1050" dirty="0">
                <a:latin typeface="Lucida Console" panose="020B0609040504020204" pitchFamily="49" charset="0"/>
              </a:rPr>
              <a:t>:      rev3_proto2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software_version</a:t>
            </a:r>
            <a:r>
              <a:rPr lang="en-AU" sz="1050" dirty="0">
                <a:latin typeface="Lucida Console" panose="020B0609040504020204" pitchFamily="49" charset="0"/>
              </a:rPr>
              <a:t>:      5a923943-5acb-4d05-ac58-dd93e72b7862.uterm.release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state:                 CONNECTED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uptime:                481674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snr: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seconds_to_first_nonempty_slot</a:t>
            </a:r>
            <a:r>
              <a:rPr lang="en-AU" sz="1050" dirty="0">
                <a:latin typeface="Lucida Console" panose="020B0609040504020204" pitchFamily="49" charset="0"/>
              </a:rPr>
              <a:t>: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pop_ping_drop_rate</a:t>
            </a:r>
            <a:r>
              <a:rPr lang="en-AU" sz="1050" dirty="0">
                <a:latin typeface="Lucida Console" panose="020B0609040504020204" pitchFamily="49" charset="0"/>
              </a:rPr>
              <a:t>:   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downlink_throughput_bps</a:t>
            </a:r>
            <a:r>
              <a:rPr lang="en-AU" sz="1050" dirty="0">
                <a:latin typeface="Lucida Console" panose="020B0609040504020204" pitchFamily="49" charset="0"/>
              </a:rPr>
              <a:t>: 16693.330078125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uplink_throughput_bps</a:t>
            </a:r>
            <a:r>
              <a:rPr lang="en-AU" sz="1050" dirty="0">
                <a:latin typeface="Lucida Console" panose="020B0609040504020204" pitchFamily="49" charset="0"/>
              </a:rPr>
              <a:t>: 109127.3984375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pop_ping_latency_ms</a:t>
            </a:r>
            <a:r>
              <a:rPr lang="en-AU" sz="1050" dirty="0">
                <a:latin typeface="Lucida Console" panose="020B0609040504020204" pitchFamily="49" charset="0"/>
              </a:rPr>
              <a:t>:   49.5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Alerts bit field:      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fraction_obstructed</a:t>
            </a:r>
            <a:r>
              <a:rPr lang="en-AU" sz="1050" dirty="0">
                <a:latin typeface="Lucida Console" panose="020B0609040504020204" pitchFamily="49" charset="0"/>
              </a:rPr>
              <a:t>:   0.04149007424712181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currently_obstructed</a:t>
            </a:r>
            <a:r>
              <a:rPr lang="en-AU" sz="1050" dirty="0">
                <a:latin typeface="Lucida Console" panose="020B0609040504020204" pitchFamily="49" charset="0"/>
              </a:rPr>
              <a:t>:  False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seconds_obstructed</a:t>
            </a:r>
            <a:r>
              <a:rPr lang="en-AU" sz="1050" dirty="0">
                <a:latin typeface="Lucida Console" panose="020B0609040504020204" pitchFamily="49" charset="0"/>
              </a:rPr>
              <a:t>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obstruction_duration</a:t>
            </a:r>
            <a:r>
              <a:rPr lang="en-AU" sz="1050" dirty="0">
                <a:latin typeface="Lucida Console" panose="020B0609040504020204" pitchFamily="49" charset="0"/>
              </a:rPr>
              <a:t>:  1.9579976797103882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obstruction_interval</a:t>
            </a:r>
            <a:r>
              <a:rPr lang="en-AU" sz="1050" dirty="0">
                <a:latin typeface="Lucida Console" panose="020B0609040504020204" pitchFamily="49" charset="0"/>
              </a:rPr>
              <a:t>:  540.0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direction_azimuth</a:t>
            </a:r>
            <a:r>
              <a:rPr lang="en-AU" sz="1050" dirty="0">
                <a:latin typeface="Lucida Console" panose="020B0609040504020204" pitchFamily="49" charset="0"/>
              </a:rPr>
              <a:t>:     -42.67951583862305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direction_elevation</a:t>
            </a:r>
            <a:r>
              <a:rPr lang="en-AU" sz="1050" dirty="0">
                <a:latin typeface="Lucida Console" panose="020B0609040504020204" pitchFamily="49" charset="0"/>
              </a:rPr>
              <a:t>:   64.61225128173828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is_snr_above_noise_floor</a:t>
            </a:r>
            <a:r>
              <a:rPr lang="en-AU" sz="1050" dirty="0">
                <a:latin typeface="Lucida Console" panose="020B0609040504020204" pitchFamily="49" charset="0"/>
              </a:rPr>
              <a:t>: True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7F530C-AB5A-7CD7-504F-25B951B3F846}"/>
              </a:ext>
            </a:extLst>
          </p:cNvPr>
          <p:cNvSpPr/>
          <p:nvPr/>
        </p:nvSpPr>
        <p:spPr>
          <a:xfrm>
            <a:off x="1779244" y="3671047"/>
            <a:ext cx="3777723" cy="773206"/>
          </a:xfrm>
          <a:custGeom>
            <a:avLst/>
            <a:gdLst>
              <a:gd name="connsiteX0" fmla="*/ 291603 w 3777723"/>
              <a:gd name="connsiteY0" fmla="*/ 122388 h 584819"/>
              <a:gd name="connsiteX1" fmla="*/ 96621 w 3777723"/>
              <a:gd name="connsiteY1" fmla="*/ 182899 h 584819"/>
              <a:gd name="connsiteX2" fmla="*/ 2491 w 3777723"/>
              <a:gd name="connsiteY2" fmla="*/ 277029 h 584819"/>
              <a:gd name="connsiteX3" fmla="*/ 190750 w 3777723"/>
              <a:gd name="connsiteY3" fmla="*/ 451841 h 584819"/>
              <a:gd name="connsiteX4" fmla="*/ 412627 w 3777723"/>
              <a:gd name="connsiteY4" fmla="*/ 552693 h 584819"/>
              <a:gd name="connsiteX5" fmla="*/ 1078256 w 3777723"/>
              <a:gd name="connsiteY5" fmla="*/ 572864 h 584819"/>
              <a:gd name="connsiteX6" fmla="*/ 2631391 w 3777723"/>
              <a:gd name="connsiteY6" fmla="*/ 566141 h 584819"/>
              <a:gd name="connsiteX7" fmla="*/ 3492003 w 3777723"/>
              <a:gd name="connsiteY7" fmla="*/ 566141 h 584819"/>
              <a:gd name="connsiteX8" fmla="*/ 3720603 w 3777723"/>
              <a:gd name="connsiteY8" fmla="*/ 310646 h 584819"/>
              <a:gd name="connsiteX9" fmla="*/ 3686985 w 3777723"/>
              <a:gd name="connsiteY9" fmla="*/ 8088 h 584819"/>
              <a:gd name="connsiteX10" fmla="*/ 2759138 w 3777723"/>
              <a:gd name="connsiteY10" fmla="*/ 88770 h 584819"/>
              <a:gd name="connsiteX11" fmla="*/ 2369174 w 3777723"/>
              <a:gd name="connsiteY11" fmla="*/ 108941 h 584819"/>
              <a:gd name="connsiteX12" fmla="*/ 352115 w 3777723"/>
              <a:gd name="connsiteY12" fmla="*/ 129111 h 5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23" h="584819">
                <a:moveTo>
                  <a:pt x="291603" y="122388"/>
                </a:moveTo>
                <a:cubicBezTo>
                  <a:pt x="218204" y="139757"/>
                  <a:pt x="144806" y="157126"/>
                  <a:pt x="96621" y="182899"/>
                </a:cubicBezTo>
                <a:cubicBezTo>
                  <a:pt x="48436" y="208672"/>
                  <a:pt x="-13197" y="232205"/>
                  <a:pt x="2491" y="277029"/>
                </a:cubicBezTo>
                <a:cubicBezTo>
                  <a:pt x="18179" y="321853"/>
                  <a:pt x="122394" y="405897"/>
                  <a:pt x="190750" y="451841"/>
                </a:cubicBezTo>
                <a:cubicBezTo>
                  <a:pt x="259106" y="497785"/>
                  <a:pt x="264709" y="532523"/>
                  <a:pt x="412627" y="552693"/>
                </a:cubicBezTo>
                <a:cubicBezTo>
                  <a:pt x="560545" y="572863"/>
                  <a:pt x="1078256" y="572864"/>
                  <a:pt x="1078256" y="572864"/>
                </a:cubicBezTo>
                <a:lnTo>
                  <a:pt x="2631391" y="566141"/>
                </a:lnTo>
                <a:cubicBezTo>
                  <a:pt x="3033682" y="565021"/>
                  <a:pt x="3310468" y="608723"/>
                  <a:pt x="3492003" y="566141"/>
                </a:cubicBezTo>
                <a:cubicBezTo>
                  <a:pt x="3673538" y="523559"/>
                  <a:pt x="3688106" y="403655"/>
                  <a:pt x="3720603" y="310646"/>
                </a:cubicBezTo>
                <a:cubicBezTo>
                  <a:pt x="3753100" y="217637"/>
                  <a:pt x="3847229" y="45067"/>
                  <a:pt x="3686985" y="8088"/>
                </a:cubicBezTo>
                <a:cubicBezTo>
                  <a:pt x="3526741" y="-28891"/>
                  <a:pt x="2978773" y="71961"/>
                  <a:pt x="2759138" y="88770"/>
                </a:cubicBezTo>
                <a:cubicBezTo>
                  <a:pt x="2539503" y="105579"/>
                  <a:pt x="2369174" y="108941"/>
                  <a:pt x="2369174" y="108941"/>
                </a:cubicBezTo>
                <a:lnTo>
                  <a:pt x="352115" y="1291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D0A-3259-1B6D-EF4E-F2FE225D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8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9518-E67F-F4FA-26E6-9EF51F57D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7EFC-EE1F-69BE-AA9D-50F4EC51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039AFC88-FF03-E119-C21D-6EDC4F40B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5F159948-CFF7-6119-957F-455941AEA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89A40C-FEAC-107C-982C-430FBDD9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55D6A-67C0-7807-3104-A9AC66F2ABD4}"/>
              </a:ext>
            </a:extLst>
          </p:cNvPr>
          <p:cNvSpPr txBox="1"/>
          <p:nvPr/>
        </p:nvSpPr>
        <p:spPr>
          <a:xfrm rot="20681973">
            <a:off x="2236845" y="3572635"/>
            <a:ext cx="81002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is this service so unstable?</a:t>
            </a:r>
          </a:p>
        </p:txBody>
      </p:sp>
    </p:spTree>
    <p:extLst>
      <p:ext uri="{BB962C8B-B14F-4D97-AF65-F5344CB8AC3E}">
        <p14:creationId xmlns:p14="http://schemas.microsoft.com/office/powerpoint/2010/main" val="299062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4FDC-AE3C-C89C-E1D9-E2C973D1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3" y="1519311"/>
            <a:ext cx="7460343" cy="49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BA0-7270-D97E-3476-3AEA5DF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1125B-A495-1605-00E2-1B0A6DB3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7367" y="1810385"/>
            <a:ext cx="7169631" cy="4779754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51CBBC5-F7D0-836C-4990-41DA17C3B962}"/>
              </a:ext>
            </a:extLst>
          </p:cNvPr>
          <p:cNvSpPr/>
          <p:nvPr/>
        </p:nvSpPr>
        <p:spPr>
          <a:xfrm>
            <a:off x="5856826" y="2066337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2C87482-A2E3-361A-7FD3-C1355C43807C}"/>
              </a:ext>
            </a:extLst>
          </p:cNvPr>
          <p:cNvSpPr/>
          <p:nvPr/>
        </p:nvSpPr>
        <p:spPr>
          <a:xfrm>
            <a:off x="2760134" y="3084886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ADC95-F66B-4F4C-6EDA-4F0428A93A4B}"/>
              </a:ext>
            </a:extLst>
          </p:cNvPr>
          <p:cNvSpPr txBox="1"/>
          <p:nvPr/>
        </p:nvSpPr>
        <p:spPr>
          <a:xfrm>
            <a:off x="3809999" y="3172948"/>
            <a:ext cx="2565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 pitchFamily="2" charset="0"/>
              </a:rPr>
              <a:t>Each handover sees a spike in latency and a higher probability of loss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7F66AF0-9A10-BCF0-944F-B959FF303C2E}"/>
              </a:ext>
            </a:extLst>
          </p:cNvPr>
          <p:cNvSpPr/>
          <p:nvPr/>
        </p:nvSpPr>
        <p:spPr>
          <a:xfrm>
            <a:off x="3268133" y="4461933"/>
            <a:ext cx="956734" cy="499534"/>
          </a:xfrm>
          <a:custGeom>
            <a:avLst/>
            <a:gdLst>
              <a:gd name="connsiteX0" fmla="*/ 956734 w 956734"/>
              <a:gd name="connsiteY0" fmla="*/ 0 h 499534"/>
              <a:gd name="connsiteX1" fmla="*/ 76200 w 956734"/>
              <a:gd name="connsiteY1" fmla="*/ 431800 h 499534"/>
              <a:gd name="connsiteX2" fmla="*/ 127000 w 956734"/>
              <a:gd name="connsiteY2" fmla="*/ 321734 h 499534"/>
              <a:gd name="connsiteX3" fmla="*/ 0 w 956734"/>
              <a:gd name="connsiteY3" fmla="*/ 440267 h 499534"/>
              <a:gd name="connsiteX4" fmla="*/ 127000 w 956734"/>
              <a:gd name="connsiteY4" fmla="*/ 499534 h 49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734" h="499534">
                <a:moveTo>
                  <a:pt x="956734" y="0"/>
                </a:moveTo>
                <a:cubicBezTo>
                  <a:pt x="585611" y="189089"/>
                  <a:pt x="214489" y="378178"/>
                  <a:pt x="76200" y="431800"/>
                </a:cubicBezTo>
                <a:cubicBezTo>
                  <a:pt x="-62089" y="485422"/>
                  <a:pt x="139700" y="320323"/>
                  <a:pt x="127000" y="321734"/>
                </a:cubicBezTo>
                <a:cubicBezTo>
                  <a:pt x="114300" y="323145"/>
                  <a:pt x="0" y="410634"/>
                  <a:pt x="0" y="440267"/>
                </a:cubicBezTo>
                <a:cubicBezTo>
                  <a:pt x="0" y="469900"/>
                  <a:pt x="63500" y="484717"/>
                  <a:pt x="127000" y="49953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87613EB-D617-BDF4-5FD2-ECEBA6F6AB7F}"/>
              </a:ext>
            </a:extLst>
          </p:cNvPr>
          <p:cNvSpPr/>
          <p:nvPr/>
        </p:nvSpPr>
        <p:spPr>
          <a:xfrm>
            <a:off x="5164667" y="4445000"/>
            <a:ext cx="1041053" cy="457200"/>
          </a:xfrm>
          <a:custGeom>
            <a:avLst/>
            <a:gdLst>
              <a:gd name="connsiteX0" fmla="*/ 0 w 1041053"/>
              <a:gd name="connsiteY0" fmla="*/ 0 h 457200"/>
              <a:gd name="connsiteX1" fmla="*/ 982133 w 1041053"/>
              <a:gd name="connsiteY1" fmla="*/ 389467 h 457200"/>
              <a:gd name="connsiteX2" fmla="*/ 939800 w 1041053"/>
              <a:gd name="connsiteY2" fmla="*/ 304800 h 457200"/>
              <a:gd name="connsiteX3" fmla="*/ 1024466 w 1041053"/>
              <a:gd name="connsiteY3" fmla="*/ 423333 h 457200"/>
              <a:gd name="connsiteX4" fmla="*/ 863600 w 1041053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053" h="457200">
                <a:moveTo>
                  <a:pt x="0" y="0"/>
                </a:moveTo>
                <a:cubicBezTo>
                  <a:pt x="412750" y="169333"/>
                  <a:pt x="825500" y="338667"/>
                  <a:pt x="982133" y="389467"/>
                </a:cubicBezTo>
                <a:cubicBezTo>
                  <a:pt x="1138766" y="440267"/>
                  <a:pt x="932745" y="299156"/>
                  <a:pt x="939800" y="304800"/>
                </a:cubicBezTo>
                <a:cubicBezTo>
                  <a:pt x="946855" y="310444"/>
                  <a:pt x="1037166" y="397933"/>
                  <a:pt x="1024466" y="423333"/>
                </a:cubicBezTo>
                <a:cubicBezTo>
                  <a:pt x="1011766" y="448733"/>
                  <a:pt x="937683" y="452966"/>
                  <a:pt x="863600" y="4572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34161D3-041E-FCD9-2937-E213AF0E6C8E}"/>
              </a:ext>
            </a:extLst>
          </p:cNvPr>
          <p:cNvSpPr/>
          <p:nvPr/>
        </p:nvSpPr>
        <p:spPr>
          <a:xfrm>
            <a:off x="2721189" y="5736434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02919D1-55E9-AD5B-759B-11F78F75BA98}"/>
              </a:ext>
            </a:extLst>
          </p:cNvPr>
          <p:cNvSpPr/>
          <p:nvPr/>
        </p:nvSpPr>
        <p:spPr>
          <a:xfrm>
            <a:off x="5780693" y="5697568"/>
            <a:ext cx="850054" cy="688227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0B0-95FC-433C-B0C6-DF3D9815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FAB20-A766-C521-9558-5971BB63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39" y="1825625"/>
            <a:ext cx="5803669" cy="4001597"/>
          </a:xfrm>
        </p:spPr>
        <p:txBody>
          <a:bodyPr/>
          <a:lstStyle/>
          <a:p>
            <a:r>
              <a:rPr lang="en-AU" dirty="0"/>
              <a:t>Packet loss occurs most frequently during handover events, and if confined to small set of packets</a:t>
            </a:r>
          </a:p>
          <a:p>
            <a:r>
              <a:rPr lang="en-AU" dirty="0"/>
              <a:t>This is NOT congestion-based tail-drop loss - so the packet loss can be generally repaired by a TCP SACK mechanism without needing a TCP session restart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926D6-2115-1672-36E0-D463C2B3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559" y="1519312"/>
            <a:ext cx="5102735" cy="34018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D9E42-4326-9459-477C-D03EB9EAC849}"/>
              </a:ext>
            </a:extLst>
          </p:cNvPr>
          <p:cNvCxnSpPr/>
          <p:nvPr/>
        </p:nvCxnSpPr>
        <p:spPr>
          <a:xfrm>
            <a:off x="6725860" y="405661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69ADFB-8184-41CA-FCB3-4414A1D3CF82}"/>
              </a:ext>
            </a:extLst>
          </p:cNvPr>
          <p:cNvCxnSpPr/>
          <p:nvPr/>
        </p:nvCxnSpPr>
        <p:spPr>
          <a:xfrm>
            <a:off x="6526355" y="4267200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957C1D-7F80-35DF-22D8-6A3CBBD66A55}"/>
              </a:ext>
            </a:extLst>
          </p:cNvPr>
          <p:cNvCxnSpPr/>
          <p:nvPr/>
        </p:nvCxnSpPr>
        <p:spPr>
          <a:xfrm>
            <a:off x="6326850" y="411757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01ABB6-D05A-01BC-8878-EBA16942B9D9}"/>
              </a:ext>
            </a:extLst>
          </p:cNvPr>
          <p:cNvCxnSpPr/>
          <p:nvPr/>
        </p:nvCxnSpPr>
        <p:spPr>
          <a:xfrm>
            <a:off x="6966930" y="404275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D1E1FD-57FF-91FF-BFFA-4F15963D44E8}"/>
              </a:ext>
            </a:extLst>
          </p:cNvPr>
          <p:cNvCxnSpPr/>
          <p:nvPr/>
        </p:nvCxnSpPr>
        <p:spPr>
          <a:xfrm>
            <a:off x="7194144" y="406215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C1D10C-0EB6-B065-6AF8-004811F5672C}"/>
              </a:ext>
            </a:extLst>
          </p:cNvPr>
          <p:cNvCxnSpPr/>
          <p:nvPr/>
        </p:nvCxnSpPr>
        <p:spPr>
          <a:xfrm>
            <a:off x="7363170" y="4106489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1E7D0-DB69-E459-A758-E89A24DD9B12}"/>
              </a:ext>
            </a:extLst>
          </p:cNvPr>
          <p:cNvCxnSpPr/>
          <p:nvPr/>
        </p:nvCxnSpPr>
        <p:spPr>
          <a:xfrm>
            <a:off x="7562674" y="415636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5A09F-6DCB-0978-C509-2D9E9C60AFB5}"/>
              </a:ext>
            </a:extLst>
          </p:cNvPr>
          <p:cNvCxnSpPr/>
          <p:nvPr/>
        </p:nvCxnSpPr>
        <p:spPr>
          <a:xfrm>
            <a:off x="7753872" y="4023361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579171-FA9E-8747-36A9-50F398D0C703}"/>
              </a:ext>
            </a:extLst>
          </p:cNvPr>
          <p:cNvCxnSpPr/>
          <p:nvPr/>
        </p:nvCxnSpPr>
        <p:spPr>
          <a:xfrm>
            <a:off x="7928431" y="415636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214D76-8A59-0313-7885-1C43D3F92CB2}"/>
              </a:ext>
            </a:extLst>
          </p:cNvPr>
          <p:cNvCxnSpPr/>
          <p:nvPr/>
        </p:nvCxnSpPr>
        <p:spPr>
          <a:xfrm>
            <a:off x="8094686" y="421455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4FF992-7942-4BC2-B115-8AC9FAF3F648}"/>
              </a:ext>
            </a:extLst>
          </p:cNvPr>
          <p:cNvCxnSpPr/>
          <p:nvPr/>
        </p:nvCxnSpPr>
        <p:spPr>
          <a:xfrm>
            <a:off x="8269253" y="3915293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BC9D98-8B61-7C6A-D3B1-01CEFE760972}"/>
              </a:ext>
            </a:extLst>
          </p:cNvPr>
          <p:cNvCxnSpPr/>
          <p:nvPr/>
        </p:nvCxnSpPr>
        <p:spPr>
          <a:xfrm>
            <a:off x="8427200" y="410648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079BFB-14A6-6AD3-082B-AD44C834E4E3}"/>
              </a:ext>
            </a:extLst>
          </p:cNvPr>
          <p:cNvCxnSpPr/>
          <p:nvPr/>
        </p:nvCxnSpPr>
        <p:spPr>
          <a:xfrm>
            <a:off x="8643329" y="4015042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D5C385-96F8-BCAF-611C-5B3BBEC43BE3}"/>
              </a:ext>
            </a:extLst>
          </p:cNvPr>
          <p:cNvCxnSpPr/>
          <p:nvPr/>
        </p:nvCxnSpPr>
        <p:spPr>
          <a:xfrm>
            <a:off x="8792955" y="394023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45A9E7-FF6E-C2FC-2FF2-644218EBA682}"/>
              </a:ext>
            </a:extLst>
          </p:cNvPr>
          <p:cNvCxnSpPr/>
          <p:nvPr/>
        </p:nvCxnSpPr>
        <p:spPr>
          <a:xfrm>
            <a:off x="8975835" y="404829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CCDD0B-9DF3-A509-1E9C-B0B77243016C}"/>
              </a:ext>
            </a:extLst>
          </p:cNvPr>
          <p:cNvCxnSpPr/>
          <p:nvPr/>
        </p:nvCxnSpPr>
        <p:spPr>
          <a:xfrm>
            <a:off x="9125463" y="422286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CBD1F9-E8B6-D8CC-080D-E9A166635CA1}"/>
              </a:ext>
            </a:extLst>
          </p:cNvPr>
          <p:cNvCxnSpPr/>
          <p:nvPr/>
        </p:nvCxnSpPr>
        <p:spPr>
          <a:xfrm>
            <a:off x="9341591" y="394023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6ABA7F-7CD8-1F7A-00FA-55320DACD513}"/>
              </a:ext>
            </a:extLst>
          </p:cNvPr>
          <p:cNvCxnSpPr/>
          <p:nvPr/>
        </p:nvCxnSpPr>
        <p:spPr>
          <a:xfrm>
            <a:off x="9499539" y="404829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089730-17FC-066A-677A-7B040554339E}"/>
              </a:ext>
            </a:extLst>
          </p:cNvPr>
          <p:cNvCxnSpPr/>
          <p:nvPr/>
        </p:nvCxnSpPr>
        <p:spPr>
          <a:xfrm>
            <a:off x="9657486" y="4206240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32628-24D1-6289-8727-1DF0375B0797}"/>
              </a:ext>
            </a:extLst>
          </p:cNvPr>
          <p:cNvCxnSpPr/>
          <p:nvPr/>
        </p:nvCxnSpPr>
        <p:spPr>
          <a:xfrm>
            <a:off x="9807108" y="401505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454B3-A9EC-C986-841E-95DB294E29A1}"/>
              </a:ext>
            </a:extLst>
          </p:cNvPr>
          <p:cNvCxnSpPr/>
          <p:nvPr/>
        </p:nvCxnSpPr>
        <p:spPr>
          <a:xfrm>
            <a:off x="9984447" y="3976262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AFD084-D83E-D3B5-9B93-332AD0F997CD}"/>
              </a:ext>
            </a:extLst>
          </p:cNvPr>
          <p:cNvCxnSpPr/>
          <p:nvPr/>
        </p:nvCxnSpPr>
        <p:spPr>
          <a:xfrm>
            <a:off x="10150703" y="4109264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B79D6E-5C67-2ACA-6A5F-9E4741D25353}"/>
              </a:ext>
            </a:extLst>
          </p:cNvPr>
          <p:cNvCxnSpPr/>
          <p:nvPr/>
        </p:nvCxnSpPr>
        <p:spPr>
          <a:xfrm>
            <a:off x="10341896" y="401782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E909E0-59E5-A187-EB0E-046064C3CC7E}"/>
              </a:ext>
            </a:extLst>
          </p:cNvPr>
          <p:cNvCxnSpPr/>
          <p:nvPr/>
        </p:nvCxnSpPr>
        <p:spPr>
          <a:xfrm>
            <a:off x="10516463" y="4117576"/>
            <a:ext cx="199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4537CF6-BCC2-C6D5-75E0-F5D24FDD00E4}"/>
              </a:ext>
            </a:extLst>
          </p:cNvPr>
          <p:cNvSpPr txBox="1"/>
          <p:nvPr/>
        </p:nvSpPr>
        <p:spPr>
          <a:xfrm>
            <a:off x="11057268" y="433745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Loss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E3DE60-527B-40CA-EC76-1409DD3F7DF8}"/>
              </a:ext>
            </a:extLst>
          </p:cNvPr>
          <p:cNvSpPr txBox="1"/>
          <p:nvPr/>
        </p:nvSpPr>
        <p:spPr>
          <a:xfrm>
            <a:off x="10903664" y="365412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Latency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25FE818-3002-85F4-E1A5-F3C8DEBD8427}"/>
              </a:ext>
            </a:extLst>
          </p:cNvPr>
          <p:cNvSpPr/>
          <p:nvPr/>
        </p:nvSpPr>
        <p:spPr>
          <a:xfrm>
            <a:off x="10831817" y="4413341"/>
            <a:ext cx="191724" cy="209227"/>
          </a:xfrm>
          <a:custGeom>
            <a:avLst/>
            <a:gdLst>
              <a:gd name="connsiteX0" fmla="*/ 191724 w 191724"/>
              <a:gd name="connsiteY0" fmla="*/ 50594 h 209227"/>
              <a:gd name="connsiteX1" fmla="*/ 50407 w 191724"/>
              <a:gd name="connsiteY1" fmla="*/ 67219 h 209227"/>
              <a:gd name="connsiteX2" fmla="*/ 125222 w 191724"/>
              <a:gd name="connsiteY2" fmla="*/ 717 h 209227"/>
              <a:gd name="connsiteX3" fmla="*/ 531 w 191724"/>
              <a:gd name="connsiteY3" fmla="*/ 117095 h 209227"/>
              <a:gd name="connsiteX4" fmla="*/ 183411 w 191724"/>
              <a:gd name="connsiteY4" fmla="*/ 208535 h 209227"/>
              <a:gd name="connsiteX5" fmla="*/ 42095 w 191724"/>
              <a:gd name="connsiteY5" fmla="*/ 158659 h 209227"/>
              <a:gd name="connsiteX6" fmla="*/ 175098 w 191724"/>
              <a:gd name="connsiteY6" fmla="*/ 150346 h 20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724" h="209227">
                <a:moveTo>
                  <a:pt x="191724" y="50594"/>
                </a:moveTo>
                <a:cubicBezTo>
                  <a:pt x="126607" y="63063"/>
                  <a:pt x="61491" y="75532"/>
                  <a:pt x="50407" y="67219"/>
                </a:cubicBezTo>
                <a:cubicBezTo>
                  <a:pt x="39323" y="58906"/>
                  <a:pt x="133535" y="-7596"/>
                  <a:pt x="125222" y="717"/>
                </a:cubicBezTo>
                <a:cubicBezTo>
                  <a:pt x="116909" y="9030"/>
                  <a:pt x="-9167" y="82459"/>
                  <a:pt x="531" y="117095"/>
                </a:cubicBezTo>
                <a:cubicBezTo>
                  <a:pt x="10229" y="151731"/>
                  <a:pt x="176484" y="201608"/>
                  <a:pt x="183411" y="208535"/>
                </a:cubicBezTo>
                <a:cubicBezTo>
                  <a:pt x="190338" y="215462"/>
                  <a:pt x="43481" y="168357"/>
                  <a:pt x="42095" y="158659"/>
                </a:cubicBezTo>
                <a:cubicBezTo>
                  <a:pt x="40709" y="148961"/>
                  <a:pt x="107903" y="149653"/>
                  <a:pt x="175098" y="1503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CFE98A3-1390-E794-C57E-8044AB96BA8E}"/>
              </a:ext>
            </a:extLst>
          </p:cNvPr>
          <p:cNvSpPr/>
          <p:nvPr/>
        </p:nvSpPr>
        <p:spPr>
          <a:xfrm>
            <a:off x="10784977" y="3767035"/>
            <a:ext cx="191724" cy="209227"/>
          </a:xfrm>
          <a:custGeom>
            <a:avLst/>
            <a:gdLst>
              <a:gd name="connsiteX0" fmla="*/ 191724 w 191724"/>
              <a:gd name="connsiteY0" fmla="*/ 50594 h 209227"/>
              <a:gd name="connsiteX1" fmla="*/ 50407 w 191724"/>
              <a:gd name="connsiteY1" fmla="*/ 67219 h 209227"/>
              <a:gd name="connsiteX2" fmla="*/ 125222 w 191724"/>
              <a:gd name="connsiteY2" fmla="*/ 717 h 209227"/>
              <a:gd name="connsiteX3" fmla="*/ 531 w 191724"/>
              <a:gd name="connsiteY3" fmla="*/ 117095 h 209227"/>
              <a:gd name="connsiteX4" fmla="*/ 183411 w 191724"/>
              <a:gd name="connsiteY4" fmla="*/ 208535 h 209227"/>
              <a:gd name="connsiteX5" fmla="*/ 42095 w 191724"/>
              <a:gd name="connsiteY5" fmla="*/ 158659 h 209227"/>
              <a:gd name="connsiteX6" fmla="*/ 175098 w 191724"/>
              <a:gd name="connsiteY6" fmla="*/ 150346 h 20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724" h="209227">
                <a:moveTo>
                  <a:pt x="191724" y="50594"/>
                </a:moveTo>
                <a:cubicBezTo>
                  <a:pt x="126607" y="63063"/>
                  <a:pt x="61491" y="75532"/>
                  <a:pt x="50407" y="67219"/>
                </a:cubicBezTo>
                <a:cubicBezTo>
                  <a:pt x="39323" y="58906"/>
                  <a:pt x="133535" y="-7596"/>
                  <a:pt x="125222" y="717"/>
                </a:cubicBezTo>
                <a:cubicBezTo>
                  <a:pt x="116909" y="9030"/>
                  <a:pt x="-9167" y="82459"/>
                  <a:pt x="531" y="117095"/>
                </a:cubicBezTo>
                <a:cubicBezTo>
                  <a:pt x="10229" y="151731"/>
                  <a:pt x="176484" y="201608"/>
                  <a:pt x="183411" y="208535"/>
                </a:cubicBezTo>
                <a:cubicBezTo>
                  <a:pt x="190338" y="215462"/>
                  <a:pt x="43481" y="168357"/>
                  <a:pt x="42095" y="158659"/>
                </a:cubicBezTo>
                <a:cubicBezTo>
                  <a:pt x="40709" y="148961"/>
                  <a:pt x="107903" y="149653"/>
                  <a:pt x="175098" y="1503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47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AE67B-4351-7901-C9F1-5F2DD552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7C76-537E-ED4B-D540-E37E14341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signal propagation latency to push a signal up and back to a Starlink spacecraft varies between 3.7ms and 7.5ms – which is an RTT of 7.4ms to 15ms</a:t>
            </a:r>
          </a:p>
          <a:p>
            <a:r>
              <a:rPr lang="en-US" dirty="0"/>
              <a:t>But the minimum RTTs we see are 20ms!</a:t>
            </a:r>
          </a:p>
          <a:p>
            <a:r>
              <a:rPr lang="en-US" dirty="0"/>
              <a:t>And the jitter is at an extremely high frequency (as is the change in channel capacity)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66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eam&#10;&#10;Description automatically generated">
            <a:extLst>
              <a:ext uri="{FF2B5EF4-FFF2-40B4-BE49-F238E27FC236}">
                <a16:creationId xmlns:a16="http://schemas.microsoft.com/office/drawing/2014/main" id="{1495758D-835F-D93D-C8D9-CEA96DCF8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6" b="8871"/>
          <a:stretch/>
        </p:blipFill>
        <p:spPr>
          <a:xfrm>
            <a:off x="3563178" y="3336674"/>
            <a:ext cx="3817863" cy="3363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E001D-BF5C-FACA-470C-E29CF360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SNR means varying signal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6169-A11E-2BFA-E0AD-7A3FF909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Starlink </a:t>
            </a:r>
            <a:r>
              <a:rPr lang="en-US" dirty="0"/>
              <a:t>likely </a:t>
            </a:r>
            <a:r>
              <a:rPr lang="en-US" sz="2800" dirty="0"/>
              <a:t>uses IEEE 802.11ac dynamic channel rate control, adjusting the signal modulation to match the current SNR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This continual adjustment causes continual shift in the available capacity and imposes a varying latency on the round-trip time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 also adds a few </a:t>
            </a:r>
            <a:r>
              <a:rPr lang="en-US" dirty="0" err="1"/>
              <a:t>ms</a:t>
            </a:r>
            <a:r>
              <a:rPr lang="en-US" dirty="0"/>
              <a:t> to the RTT times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860D-D078-8EFF-5C6F-EDBAF367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NANOG 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FDDE8CEF-CD01-EF70-3BAA-7F4B3F7D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0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97D0-AA64-7740-ADB4-50BBB042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5BC3-1339-EBB9-D593-E5D6187CC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variation in latency and capacity occurs at high frequency, which means that TCP control is going to struggle to optimize itself against a shifting target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TCP uses </a:t>
            </a:r>
            <a:r>
              <a:rPr lang="en-US" sz="2800" b="1" dirty="0"/>
              <a:t>ACK pacing </a:t>
            </a:r>
            <a:r>
              <a:rPr lang="en-US" sz="2800" dirty="0"/>
              <a:t>which means it attempts to optimize its sending rate over multiple RTT intervals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2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6A92-6050-A783-BBE3-95D01689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C6B6-4721-6745-1586-E25E844F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Starlink does NOT provide each user with a dedicated frequency band </a:t>
            </a:r>
          </a:p>
          <a:p>
            <a:r>
              <a:rPr lang="en-US" dirty="0"/>
              <a:t>The system uses multiplexing to divide a channel into frames and sends 750 frames per second. Each frame is divided into 302 intervals.</a:t>
            </a:r>
          </a:p>
          <a:p>
            <a:r>
              <a:rPr lang="en-US" dirty="0"/>
              <a:t>Each frame carries a header </a:t>
            </a:r>
            <a:r>
              <a:rPr lang="en-US"/>
              <a:t>that contains </a:t>
            </a:r>
            <a:r>
              <a:rPr lang="en-US" dirty="0"/>
              <a:t>satellite, channel and modulation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86EF-9C1F-7F3A-3442-C5CED3DD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5908F-E989-FB35-2702-0F84BC63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Varying SNR produces varying modulation, which is expressed as varying capacity and delay</a:t>
            </a:r>
          </a:p>
          <a:p>
            <a:r>
              <a:rPr lang="en-US" dirty="0"/>
              <a:t>Relative motions of earth and spacecraft add to varying latency</a:t>
            </a:r>
          </a:p>
          <a:p>
            <a:r>
              <a:rPr lang="en-US" dirty="0"/>
              <a:t>15 second satellite handover generates regular loss and latency extension</a:t>
            </a:r>
          </a:p>
          <a:p>
            <a:r>
              <a:rPr lang="en-US" dirty="0"/>
              <a:t>Contention for common transmission medium leads to queuing delays</a:t>
            </a:r>
          </a:p>
        </p:txBody>
      </p:sp>
    </p:spTree>
    <p:extLst>
      <p:ext uri="{BB962C8B-B14F-4D97-AF65-F5344CB8AC3E}">
        <p14:creationId xmlns:p14="http://schemas.microsoft.com/office/powerpoint/2010/main" val="348427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761-41B5-01F4-EB75-007AD8A0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7C6C-819E-2070-31AE-F5362EEC5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profile of a Starlink connection is governed by:</a:t>
            </a:r>
          </a:p>
          <a:p>
            <a:pPr lvl="1"/>
            <a:r>
              <a:rPr lang="en-US" dirty="0"/>
              <a:t>Regular handovers at precise 15 second intervals when the connection will experience:</a:t>
            </a:r>
          </a:p>
          <a:p>
            <a:pPr lvl="2"/>
            <a:r>
              <a:rPr lang="en-US" dirty="0"/>
              <a:t>a change in base latency </a:t>
            </a:r>
          </a:p>
          <a:p>
            <a:pPr lvl="2"/>
            <a:r>
              <a:rPr lang="en-US" dirty="0"/>
              <a:t>very short-term additional queuing latency of ~80 – 100ms </a:t>
            </a:r>
          </a:p>
          <a:p>
            <a:pPr lvl="2"/>
            <a:r>
              <a:rPr lang="en-US" dirty="0"/>
              <a:t>a high probability of non-congestion packet loss</a:t>
            </a:r>
          </a:p>
          <a:p>
            <a:pPr lvl="1"/>
            <a:r>
              <a:rPr lang="en-US" dirty="0"/>
              <a:t>Adaptive dynamic rate control by constantly changing signal modulation</a:t>
            </a:r>
          </a:p>
          <a:p>
            <a:pPr lvl="2"/>
            <a:r>
              <a:rPr lang="en-US" dirty="0"/>
              <a:t>High frequency jitter</a:t>
            </a:r>
          </a:p>
          <a:p>
            <a:pPr lvl="2"/>
            <a:r>
              <a:rPr lang="en-US" dirty="0"/>
              <a:t>No consistent upper bound to channel capacity</a:t>
            </a:r>
          </a:p>
          <a:p>
            <a:pPr lvl="1"/>
            <a:r>
              <a:rPr lang="en-US" dirty="0"/>
              <a:t>Common channel contention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72360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all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167187" y="5262418"/>
            <a:ext cx="365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hnbergHand" pitchFamily="2" charset="0"/>
              </a:rPr>
              <a:t>We should be able to get ~160Mbps out of a Starlink connection.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24</a:t>
            </a:fld>
            <a:endParaRPr lang="en-AU"/>
          </a:p>
        </p:txBody>
      </p:sp>
      <p:pic>
        <p:nvPicPr>
          <p:cNvPr id="8" name="Picture 7" descr="A graph of blue and red lines&#10;&#10;AI-generated content may be incorrect.">
            <a:extLst>
              <a:ext uri="{FF2B5EF4-FFF2-40B4-BE49-F238E27FC236}">
                <a16:creationId xmlns:a16="http://schemas.microsoft.com/office/drawing/2014/main" id="{8723AD5E-7281-DC09-F7E2-CD5FB1365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060" y="2200940"/>
            <a:ext cx="777240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044333" y="3941379"/>
            <a:ext cx="289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hnbergHand" pitchFamily="2" charset="0"/>
              </a:rPr>
              <a:t>“Ideal” Flow behaviour for each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27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D1E15B-E1C3-3F91-56F2-6DF064F712DB}"/>
              </a:ext>
            </a:extLst>
          </p:cNvPr>
          <p:cNvSpPr/>
          <p:nvPr/>
        </p:nvSpPr>
        <p:spPr>
          <a:xfrm>
            <a:off x="2375941" y="2398426"/>
            <a:ext cx="404734" cy="3200400"/>
          </a:xfrm>
          <a:custGeom>
            <a:avLst/>
            <a:gdLst>
              <a:gd name="connsiteX0" fmla="*/ 0 w 404734"/>
              <a:gd name="connsiteY0" fmla="*/ 3200400 h 3200400"/>
              <a:gd name="connsiteX1" fmla="*/ 179882 w 404734"/>
              <a:gd name="connsiteY1" fmla="*/ 2608289 h 3200400"/>
              <a:gd name="connsiteX2" fmla="*/ 292308 w 404734"/>
              <a:gd name="connsiteY2" fmla="*/ 1603948 h 3200400"/>
              <a:gd name="connsiteX3" fmla="*/ 404734 w 404734"/>
              <a:gd name="connsiteY3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734" h="3200400">
                <a:moveTo>
                  <a:pt x="0" y="3200400"/>
                </a:moveTo>
                <a:cubicBezTo>
                  <a:pt x="65582" y="3037382"/>
                  <a:pt x="131164" y="2874364"/>
                  <a:pt x="179882" y="2608289"/>
                </a:cubicBezTo>
                <a:cubicBezTo>
                  <a:pt x="228600" y="2342214"/>
                  <a:pt x="254833" y="2038663"/>
                  <a:pt x="292308" y="1603948"/>
                </a:cubicBezTo>
                <a:cubicBezTo>
                  <a:pt x="329783" y="1169233"/>
                  <a:pt x="367258" y="584616"/>
                  <a:pt x="40473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1F1246-EAFA-38B7-F21E-BE94AB6EA19F}"/>
              </a:ext>
            </a:extLst>
          </p:cNvPr>
          <p:cNvSpPr/>
          <p:nvPr/>
        </p:nvSpPr>
        <p:spPr>
          <a:xfrm>
            <a:off x="2812750" y="2720715"/>
            <a:ext cx="140312" cy="2472296"/>
          </a:xfrm>
          <a:custGeom>
            <a:avLst/>
            <a:gdLst>
              <a:gd name="connsiteX0" fmla="*/ 5401 w 140312"/>
              <a:gd name="connsiteY0" fmla="*/ 0 h 2472296"/>
              <a:gd name="connsiteX1" fmla="*/ 12896 w 140312"/>
              <a:gd name="connsiteY1" fmla="*/ 539646 h 2472296"/>
              <a:gd name="connsiteX2" fmla="*/ 117827 w 140312"/>
              <a:gd name="connsiteY2" fmla="*/ 2256019 h 2472296"/>
              <a:gd name="connsiteX3" fmla="*/ 140312 w 140312"/>
              <a:gd name="connsiteY3" fmla="*/ 2390931 h 24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12" h="2472296">
                <a:moveTo>
                  <a:pt x="5401" y="0"/>
                </a:moveTo>
                <a:cubicBezTo>
                  <a:pt x="-221" y="81821"/>
                  <a:pt x="-5842" y="163643"/>
                  <a:pt x="12896" y="539646"/>
                </a:cubicBezTo>
                <a:cubicBezTo>
                  <a:pt x="31634" y="915649"/>
                  <a:pt x="96591" y="1947472"/>
                  <a:pt x="117827" y="2256019"/>
                </a:cubicBezTo>
                <a:cubicBezTo>
                  <a:pt x="139063" y="2564566"/>
                  <a:pt x="139687" y="2477748"/>
                  <a:pt x="140312" y="23909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577868-B6B2-D276-96A4-A9CD130BA60D}"/>
              </a:ext>
            </a:extLst>
          </p:cNvPr>
          <p:cNvSpPr/>
          <p:nvPr/>
        </p:nvSpPr>
        <p:spPr>
          <a:xfrm>
            <a:off x="3035508" y="4676931"/>
            <a:ext cx="854440" cy="524656"/>
          </a:xfrm>
          <a:custGeom>
            <a:avLst/>
            <a:gdLst>
              <a:gd name="connsiteX0" fmla="*/ 0 w 854440"/>
              <a:gd name="connsiteY0" fmla="*/ 524656 h 524656"/>
              <a:gd name="connsiteX1" fmla="*/ 224853 w 854440"/>
              <a:gd name="connsiteY1" fmla="*/ 419725 h 524656"/>
              <a:gd name="connsiteX2" fmla="*/ 637082 w 854440"/>
              <a:gd name="connsiteY2" fmla="*/ 157397 h 524656"/>
              <a:gd name="connsiteX3" fmla="*/ 854440 w 854440"/>
              <a:gd name="connsiteY3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440" h="524656">
                <a:moveTo>
                  <a:pt x="0" y="524656"/>
                </a:moveTo>
                <a:cubicBezTo>
                  <a:pt x="59336" y="502795"/>
                  <a:pt x="118673" y="480935"/>
                  <a:pt x="224853" y="419725"/>
                </a:cubicBezTo>
                <a:cubicBezTo>
                  <a:pt x="331033" y="358515"/>
                  <a:pt x="532151" y="227351"/>
                  <a:pt x="637082" y="157397"/>
                </a:cubicBezTo>
                <a:cubicBezTo>
                  <a:pt x="742013" y="87443"/>
                  <a:pt x="798226" y="43721"/>
                  <a:pt x="85444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6C7547-CDB2-B312-FB7C-0D357C292466}"/>
              </a:ext>
            </a:extLst>
          </p:cNvPr>
          <p:cNvSpPr/>
          <p:nvPr/>
        </p:nvSpPr>
        <p:spPr>
          <a:xfrm>
            <a:off x="3904938" y="4699416"/>
            <a:ext cx="67455" cy="434715"/>
          </a:xfrm>
          <a:custGeom>
            <a:avLst/>
            <a:gdLst>
              <a:gd name="connsiteX0" fmla="*/ 0 w 67455"/>
              <a:gd name="connsiteY0" fmla="*/ 0 h 434715"/>
              <a:gd name="connsiteX1" fmla="*/ 67455 w 67455"/>
              <a:gd name="connsiteY1" fmla="*/ 434715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455" h="434715">
                <a:moveTo>
                  <a:pt x="0" y="0"/>
                </a:moveTo>
                <a:lnTo>
                  <a:pt x="67455" y="43471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40EA0F6-3009-2ADC-0F60-954D2F9402EE}"/>
              </a:ext>
            </a:extLst>
          </p:cNvPr>
          <p:cNvSpPr/>
          <p:nvPr/>
        </p:nvSpPr>
        <p:spPr>
          <a:xfrm>
            <a:off x="3942413" y="4826833"/>
            <a:ext cx="247338" cy="277318"/>
          </a:xfrm>
          <a:custGeom>
            <a:avLst/>
            <a:gdLst>
              <a:gd name="connsiteX0" fmla="*/ 0 w 247338"/>
              <a:gd name="connsiteY0" fmla="*/ 277318 h 277318"/>
              <a:gd name="connsiteX1" fmla="*/ 157397 w 247338"/>
              <a:gd name="connsiteY1" fmla="*/ 134911 h 277318"/>
              <a:gd name="connsiteX2" fmla="*/ 247338 w 247338"/>
              <a:gd name="connsiteY2" fmla="*/ 0 h 27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338" h="277318">
                <a:moveTo>
                  <a:pt x="0" y="277318"/>
                </a:moveTo>
                <a:cubicBezTo>
                  <a:pt x="58087" y="229224"/>
                  <a:pt x="116174" y="181131"/>
                  <a:pt x="157397" y="134911"/>
                </a:cubicBezTo>
                <a:cubicBezTo>
                  <a:pt x="198620" y="88691"/>
                  <a:pt x="222979" y="44345"/>
                  <a:pt x="2473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66A309B-9FD6-EB7C-8746-64180E0EFD15}"/>
              </a:ext>
            </a:extLst>
          </p:cNvPr>
          <p:cNvSpPr/>
          <p:nvPr/>
        </p:nvSpPr>
        <p:spPr>
          <a:xfrm>
            <a:off x="4174761" y="4834328"/>
            <a:ext cx="65729" cy="346773"/>
          </a:xfrm>
          <a:custGeom>
            <a:avLst/>
            <a:gdLst>
              <a:gd name="connsiteX0" fmla="*/ 0 w 65729"/>
              <a:gd name="connsiteY0" fmla="*/ 0 h 346773"/>
              <a:gd name="connsiteX1" fmla="*/ 59960 w 65729"/>
              <a:gd name="connsiteY1" fmla="*/ 322288 h 346773"/>
              <a:gd name="connsiteX2" fmla="*/ 59960 w 65729"/>
              <a:gd name="connsiteY2" fmla="*/ 299803 h 34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9" h="346773">
                <a:moveTo>
                  <a:pt x="0" y="0"/>
                </a:moveTo>
                <a:lnTo>
                  <a:pt x="59960" y="322288"/>
                </a:lnTo>
                <a:cubicBezTo>
                  <a:pt x="69953" y="372255"/>
                  <a:pt x="64956" y="336029"/>
                  <a:pt x="59960" y="2998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D0CDA-2526-92F4-95BD-15D36B99BD63}"/>
              </a:ext>
            </a:extLst>
          </p:cNvPr>
          <p:cNvSpPr/>
          <p:nvPr/>
        </p:nvSpPr>
        <p:spPr>
          <a:xfrm>
            <a:off x="4219731" y="4864308"/>
            <a:ext cx="1019331" cy="284813"/>
          </a:xfrm>
          <a:custGeom>
            <a:avLst/>
            <a:gdLst>
              <a:gd name="connsiteX0" fmla="*/ 0 w 1019331"/>
              <a:gd name="connsiteY0" fmla="*/ 284813 h 284813"/>
              <a:gd name="connsiteX1" fmla="*/ 179882 w 1019331"/>
              <a:gd name="connsiteY1" fmla="*/ 164892 h 284813"/>
              <a:gd name="connsiteX2" fmla="*/ 487180 w 1019331"/>
              <a:gd name="connsiteY2" fmla="*/ 67456 h 284813"/>
              <a:gd name="connsiteX3" fmla="*/ 801974 w 1019331"/>
              <a:gd name="connsiteY3" fmla="*/ 67456 h 284813"/>
              <a:gd name="connsiteX4" fmla="*/ 1019331 w 1019331"/>
              <a:gd name="connsiteY4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331" h="284813">
                <a:moveTo>
                  <a:pt x="0" y="284813"/>
                </a:moveTo>
                <a:cubicBezTo>
                  <a:pt x="49342" y="242965"/>
                  <a:pt x="98685" y="201118"/>
                  <a:pt x="179882" y="164892"/>
                </a:cubicBezTo>
                <a:cubicBezTo>
                  <a:pt x="261079" y="128666"/>
                  <a:pt x="383498" y="83695"/>
                  <a:pt x="487180" y="67456"/>
                </a:cubicBezTo>
                <a:cubicBezTo>
                  <a:pt x="590862" y="51217"/>
                  <a:pt x="713282" y="78699"/>
                  <a:pt x="801974" y="67456"/>
                </a:cubicBezTo>
                <a:cubicBezTo>
                  <a:pt x="890666" y="56213"/>
                  <a:pt x="954998" y="28106"/>
                  <a:pt x="10193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55E68-1EFB-DD8C-AA30-294292E8D2A2}"/>
              </a:ext>
            </a:extLst>
          </p:cNvPr>
          <p:cNvSpPr/>
          <p:nvPr/>
        </p:nvSpPr>
        <p:spPr>
          <a:xfrm>
            <a:off x="5224072" y="4879298"/>
            <a:ext cx="104931" cy="337110"/>
          </a:xfrm>
          <a:custGeom>
            <a:avLst/>
            <a:gdLst>
              <a:gd name="connsiteX0" fmla="*/ 0 w 104931"/>
              <a:gd name="connsiteY0" fmla="*/ 0 h 337110"/>
              <a:gd name="connsiteX1" fmla="*/ 74951 w 104931"/>
              <a:gd name="connsiteY1" fmla="*/ 299804 h 337110"/>
              <a:gd name="connsiteX2" fmla="*/ 104931 w 104931"/>
              <a:gd name="connsiteY2" fmla="*/ 322289 h 3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31" h="337110">
                <a:moveTo>
                  <a:pt x="0" y="0"/>
                </a:moveTo>
                <a:lnTo>
                  <a:pt x="74951" y="299804"/>
                </a:lnTo>
                <a:cubicBezTo>
                  <a:pt x="92439" y="353519"/>
                  <a:pt x="98685" y="337904"/>
                  <a:pt x="104931" y="3222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C4983A-2252-EACE-7619-82C3A21FA332}"/>
              </a:ext>
            </a:extLst>
          </p:cNvPr>
          <p:cNvSpPr/>
          <p:nvPr/>
        </p:nvSpPr>
        <p:spPr>
          <a:xfrm>
            <a:off x="5321508" y="4819338"/>
            <a:ext cx="607102" cy="322288"/>
          </a:xfrm>
          <a:custGeom>
            <a:avLst/>
            <a:gdLst>
              <a:gd name="connsiteX0" fmla="*/ 0 w 607102"/>
              <a:gd name="connsiteY0" fmla="*/ 322288 h 322288"/>
              <a:gd name="connsiteX1" fmla="*/ 254833 w 607102"/>
              <a:gd name="connsiteY1" fmla="*/ 164892 h 322288"/>
              <a:gd name="connsiteX2" fmla="*/ 494676 w 607102"/>
              <a:gd name="connsiteY2" fmla="*/ 52465 h 322288"/>
              <a:gd name="connsiteX3" fmla="*/ 607102 w 607102"/>
              <a:gd name="connsiteY3" fmla="*/ 0 h 32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02" h="322288">
                <a:moveTo>
                  <a:pt x="0" y="322288"/>
                </a:moveTo>
                <a:cubicBezTo>
                  <a:pt x="86193" y="266075"/>
                  <a:pt x="172387" y="209862"/>
                  <a:pt x="254833" y="164892"/>
                </a:cubicBezTo>
                <a:cubicBezTo>
                  <a:pt x="337279" y="119922"/>
                  <a:pt x="494676" y="52465"/>
                  <a:pt x="494676" y="52465"/>
                </a:cubicBezTo>
                <a:lnTo>
                  <a:pt x="60710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9E030CB-2CAD-7DBA-B793-8BE644E629EE}"/>
              </a:ext>
            </a:extLst>
          </p:cNvPr>
          <p:cNvSpPr/>
          <p:nvPr/>
        </p:nvSpPr>
        <p:spPr>
          <a:xfrm>
            <a:off x="5883639" y="4796852"/>
            <a:ext cx="277318" cy="314794"/>
          </a:xfrm>
          <a:custGeom>
            <a:avLst/>
            <a:gdLst>
              <a:gd name="connsiteX0" fmla="*/ 0 w 277318"/>
              <a:gd name="connsiteY0" fmla="*/ 0 h 314794"/>
              <a:gd name="connsiteX1" fmla="*/ 187377 w 277318"/>
              <a:gd name="connsiteY1" fmla="*/ 217358 h 314794"/>
              <a:gd name="connsiteX2" fmla="*/ 277318 w 277318"/>
              <a:gd name="connsiteY2" fmla="*/ 314794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318" h="314794">
                <a:moveTo>
                  <a:pt x="0" y="0"/>
                </a:moveTo>
                <a:lnTo>
                  <a:pt x="187377" y="217358"/>
                </a:lnTo>
                <a:cubicBezTo>
                  <a:pt x="233597" y="269824"/>
                  <a:pt x="255457" y="292309"/>
                  <a:pt x="277318" y="3147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5D8D35-9D47-1500-3B21-F3534B6758A4}"/>
              </a:ext>
            </a:extLst>
          </p:cNvPr>
          <p:cNvSpPr/>
          <p:nvPr/>
        </p:nvSpPr>
        <p:spPr>
          <a:xfrm>
            <a:off x="6108492" y="4976734"/>
            <a:ext cx="322288" cy="164892"/>
          </a:xfrm>
          <a:custGeom>
            <a:avLst/>
            <a:gdLst>
              <a:gd name="connsiteX0" fmla="*/ 0 w 322288"/>
              <a:gd name="connsiteY0" fmla="*/ 164892 h 164892"/>
              <a:gd name="connsiteX1" fmla="*/ 179882 w 322288"/>
              <a:gd name="connsiteY1" fmla="*/ 82446 h 164892"/>
              <a:gd name="connsiteX2" fmla="*/ 322288 w 322288"/>
              <a:gd name="connsiteY2" fmla="*/ 0 h 1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88" h="164892">
                <a:moveTo>
                  <a:pt x="0" y="164892"/>
                </a:moveTo>
                <a:cubicBezTo>
                  <a:pt x="63083" y="137410"/>
                  <a:pt x="126167" y="109928"/>
                  <a:pt x="179882" y="82446"/>
                </a:cubicBezTo>
                <a:cubicBezTo>
                  <a:pt x="233597" y="54964"/>
                  <a:pt x="277942" y="27482"/>
                  <a:pt x="32228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E116D5F-92F8-2E1E-036E-CD351C5D6C96}"/>
              </a:ext>
            </a:extLst>
          </p:cNvPr>
          <p:cNvSpPr/>
          <p:nvPr/>
        </p:nvSpPr>
        <p:spPr>
          <a:xfrm>
            <a:off x="6438275" y="4991290"/>
            <a:ext cx="44971" cy="240277"/>
          </a:xfrm>
          <a:custGeom>
            <a:avLst/>
            <a:gdLst>
              <a:gd name="connsiteX0" fmla="*/ 0 w 44971"/>
              <a:gd name="connsiteY0" fmla="*/ 435 h 240277"/>
              <a:gd name="connsiteX1" fmla="*/ 37476 w 44971"/>
              <a:gd name="connsiteY1" fmla="*/ 37910 h 240277"/>
              <a:gd name="connsiteX2" fmla="*/ 44971 w 44971"/>
              <a:gd name="connsiteY2" fmla="*/ 240277 h 24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71" h="240277">
                <a:moveTo>
                  <a:pt x="0" y="435"/>
                </a:moveTo>
                <a:cubicBezTo>
                  <a:pt x="14990" y="-815"/>
                  <a:pt x="29981" y="-2064"/>
                  <a:pt x="37476" y="37910"/>
                </a:cubicBezTo>
                <a:cubicBezTo>
                  <a:pt x="44971" y="77884"/>
                  <a:pt x="44971" y="159080"/>
                  <a:pt x="44971" y="24027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B6C55ED-D778-EA7E-7136-9B089F3F3919}"/>
              </a:ext>
            </a:extLst>
          </p:cNvPr>
          <p:cNvSpPr/>
          <p:nvPr/>
        </p:nvSpPr>
        <p:spPr>
          <a:xfrm>
            <a:off x="6483246" y="5081666"/>
            <a:ext cx="419724" cy="179882"/>
          </a:xfrm>
          <a:custGeom>
            <a:avLst/>
            <a:gdLst>
              <a:gd name="connsiteX0" fmla="*/ 0 w 419724"/>
              <a:gd name="connsiteY0" fmla="*/ 179882 h 179882"/>
              <a:gd name="connsiteX1" fmla="*/ 172387 w 419724"/>
              <a:gd name="connsiteY1" fmla="*/ 112426 h 179882"/>
              <a:gd name="connsiteX2" fmla="*/ 419724 w 419724"/>
              <a:gd name="connsiteY2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24" h="179882">
                <a:moveTo>
                  <a:pt x="0" y="179882"/>
                </a:moveTo>
                <a:cubicBezTo>
                  <a:pt x="51216" y="161144"/>
                  <a:pt x="102433" y="142406"/>
                  <a:pt x="172387" y="112426"/>
                </a:cubicBezTo>
                <a:cubicBezTo>
                  <a:pt x="242341" y="82446"/>
                  <a:pt x="331032" y="41223"/>
                  <a:pt x="41972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35EFF-280F-34EB-FD9A-7E58179522F3}"/>
              </a:ext>
            </a:extLst>
          </p:cNvPr>
          <p:cNvSpPr/>
          <p:nvPr/>
        </p:nvSpPr>
        <p:spPr>
          <a:xfrm>
            <a:off x="6872990" y="5141626"/>
            <a:ext cx="97436" cy="284813"/>
          </a:xfrm>
          <a:custGeom>
            <a:avLst/>
            <a:gdLst>
              <a:gd name="connsiteX0" fmla="*/ 0 w 97436"/>
              <a:gd name="connsiteY0" fmla="*/ 0 h 284813"/>
              <a:gd name="connsiteX1" fmla="*/ 97436 w 97436"/>
              <a:gd name="connsiteY1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436" h="284813">
                <a:moveTo>
                  <a:pt x="0" y="0"/>
                </a:moveTo>
                <a:lnTo>
                  <a:pt x="97436" y="28481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447752B-6899-8CED-F8B1-0F3458C2D641}"/>
              </a:ext>
            </a:extLst>
          </p:cNvPr>
          <p:cNvSpPr/>
          <p:nvPr/>
        </p:nvSpPr>
        <p:spPr>
          <a:xfrm>
            <a:off x="7000407" y="5021705"/>
            <a:ext cx="2405921" cy="412229"/>
          </a:xfrm>
          <a:custGeom>
            <a:avLst/>
            <a:gdLst>
              <a:gd name="connsiteX0" fmla="*/ 0 w 2405921"/>
              <a:gd name="connsiteY0" fmla="*/ 412229 h 412229"/>
              <a:gd name="connsiteX1" fmla="*/ 352268 w 2405921"/>
              <a:gd name="connsiteY1" fmla="*/ 329784 h 412229"/>
              <a:gd name="connsiteX2" fmla="*/ 659567 w 2405921"/>
              <a:gd name="connsiteY2" fmla="*/ 284813 h 412229"/>
              <a:gd name="connsiteX3" fmla="*/ 959370 w 2405921"/>
              <a:gd name="connsiteY3" fmla="*/ 247338 h 412229"/>
              <a:gd name="connsiteX4" fmla="*/ 1214203 w 2405921"/>
              <a:gd name="connsiteY4" fmla="*/ 179882 h 412229"/>
              <a:gd name="connsiteX5" fmla="*/ 1349114 w 2405921"/>
              <a:gd name="connsiteY5" fmla="*/ 232347 h 412229"/>
              <a:gd name="connsiteX6" fmla="*/ 1521501 w 2405921"/>
              <a:gd name="connsiteY6" fmla="*/ 194872 h 412229"/>
              <a:gd name="connsiteX7" fmla="*/ 1978701 w 2405921"/>
              <a:gd name="connsiteY7" fmla="*/ 142406 h 412229"/>
              <a:gd name="connsiteX8" fmla="*/ 2405921 w 2405921"/>
              <a:gd name="connsiteY8" fmla="*/ 0 h 4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921" h="412229">
                <a:moveTo>
                  <a:pt x="0" y="412229"/>
                </a:moveTo>
                <a:cubicBezTo>
                  <a:pt x="121170" y="381624"/>
                  <a:pt x="242340" y="351020"/>
                  <a:pt x="352268" y="329784"/>
                </a:cubicBezTo>
                <a:cubicBezTo>
                  <a:pt x="462196" y="308548"/>
                  <a:pt x="558383" y="298554"/>
                  <a:pt x="659567" y="284813"/>
                </a:cubicBezTo>
                <a:cubicBezTo>
                  <a:pt x="760751" y="271072"/>
                  <a:pt x="866931" y="264826"/>
                  <a:pt x="959370" y="247338"/>
                </a:cubicBezTo>
                <a:cubicBezTo>
                  <a:pt x="1051809" y="229850"/>
                  <a:pt x="1149246" y="182380"/>
                  <a:pt x="1214203" y="179882"/>
                </a:cubicBezTo>
                <a:cubicBezTo>
                  <a:pt x="1279160" y="177383"/>
                  <a:pt x="1297898" y="229849"/>
                  <a:pt x="1349114" y="232347"/>
                </a:cubicBezTo>
                <a:cubicBezTo>
                  <a:pt x="1400330" y="234845"/>
                  <a:pt x="1416570" y="209862"/>
                  <a:pt x="1521501" y="194872"/>
                </a:cubicBezTo>
                <a:cubicBezTo>
                  <a:pt x="1626432" y="179882"/>
                  <a:pt x="1831298" y="174885"/>
                  <a:pt x="1978701" y="142406"/>
                </a:cubicBezTo>
                <a:cubicBezTo>
                  <a:pt x="2126104" y="109927"/>
                  <a:pt x="2266012" y="54963"/>
                  <a:pt x="240592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4D1DE-884E-34E1-74F5-8FA91E08FD43}"/>
              </a:ext>
            </a:extLst>
          </p:cNvPr>
          <p:cNvSpPr txBox="1"/>
          <p:nvPr/>
        </p:nvSpPr>
        <p:spPr>
          <a:xfrm>
            <a:off x="991183" y="2938072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Slow 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91D73-6882-8CC6-7DBD-92E1DC5C3F59}"/>
              </a:ext>
            </a:extLst>
          </p:cNvPr>
          <p:cNvSpPr txBox="1"/>
          <p:nvPr/>
        </p:nvSpPr>
        <p:spPr>
          <a:xfrm>
            <a:off x="2812750" y="3271183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Queue Drain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41F7-2E59-35F1-C353-EE384D82EE90}"/>
              </a:ext>
            </a:extLst>
          </p:cNvPr>
          <p:cNvSpPr txBox="1"/>
          <p:nvPr/>
        </p:nvSpPr>
        <p:spPr>
          <a:xfrm>
            <a:off x="4946754" y="4369633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Max's Handwritin" pitchFamily="2" charset="0"/>
              </a:rPr>
              <a:t>Congestion Avoidance</a:t>
            </a:r>
          </a:p>
        </p:txBody>
      </p:sp>
    </p:spTree>
    <p:extLst>
      <p:ext uri="{BB962C8B-B14F-4D97-AF65-F5344CB8AC3E}">
        <p14:creationId xmlns:p14="http://schemas.microsoft.com/office/powerpoint/2010/main" val="155354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iperf3 - </a:t>
            </a:r>
            <a:r>
              <a:rPr lang="en-AU" dirty="0" err="1"/>
              <a:t>bbr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28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9F9B4-BBE1-0CDE-3F72-63845583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39C7778-DBFF-1FE5-8CC2-7C27C3CF5400}"/>
              </a:ext>
            </a:extLst>
          </p:cNvPr>
          <p:cNvSpPr/>
          <p:nvPr/>
        </p:nvSpPr>
        <p:spPr>
          <a:xfrm>
            <a:off x="5008228" y="3179427"/>
            <a:ext cx="41945" cy="3028426"/>
          </a:xfrm>
          <a:custGeom>
            <a:avLst/>
            <a:gdLst>
              <a:gd name="connsiteX0" fmla="*/ 0 w 41945"/>
              <a:gd name="connsiteY0" fmla="*/ 0 h 3028426"/>
              <a:gd name="connsiteX1" fmla="*/ 16778 w 41945"/>
              <a:gd name="connsiteY1" fmla="*/ 914400 h 3028426"/>
              <a:gd name="connsiteX2" fmla="*/ 41945 w 41945"/>
              <a:gd name="connsiteY2" fmla="*/ 3028426 h 302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5" h="3028426">
                <a:moveTo>
                  <a:pt x="0" y="0"/>
                </a:moveTo>
                <a:cubicBezTo>
                  <a:pt x="4893" y="204831"/>
                  <a:pt x="9787" y="409662"/>
                  <a:pt x="16778" y="914400"/>
                </a:cubicBezTo>
                <a:cubicBezTo>
                  <a:pt x="23769" y="1419138"/>
                  <a:pt x="32857" y="2223782"/>
                  <a:pt x="41945" y="302842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F2B3177-7F6E-0609-5A6B-6C1D94B2388B}"/>
              </a:ext>
            </a:extLst>
          </p:cNvPr>
          <p:cNvSpPr/>
          <p:nvPr/>
        </p:nvSpPr>
        <p:spPr>
          <a:xfrm>
            <a:off x="7618603" y="3113713"/>
            <a:ext cx="41945" cy="3028426"/>
          </a:xfrm>
          <a:custGeom>
            <a:avLst/>
            <a:gdLst>
              <a:gd name="connsiteX0" fmla="*/ 0 w 41945"/>
              <a:gd name="connsiteY0" fmla="*/ 0 h 3028426"/>
              <a:gd name="connsiteX1" fmla="*/ 16778 w 41945"/>
              <a:gd name="connsiteY1" fmla="*/ 914400 h 3028426"/>
              <a:gd name="connsiteX2" fmla="*/ 41945 w 41945"/>
              <a:gd name="connsiteY2" fmla="*/ 3028426 h 302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5" h="3028426">
                <a:moveTo>
                  <a:pt x="0" y="0"/>
                </a:moveTo>
                <a:cubicBezTo>
                  <a:pt x="4893" y="204831"/>
                  <a:pt x="9787" y="409662"/>
                  <a:pt x="16778" y="914400"/>
                </a:cubicBezTo>
                <a:cubicBezTo>
                  <a:pt x="23769" y="1419138"/>
                  <a:pt x="32857" y="2223782"/>
                  <a:pt x="41945" y="302842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8A778-9080-76D1-2F30-13E39233C019}"/>
              </a:ext>
            </a:extLst>
          </p:cNvPr>
          <p:cNvSpPr txBox="1"/>
          <p:nvPr/>
        </p:nvSpPr>
        <p:spPr>
          <a:xfrm>
            <a:off x="5352046" y="2660308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hnbergHand" pitchFamily="2" charset="0"/>
              </a:rPr>
              <a:t>Satellite handover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E0EB63-6D72-A042-52C3-3FBE20D3F7DC}"/>
              </a:ext>
            </a:extLst>
          </p:cNvPr>
          <p:cNvSpPr/>
          <p:nvPr/>
        </p:nvSpPr>
        <p:spPr>
          <a:xfrm>
            <a:off x="5267722" y="3053593"/>
            <a:ext cx="545849" cy="251669"/>
          </a:xfrm>
          <a:custGeom>
            <a:avLst/>
            <a:gdLst>
              <a:gd name="connsiteX0" fmla="*/ 545849 w 545849"/>
              <a:gd name="connsiteY0" fmla="*/ 0 h 251669"/>
              <a:gd name="connsiteX1" fmla="*/ 34120 w 545849"/>
              <a:gd name="connsiteY1" fmla="*/ 201335 h 251669"/>
              <a:gd name="connsiteX2" fmla="*/ 59287 w 545849"/>
              <a:gd name="connsiteY2" fmla="*/ 142613 h 251669"/>
              <a:gd name="connsiteX3" fmla="*/ 564 w 545849"/>
              <a:gd name="connsiteY3" fmla="*/ 201335 h 251669"/>
              <a:gd name="connsiteX4" fmla="*/ 101232 w 545849"/>
              <a:gd name="connsiteY4" fmla="*/ 251669 h 25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849" h="251669">
                <a:moveTo>
                  <a:pt x="545849" y="0"/>
                </a:moveTo>
                <a:cubicBezTo>
                  <a:pt x="330531" y="88783"/>
                  <a:pt x="115214" y="177566"/>
                  <a:pt x="34120" y="201335"/>
                </a:cubicBezTo>
                <a:cubicBezTo>
                  <a:pt x="-46974" y="225104"/>
                  <a:pt x="64880" y="142613"/>
                  <a:pt x="59287" y="142613"/>
                </a:cubicBezTo>
                <a:cubicBezTo>
                  <a:pt x="53694" y="142613"/>
                  <a:pt x="-6427" y="183159"/>
                  <a:pt x="564" y="201335"/>
                </a:cubicBezTo>
                <a:cubicBezTo>
                  <a:pt x="7555" y="219511"/>
                  <a:pt x="54393" y="235590"/>
                  <a:pt x="101232" y="25166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D2B5F9D-EB59-2F85-01B1-5F57ABACD9C7}"/>
              </a:ext>
            </a:extLst>
          </p:cNvPr>
          <p:cNvSpPr/>
          <p:nvPr/>
        </p:nvSpPr>
        <p:spPr>
          <a:xfrm>
            <a:off x="6593747" y="2961314"/>
            <a:ext cx="772346" cy="293614"/>
          </a:xfrm>
          <a:custGeom>
            <a:avLst/>
            <a:gdLst>
              <a:gd name="connsiteX0" fmla="*/ 0 w 772346"/>
              <a:gd name="connsiteY0" fmla="*/ 0 h 293614"/>
              <a:gd name="connsiteX1" fmla="*/ 687897 w 772346"/>
              <a:gd name="connsiteY1" fmla="*/ 243280 h 293614"/>
              <a:gd name="connsiteX2" fmla="*/ 645952 w 772346"/>
              <a:gd name="connsiteY2" fmla="*/ 159391 h 293614"/>
              <a:gd name="connsiteX3" fmla="*/ 771787 w 772346"/>
              <a:gd name="connsiteY3" fmla="*/ 268447 h 293614"/>
              <a:gd name="connsiteX4" fmla="*/ 587229 w 772346"/>
              <a:gd name="connsiteY4" fmla="*/ 293614 h 29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346" h="293614">
                <a:moveTo>
                  <a:pt x="0" y="0"/>
                </a:moveTo>
                <a:cubicBezTo>
                  <a:pt x="290119" y="108357"/>
                  <a:pt x="580238" y="216715"/>
                  <a:pt x="687897" y="243280"/>
                </a:cubicBezTo>
                <a:cubicBezTo>
                  <a:pt x="795556" y="269845"/>
                  <a:pt x="631970" y="155197"/>
                  <a:pt x="645952" y="159391"/>
                </a:cubicBezTo>
                <a:cubicBezTo>
                  <a:pt x="659934" y="163585"/>
                  <a:pt x="781574" y="246076"/>
                  <a:pt x="771787" y="268447"/>
                </a:cubicBezTo>
                <a:cubicBezTo>
                  <a:pt x="762000" y="290818"/>
                  <a:pt x="674614" y="292216"/>
                  <a:pt x="587229" y="29361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65125"/>
            <a:ext cx="11870266" cy="1325563"/>
          </a:xfrm>
        </p:spPr>
        <p:txBody>
          <a:bodyPr>
            <a:normAutofit/>
          </a:bodyPr>
          <a:lstStyle/>
          <a:p>
            <a:r>
              <a:rPr lang="en-AU" dirty="0"/>
              <a:t>Transport 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Starlink services have three issues:</a:t>
            </a:r>
          </a:p>
          <a:p>
            <a:pPr lvl="1"/>
            <a:r>
              <a:rPr lang="en-AU" dirty="0"/>
              <a:t>Very high jitter rates – varying signal modulation</a:t>
            </a:r>
          </a:p>
          <a:p>
            <a:pPr lvl="1"/>
            <a:r>
              <a:rPr lang="en-AU" dirty="0"/>
              <a:t>High levels of micro-loss (1.4%) – largely due to loss on satellite handover events (every 15 seconds)</a:t>
            </a:r>
          </a:p>
          <a:p>
            <a:pPr lvl="1"/>
            <a:r>
              <a:rPr lang="en-AU" dirty="0"/>
              <a:t>Common bearer contention between users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r>
              <a:rPr lang="en-AU" dirty="0"/>
              <a:t>To obtain better performance you need to move to flow control algorithms that are not as loss-sensitive, such as BBR</a:t>
            </a:r>
          </a:p>
        </p:txBody>
      </p:sp>
    </p:spTree>
    <p:extLst>
      <p:ext uri="{BB962C8B-B14F-4D97-AF65-F5344CB8AC3E}">
        <p14:creationId xmlns:p14="http://schemas.microsoft.com/office/powerpoint/2010/main" val="380666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3080-5CDD-A2BA-7AF9-68F893C4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D5ED-5089-5036-2869-C49869FF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NANOG </a:t>
            </a:r>
            <a:r>
              <a:rPr lang="en-US" dirty="0"/>
              <a:t>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3B5DE3FF-DDF6-3A0B-1279-15C64DA5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AB4C4EC-CE96-66E0-739E-EBA87C1E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5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F42F-DF3F-04A9-4804-92206D58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86D3-103A-FFB7-0726-99B230BC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Senders should use </a:t>
            </a:r>
            <a:r>
              <a:rPr lang="en-US" b="1" dirty="0"/>
              <a:t>fair queuing </a:t>
            </a:r>
            <a:r>
              <a:rPr lang="en-US" dirty="0"/>
              <a:t>to pace sending rates and avoid bursting and tail drop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b="1" dirty="0"/>
              <a:t>SACK</a:t>
            </a:r>
            <a:r>
              <a:rPr lang="en-US" dirty="0"/>
              <a:t> (selective acknowledgement) for TCP can help in rapid repair to multiple lost packets</a:t>
            </a:r>
          </a:p>
          <a:p>
            <a:r>
              <a:rPr lang="en-US" dirty="0"/>
              <a:t>It’s likely that </a:t>
            </a:r>
            <a:r>
              <a:rPr lang="en-US" b="1" dirty="0"/>
              <a:t>ECN</a:t>
            </a:r>
            <a:r>
              <a:rPr lang="en-US" dirty="0"/>
              <a:t> would also be really helpful to the protocol to disambiguate latency changes due to satellite </a:t>
            </a:r>
            <a:r>
              <a:rPr lang="en-US" dirty="0" err="1"/>
              <a:t>behaviours</a:t>
            </a:r>
            <a:r>
              <a:rPr lang="en-US" dirty="0"/>
              <a:t> and network queue buildup  - i.e. only shrink the congestion window in response to ECN signals, not packet loss!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Starlink Performance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40 – 50Mbps delivery for long-held sessions during local peak use times in high density use scenarios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In off-peak and/or low-density contexts it can deliver 200-300Mbps</a:t>
            </a:r>
          </a:p>
          <a:p>
            <a:r>
              <a:rPr lang="en-US" dirty="0"/>
              <a:t>Or, if the server uses BBR, then higher throughput is possible!</a:t>
            </a:r>
          </a:p>
          <a:p>
            <a:r>
              <a:rPr lang="en-US" dirty="0"/>
              <a:t>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B4DF-8C07-ACB0-59ED-95EB5F4B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Starlink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8C43-2335-4C22-F2BC-8BA5C8A3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antennae transmitter power</a:t>
            </a:r>
          </a:p>
          <a:p>
            <a:r>
              <a:rPr lang="en-US" dirty="0"/>
              <a:t>Use higher gain antennae with narrower beams</a:t>
            </a:r>
          </a:p>
          <a:p>
            <a:r>
              <a:rPr lang="en-US" dirty="0"/>
              <a:t>Drop the orbital altitude to 340Km</a:t>
            </a:r>
          </a:p>
          <a:p>
            <a:r>
              <a:rPr lang="en-US" dirty="0"/>
              <a:t>Drop the minimum elevation angle from 25</a:t>
            </a:r>
            <a:r>
              <a:rPr lang="en-US" baseline="30000" dirty="0"/>
              <a:t>o</a:t>
            </a:r>
            <a:r>
              <a:rPr lang="en-US" dirty="0"/>
              <a:t> to 20</a:t>
            </a:r>
            <a:r>
              <a:rPr lang="en-US" baseline="30000" dirty="0"/>
              <a:t>o</a:t>
            </a:r>
          </a:p>
          <a:p>
            <a:r>
              <a:rPr lang="en-US" dirty="0"/>
              <a:t>Use more bands (</a:t>
            </a:r>
            <a:r>
              <a:rPr lang="en-AU" b="0" i="0" dirty="0">
                <a:solidFill>
                  <a:srgbClr val="1A1A1A"/>
                </a:solidFill>
                <a:effectLst/>
                <a:latin typeface="BreveText"/>
              </a:rPr>
              <a:t>Ka-, V-, and E- bands)</a:t>
            </a:r>
          </a:p>
          <a:p>
            <a:endParaRPr lang="en-AU" dirty="0">
              <a:solidFill>
                <a:srgbClr val="1A1A1A"/>
              </a:solidFill>
              <a:latin typeface="BreveText"/>
            </a:endParaRPr>
          </a:p>
          <a:p>
            <a:pPr marL="0" indent="0">
              <a:buNone/>
            </a:pPr>
            <a:r>
              <a:rPr lang="en-US" sz="2400" dirty="0"/>
              <a:t>(Proposed measures described in an October 2024 FCC application by Starlink)</a:t>
            </a:r>
          </a:p>
        </p:txBody>
      </p:sp>
    </p:spTree>
    <p:extLst>
      <p:ext uri="{BB962C8B-B14F-4D97-AF65-F5344CB8AC3E}">
        <p14:creationId xmlns:p14="http://schemas.microsoft.com/office/powerpoint/2010/main" val="2660161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687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6E4E-B3E0-D1D7-FB14-A01F0E22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5AE5-3D6E-AF80-65DB-354F1AC3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NANOG 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16DD14BF-6AC7-2AD6-563C-0997B9AF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C5DB73A-A5AF-845B-B62A-5AC3801D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F277-EF3E-B068-F5EF-9BF5A2D9CEB4}"/>
              </a:ext>
            </a:extLst>
          </p:cNvPr>
          <p:cNvSpPr txBox="1"/>
          <p:nvPr/>
        </p:nvSpPr>
        <p:spPr>
          <a:xfrm rot="21016623">
            <a:off x="1968022" y="3083248"/>
            <a:ext cx="77199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does BBR outperform CUBIC on Starlink systems?</a:t>
            </a:r>
          </a:p>
        </p:txBody>
      </p:sp>
    </p:spTree>
    <p:extLst>
      <p:ext uri="{BB962C8B-B14F-4D97-AF65-F5344CB8AC3E}">
        <p14:creationId xmlns:p14="http://schemas.microsoft.com/office/powerpoint/2010/main" val="1655346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79" y="1545443"/>
            <a:ext cx="1051560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 Starlink operates at 550km (V2 includes additional orbital shells at 525km, 530km and 535km)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</a:t>
            </a:r>
            <a:r>
              <a:rPr lang="en-AU" sz="2000" b="1" dirty="0"/>
              <a:t>3.7ms</a:t>
            </a:r>
            <a:r>
              <a:rPr lang="en-AU" sz="2000" dirty="0"/>
              <a:t>, at 25</a:t>
            </a:r>
            <a:r>
              <a:rPr lang="en-AU" sz="2000" baseline="30000" dirty="0"/>
              <a:t>o </a:t>
            </a:r>
            <a:r>
              <a:rPr lang="en-AU" sz="2000" dirty="0"/>
              <a:t> elevation it’s </a:t>
            </a:r>
            <a:r>
              <a:rPr lang="en-AU" sz="2000" b="1" dirty="0"/>
              <a:t>7.5ms</a:t>
            </a:r>
            <a:r>
              <a:rPr lang="en-AU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Starlink is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The spacecraft are very close to the Earth – which means: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LEO!</a:t>
            </a:r>
          </a:p>
          <a:p>
            <a:pPr lvl="1"/>
            <a:r>
              <a:rPr lang="en-AU" dirty="0"/>
              <a:t>They can achieve very high signal speeds</a:t>
            </a:r>
          </a:p>
          <a:p>
            <a:pPr lvl="2"/>
            <a:r>
              <a:rPr lang="en-AU" dirty="0"/>
              <a:t>It’s an array of highly focussed signal beams</a:t>
            </a:r>
          </a:p>
          <a:p>
            <a:r>
              <a:rPr lang="en-AU" dirty="0"/>
              <a:t>But you need a large number of them to provide a continuous service</a:t>
            </a:r>
          </a:p>
          <a:p>
            <a:r>
              <a:rPr lang="en-AU" dirty="0"/>
              <a:t>The extremely high cost of launching a large constellation of LEO spacecraft has been the major problem with LEO service until recently</a:t>
            </a:r>
          </a:p>
          <a:p>
            <a:pPr marL="457200" lvl="1" indent="0">
              <a:buNone/>
            </a:pPr>
            <a:r>
              <a:rPr lang="en-AU" dirty="0"/>
              <a:t>(Which was a major reason why Motorola’s Iridium service went bankrupt soon after launch)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635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B3-CE41-A505-2DF9-7DA61E5E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Architecture</a:t>
            </a:r>
          </a:p>
        </p:txBody>
      </p:sp>
      <p:pic>
        <p:nvPicPr>
          <p:cNvPr id="9" name="Picture 8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6C3D61B2-762D-A248-2DEB-2142A578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4" y="1848307"/>
            <a:ext cx="7772400" cy="42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370km - 550km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86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hnbergHand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73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819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1490</Words>
  <Application>Microsoft Macintosh PowerPoint</Application>
  <PresentationFormat>Widescreen</PresentationFormat>
  <Paragraphs>172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AhnbergHand</vt:lpstr>
      <vt:lpstr>Aptos</vt:lpstr>
      <vt:lpstr>Aptos Display</vt:lpstr>
      <vt:lpstr>Arial</vt:lpstr>
      <vt:lpstr>BreveText</vt:lpstr>
      <vt:lpstr>Lucida Console</vt:lpstr>
      <vt:lpstr>Max's Handwritin</vt:lpstr>
      <vt:lpstr>Powderfinger Type</vt:lpstr>
      <vt:lpstr>verdana</vt:lpstr>
      <vt:lpstr>Office Theme</vt:lpstr>
      <vt:lpstr>Measuring Starlink Protocol Performance</vt:lpstr>
      <vt:lpstr>From NANOG 92…</vt:lpstr>
      <vt:lpstr>From NANOG 92…</vt:lpstr>
      <vt:lpstr>From NANOG 92…</vt:lpstr>
      <vt:lpstr>Low Earth Orbit</vt:lpstr>
      <vt:lpstr>Starlink is “interesting”!</vt:lpstr>
      <vt:lpstr>Starlink Architecture</vt:lpstr>
      <vt:lpstr>Tracking a LEO satellite</vt:lpstr>
      <vt:lpstr>Looking Up</vt:lpstr>
      <vt:lpstr>Starlink Scheduling</vt:lpstr>
      <vt:lpstr>Starlink Spot Beams</vt:lpstr>
      <vt:lpstr>Starlink’s Reports</vt:lpstr>
      <vt:lpstr>Reported Capacity &amp; Latency</vt:lpstr>
      <vt:lpstr>Reported Capacity &amp; Latency</vt:lpstr>
      <vt:lpstr>Starlink Scheduling</vt:lpstr>
      <vt:lpstr>Satellite handover</vt:lpstr>
      <vt:lpstr>Satellite handover</vt:lpstr>
      <vt:lpstr>Latency</vt:lpstr>
      <vt:lpstr>Varying SNR means varying signal modulation</vt:lpstr>
      <vt:lpstr>So What?</vt:lpstr>
      <vt:lpstr>Frames</vt:lpstr>
      <vt:lpstr>Starlink Characteristics</vt:lpstr>
      <vt:lpstr>In Summary…</vt:lpstr>
      <vt:lpstr>How well does all this work?</vt:lpstr>
      <vt:lpstr>TCP Flow Control Algorithms</vt:lpstr>
      <vt:lpstr>iperf3 – cubic, 40 seconds</vt:lpstr>
      <vt:lpstr>iperf3 – cubic, 40 seconds</vt:lpstr>
      <vt:lpstr>iperf3 - bbr</vt:lpstr>
      <vt:lpstr>Transport Protocol Considerations</vt:lpstr>
      <vt:lpstr>Other considerations</vt:lpstr>
      <vt:lpstr>Starlink Performance</vt:lpstr>
      <vt:lpstr>Making Starlink Faster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Huston</dc:creator>
  <cp:lastModifiedBy>Geoff Huston</cp:lastModifiedBy>
  <cp:revision>11</cp:revision>
  <dcterms:created xsi:type="dcterms:W3CDTF">2024-09-01T00:15:21Z</dcterms:created>
  <dcterms:modified xsi:type="dcterms:W3CDTF">2025-05-08T00:49:03Z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2024-09-01T00:15:55Z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ab2e03e4-bd56-4f3d-8e79-26aa5157ab4f</vt:lpwstr>
  </property>
  <property fmtid="{D5CDD505-2E9C-101B-9397-08002B2CF9AE}" pid="8" name="MSIP_Label_66ca7b2a-4f6d-4766-806a-1a0c76ea1c59_ContentBits">
    <vt:lpwstr>0</vt:lpwstr>
  </property>
</Properties>
</file>