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71" r:id="rId3"/>
    <p:sldId id="464" r:id="rId4"/>
    <p:sldId id="465" r:id="rId5"/>
    <p:sldId id="478" r:id="rId6"/>
    <p:sldId id="481" r:id="rId7"/>
    <p:sldId id="293" r:id="rId8"/>
    <p:sldId id="477" r:id="rId9"/>
    <p:sldId id="289" r:id="rId10"/>
    <p:sldId id="472" r:id="rId11"/>
    <p:sldId id="468" r:id="rId12"/>
    <p:sldId id="473" r:id="rId13"/>
    <p:sldId id="469" r:id="rId14"/>
    <p:sldId id="474" r:id="rId15"/>
    <p:sldId id="475" r:id="rId16"/>
    <p:sldId id="272" r:id="rId17"/>
    <p:sldId id="480" r:id="rId18"/>
    <p:sldId id="484" r:id="rId19"/>
    <p:sldId id="482" r:id="rId20"/>
    <p:sldId id="483" r:id="rId21"/>
    <p:sldId id="485" r:id="rId22"/>
    <p:sldId id="486" r:id="rId23"/>
    <p:sldId id="31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03"/>
    <p:restoredTop sz="94830"/>
  </p:normalViewPr>
  <p:slideViewPr>
    <p:cSldViewPr snapToGrid="0">
      <p:cViewPr varScale="1">
        <p:scale>
          <a:sx n="121" d="100"/>
          <a:sy n="121" d="100"/>
        </p:scale>
        <p:origin x="1168"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B8CB-49B0-6CDB-988E-0D3F8614A658}"/>
              </a:ext>
            </a:extLst>
          </p:cNvPr>
          <p:cNvSpPr>
            <a:spLocks noGrp="1"/>
          </p:cNvSpPr>
          <p:nvPr>
            <p:ph type="ctrTitle"/>
          </p:nvPr>
        </p:nvSpPr>
        <p:spPr>
          <a:xfrm>
            <a:off x="1524000" y="1122363"/>
            <a:ext cx="9144000" cy="2387600"/>
          </a:xfrm>
        </p:spPr>
        <p:txBody>
          <a:bodyPr anchor="b"/>
          <a:lstStyle>
            <a:lvl1pPr algn="ctr">
              <a:defRPr sz="6000"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Subtitle 2">
            <a:extLst>
              <a:ext uri="{FF2B5EF4-FFF2-40B4-BE49-F238E27FC236}">
                <a16:creationId xmlns:a16="http://schemas.microsoft.com/office/drawing/2014/main" id="{8683694C-1B2E-5B95-5B1C-48D0D91B27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AU" dirty="0"/>
          </a:p>
        </p:txBody>
      </p:sp>
      <p:sp>
        <p:nvSpPr>
          <p:cNvPr id="4" name="Date Placeholder 3">
            <a:extLst>
              <a:ext uri="{FF2B5EF4-FFF2-40B4-BE49-F238E27FC236}">
                <a16:creationId xmlns:a16="http://schemas.microsoft.com/office/drawing/2014/main" id="{E2623E09-508A-4701-3C31-F607EC5B51D2}"/>
              </a:ext>
            </a:extLst>
          </p:cNvPr>
          <p:cNvSpPr>
            <a:spLocks noGrp="1"/>
          </p:cNvSpPr>
          <p:nvPr>
            <p:ph type="dt" sz="half" idx="10"/>
          </p:nvPr>
        </p:nvSpPr>
        <p:spPr/>
        <p:txBody>
          <a:bodyPr/>
          <a:lstStyle/>
          <a:p>
            <a:fld id="{936B7E82-8153-1B40-B03C-F5F5FA245232}" type="datetimeFigureOut">
              <a:rPr lang="en-AU" smtClean="0"/>
              <a:t>18/2/2025</a:t>
            </a:fld>
            <a:endParaRPr lang="en-AU"/>
          </a:p>
        </p:txBody>
      </p:sp>
      <p:sp>
        <p:nvSpPr>
          <p:cNvPr id="5" name="Footer Placeholder 4">
            <a:extLst>
              <a:ext uri="{FF2B5EF4-FFF2-40B4-BE49-F238E27FC236}">
                <a16:creationId xmlns:a16="http://schemas.microsoft.com/office/drawing/2014/main" id="{50973263-5CE3-697D-8823-01B96E7CC77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BBD26FB-C4F7-8965-6DD7-92FE3C987C75}"/>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88793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FCC27-491F-5355-BFB7-A9D44EF67EB0}"/>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88BFEE95-5429-A4B1-3903-719BC86DAAC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ED074BC6-C441-7449-37A1-9115AE89D7DE}"/>
              </a:ext>
            </a:extLst>
          </p:cNvPr>
          <p:cNvSpPr>
            <a:spLocks noGrp="1"/>
          </p:cNvSpPr>
          <p:nvPr>
            <p:ph type="dt" sz="half" idx="10"/>
          </p:nvPr>
        </p:nvSpPr>
        <p:spPr/>
        <p:txBody>
          <a:bodyPr/>
          <a:lstStyle/>
          <a:p>
            <a:fld id="{936B7E82-8153-1B40-B03C-F5F5FA245232}" type="datetimeFigureOut">
              <a:rPr lang="en-AU" smtClean="0"/>
              <a:t>18/2/2025</a:t>
            </a:fld>
            <a:endParaRPr lang="en-AU"/>
          </a:p>
        </p:txBody>
      </p:sp>
      <p:sp>
        <p:nvSpPr>
          <p:cNvPr id="5" name="Footer Placeholder 4">
            <a:extLst>
              <a:ext uri="{FF2B5EF4-FFF2-40B4-BE49-F238E27FC236}">
                <a16:creationId xmlns:a16="http://schemas.microsoft.com/office/drawing/2014/main" id="{2D5FA8EA-A4BA-CD82-0587-C3AA8B2B752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D542C49-B3D8-1514-8637-CEE59BC21FE4}"/>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58418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8036A5-3C04-1D46-75E8-0D462505E8F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CE7C3ACD-98D8-0EE6-A510-29C0784338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5CF74254-ECB8-6F1C-39CF-3467B7E3A3D5}"/>
              </a:ext>
            </a:extLst>
          </p:cNvPr>
          <p:cNvSpPr>
            <a:spLocks noGrp="1"/>
          </p:cNvSpPr>
          <p:nvPr>
            <p:ph type="dt" sz="half" idx="10"/>
          </p:nvPr>
        </p:nvSpPr>
        <p:spPr/>
        <p:txBody>
          <a:bodyPr/>
          <a:lstStyle/>
          <a:p>
            <a:fld id="{936B7E82-8153-1B40-B03C-F5F5FA245232}" type="datetimeFigureOut">
              <a:rPr lang="en-AU" smtClean="0"/>
              <a:t>18/2/2025</a:t>
            </a:fld>
            <a:endParaRPr lang="en-AU"/>
          </a:p>
        </p:txBody>
      </p:sp>
      <p:sp>
        <p:nvSpPr>
          <p:cNvPr id="5" name="Footer Placeholder 4">
            <a:extLst>
              <a:ext uri="{FF2B5EF4-FFF2-40B4-BE49-F238E27FC236}">
                <a16:creationId xmlns:a16="http://schemas.microsoft.com/office/drawing/2014/main" id="{D396EB4B-F6AF-DBBB-1280-64220B2983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8A676B-B6E9-AFD8-5762-5BAB860F9DF5}"/>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349327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0F9A5-1834-FB38-0199-F13595A2ABFB}"/>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3A9636F7-06F2-C6D4-93C2-0D0913429D6C}"/>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4" name="Date Placeholder 3">
            <a:extLst>
              <a:ext uri="{FF2B5EF4-FFF2-40B4-BE49-F238E27FC236}">
                <a16:creationId xmlns:a16="http://schemas.microsoft.com/office/drawing/2014/main" id="{DE18E687-464E-C740-B72D-4E4FE10F2FB2}"/>
              </a:ext>
            </a:extLst>
          </p:cNvPr>
          <p:cNvSpPr>
            <a:spLocks noGrp="1"/>
          </p:cNvSpPr>
          <p:nvPr>
            <p:ph type="dt" sz="half" idx="10"/>
          </p:nvPr>
        </p:nvSpPr>
        <p:spPr/>
        <p:txBody>
          <a:bodyPr/>
          <a:lstStyle/>
          <a:p>
            <a:fld id="{936B7E82-8153-1B40-B03C-F5F5FA245232}" type="datetimeFigureOut">
              <a:rPr lang="en-AU" smtClean="0"/>
              <a:t>18/2/2025</a:t>
            </a:fld>
            <a:endParaRPr lang="en-AU"/>
          </a:p>
        </p:txBody>
      </p:sp>
      <p:sp>
        <p:nvSpPr>
          <p:cNvPr id="5" name="Footer Placeholder 4">
            <a:extLst>
              <a:ext uri="{FF2B5EF4-FFF2-40B4-BE49-F238E27FC236}">
                <a16:creationId xmlns:a16="http://schemas.microsoft.com/office/drawing/2014/main" id="{B62BFACD-7594-D30F-DB7A-BEFE39CE356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300BC33-F86C-8AA1-6F08-75FD9B42418E}"/>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10150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3C57-2DCB-B598-9CF4-B753142CCE4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CEAF2F08-7A51-1211-6D36-CB24537595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053FB5D-8448-BF02-1A71-75751A04CA86}"/>
              </a:ext>
            </a:extLst>
          </p:cNvPr>
          <p:cNvSpPr>
            <a:spLocks noGrp="1"/>
          </p:cNvSpPr>
          <p:nvPr>
            <p:ph type="dt" sz="half" idx="10"/>
          </p:nvPr>
        </p:nvSpPr>
        <p:spPr/>
        <p:txBody>
          <a:bodyPr/>
          <a:lstStyle/>
          <a:p>
            <a:fld id="{936B7E82-8153-1B40-B03C-F5F5FA245232}" type="datetimeFigureOut">
              <a:rPr lang="en-AU" smtClean="0"/>
              <a:t>18/2/2025</a:t>
            </a:fld>
            <a:endParaRPr lang="en-AU"/>
          </a:p>
        </p:txBody>
      </p:sp>
      <p:sp>
        <p:nvSpPr>
          <p:cNvPr id="5" name="Footer Placeholder 4">
            <a:extLst>
              <a:ext uri="{FF2B5EF4-FFF2-40B4-BE49-F238E27FC236}">
                <a16:creationId xmlns:a16="http://schemas.microsoft.com/office/drawing/2014/main" id="{64D1A5C0-D4E1-1FBF-23B7-2022E3AE798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E85B951-B484-4222-34E7-11B9A197D41B}"/>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21678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08EA-862E-B68E-1529-8427BA1BCCFC}"/>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02BCE5A4-022B-3DC3-0A20-9C3C9961AA0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F887BF79-9A40-23F0-6A72-FB9C1B4ABF8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8CD77433-5BF5-5AC3-3AE0-676544964327}"/>
              </a:ext>
            </a:extLst>
          </p:cNvPr>
          <p:cNvSpPr>
            <a:spLocks noGrp="1"/>
          </p:cNvSpPr>
          <p:nvPr>
            <p:ph type="dt" sz="half" idx="10"/>
          </p:nvPr>
        </p:nvSpPr>
        <p:spPr/>
        <p:txBody>
          <a:bodyPr/>
          <a:lstStyle/>
          <a:p>
            <a:fld id="{936B7E82-8153-1B40-B03C-F5F5FA245232}" type="datetimeFigureOut">
              <a:rPr lang="en-AU" smtClean="0"/>
              <a:t>18/2/2025</a:t>
            </a:fld>
            <a:endParaRPr lang="en-AU"/>
          </a:p>
        </p:txBody>
      </p:sp>
      <p:sp>
        <p:nvSpPr>
          <p:cNvPr id="6" name="Footer Placeholder 5">
            <a:extLst>
              <a:ext uri="{FF2B5EF4-FFF2-40B4-BE49-F238E27FC236}">
                <a16:creationId xmlns:a16="http://schemas.microsoft.com/office/drawing/2014/main" id="{45A75187-DBC5-F694-7743-F14DB9A7B64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59B2F6F-DD6F-543B-3909-09D01675C7DB}"/>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3409869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9442-8348-020A-6D52-39F915BC755A}"/>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763EEBD1-32AB-20FA-95E9-1C2E3C6ED4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79AEAD3-046E-58AC-9D8B-5CDB386A5B1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AB8FA84B-C23F-7FFB-74D8-6CD58A1CFB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3F3403-6BFE-6E90-8EFF-703D141340E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2527F975-840E-1736-BA19-80060334124F}"/>
              </a:ext>
            </a:extLst>
          </p:cNvPr>
          <p:cNvSpPr>
            <a:spLocks noGrp="1"/>
          </p:cNvSpPr>
          <p:nvPr>
            <p:ph type="dt" sz="half" idx="10"/>
          </p:nvPr>
        </p:nvSpPr>
        <p:spPr/>
        <p:txBody>
          <a:bodyPr/>
          <a:lstStyle/>
          <a:p>
            <a:fld id="{936B7E82-8153-1B40-B03C-F5F5FA245232}" type="datetimeFigureOut">
              <a:rPr lang="en-AU" smtClean="0"/>
              <a:t>18/2/2025</a:t>
            </a:fld>
            <a:endParaRPr lang="en-AU"/>
          </a:p>
        </p:txBody>
      </p:sp>
      <p:sp>
        <p:nvSpPr>
          <p:cNvPr id="8" name="Footer Placeholder 7">
            <a:extLst>
              <a:ext uri="{FF2B5EF4-FFF2-40B4-BE49-F238E27FC236}">
                <a16:creationId xmlns:a16="http://schemas.microsoft.com/office/drawing/2014/main" id="{FA192B66-F8E0-17EE-AF6D-C29A185870B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5A176F6-F95A-FE8F-BA0A-8028F5851A34}"/>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231788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88F4-6AF5-3216-C531-1E4CBB28B170}"/>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F23C72D0-CD60-7CB9-61FC-17DF703C56C7}"/>
              </a:ext>
            </a:extLst>
          </p:cNvPr>
          <p:cNvSpPr>
            <a:spLocks noGrp="1"/>
          </p:cNvSpPr>
          <p:nvPr>
            <p:ph type="dt" sz="half" idx="10"/>
          </p:nvPr>
        </p:nvSpPr>
        <p:spPr/>
        <p:txBody>
          <a:bodyPr/>
          <a:lstStyle/>
          <a:p>
            <a:fld id="{936B7E82-8153-1B40-B03C-F5F5FA245232}" type="datetimeFigureOut">
              <a:rPr lang="en-AU" smtClean="0"/>
              <a:t>18/2/2025</a:t>
            </a:fld>
            <a:endParaRPr lang="en-AU"/>
          </a:p>
        </p:txBody>
      </p:sp>
      <p:sp>
        <p:nvSpPr>
          <p:cNvPr id="4" name="Footer Placeholder 3">
            <a:extLst>
              <a:ext uri="{FF2B5EF4-FFF2-40B4-BE49-F238E27FC236}">
                <a16:creationId xmlns:a16="http://schemas.microsoft.com/office/drawing/2014/main" id="{32E5B926-F1ED-2E4D-95B0-66EB5AAA11B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1A3E34B-9C64-DDE0-E293-6FC4424424C8}"/>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56179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695502-9803-D1A7-B79D-DFDBDC2E7322}"/>
              </a:ext>
            </a:extLst>
          </p:cNvPr>
          <p:cNvSpPr>
            <a:spLocks noGrp="1"/>
          </p:cNvSpPr>
          <p:nvPr>
            <p:ph type="dt" sz="half" idx="10"/>
          </p:nvPr>
        </p:nvSpPr>
        <p:spPr/>
        <p:txBody>
          <a:bodyPr/>
          <a:lstStyle/>
          <a:p>
            <a:fld id="{936B7E82-8153-1B40-B03C-F5F5FA245232}" type="datetimeFigureOut">
              <a:rPr lang="en-AU" smtClean="0"/>
              <a:t>18/2/2025</a:t>
            </a:fld>
            <a:endParaRPr lang="en-AU"/>
          </a:p>
        </p:txBody>
      </p:sp>
      <p:sp>
        <p:nvSpPr>
          <p:cNvPr id="3" name="Footer Placeholder 2">
            <a:extLst>
              <a:ext uri="{FF2B5EF4-FFF2-40B4-BE49-F238E27FC236}">
                <a16:creationId xmlns:a16="http://schemas.microsoft.com/office/drawing/2014/main" id="{1A961083-58A5-8666-BA65-DC05A87C199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6DD1AC9-CCC5-F0EE-B54F-81AA85BA6892}"/>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97718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3CF49-A5B6-D1B9-BFD1-21CE29C640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B73C53A8-3273-C768-701A-EFB9521618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6C7944F3-3997-93C5-A55D-5CDBEC5D3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FF4C23-085F-FCB8-547A-ACDB054EAF62}"/>
              </a:ext>
            </a:extLst>
          </p:cNvPr>
          <p:cNvSpPr>
            <a:spLocks noGrp="1"/>
          </p:cNvSpPr>
          <p:nvPr>
            <p:ph type="dt" sz="half" idx="10"/>
          </p:nvPr>
        </p:nvSpPr>
        <p:spPr/>
        <p:txBody>
          <a:bodyPr/>
          <a:lstStyle/>
          <a:p>
            <a:fld id="{936B7E82-8153-1B40-B03C-F5F5FA245232}" type="datetimeFigureOut">
              <a:rPr lang="en-AU" smtClean="0"/>
              <a:t>18/2/2025</a:t>
            </a:fld>
            <a:endParaRPr lang="en-AU"/>
          </a:p>
        </p:txBody>
      </p:sp>
      <p:sp>
        <p:nvSpPr>
          <p:cNvPr id="6" name="Footer Placeholder 5">
            <a:extLst>
              <a:ext uri="{FF2B5EF4-FFF2-40B4-BE49-F238E27FC236}">
                <a16:creationId xmlns:a16="http://schemas.microsoft.com/office/drawing/2014/main" id="{373131EA-1715-66E8-194B-B39E117028F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7F84D1C-D136-DF85-2533-20F9383AEED3}"/>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155484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6760-0351-6554-A551-441204EEE2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BCA88F37-CF87-B4D2-F714-DF3A58C66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11F3626-E8B0-F7C3-33B9-116F717F6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5C6DA9-99BB-AA2B-A69E-E16AA55495C8}"/>
              </a:ext>
            </a:extLst>
          </p:cNvPr>
          <p:cNvSpPr>
            <a:spLocks noGrp="1"/>
          </p:cNvSpPr>
          <p:nvPr>
            <p:ph type="dt" sz="half" idx="10"/>
          </p:nvPr>
        </p:nvSpPr>
        <p:spPr/>
        <p:txBody>
          <a:bodyPr/>
          <a:lstStyle/>
          <a:p>
            <a:fld id="{936B7E82-8153-1B40-B03C-F5F5FA245232}" type="datetimeFigureOut">
              <a:rPr lang="en-AU" smtClean="0"/>
              <a:t>18/2/2025</a:t>
            </a:fld>
            <a:endParaRPr lang="en-AU"/>
          </a:p>
        </p:txBody>
      </p:sp>
      <p:sp>
        <p:nvSpPr>
          <p:cNvPr id="6" name="Footer Placeholder 5">
            <a:extLst>
              <a:ext uri="{FF2B5EF4-FFF2-40B4-BE49-F238E27FC236}">
                <a16:creationId xmlns:a16="http://schemas.microsoft.com/office/drawing/2014/main" id="{AC9DA70F-2D82-7C1F-024B-43401D949DF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7BB2CE7-445F-21D7-BA53-0585DF820892}"/>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35148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572004-81C6-F061-E78E-E03225280F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1AD2F9D5-0085-1F28-2A4E-83CA858BA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11F856A-193E-398C-2C18-21D7A42053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B7E82-8153-1B40-B03C-F5F5FA245232}" type="datetimeFigureOut">
              <a:rPr lang="en-AU" smtClean="0"/>
              <a:t>18/2/2025</a:t>
            </a:fld>
            <a:endParaRPr lang="en-AU"/>
          </a:p>
        </p:txBody>
      </p:sp>
      <p:sp>
        <p:nvSpPr>
          <p:cNvPr id="5" name="Footer Placeholder 4">
            <a:extLst>
              <a:ext uri="{FF2B5EF4-FFF2-40B4-BE49-F238E27FC236}">
                <a16:creationId xmlns:a16="http://schemas.microsoft.com/office/drawing/2014/main" id="{3D78D5F2-6344-77E9-3555-E042FB692F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D5D773D-FEAB-070B-DE2E-462273A16F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9C9E2-2CA5-4E45-B74F-1205A2D8A575}" type="slidenum">
              <a:rPr lang="en-AU" smtClean="0"/>
              <a:t>‹#›</a:t>
            </a:fld>
            <a:endParaRPr lang="en-AU"/>
          </a:p>
        </p:txBody>
      </p:sp>
    </p:spTree>
    <p:extLst>
      <p:ext uri="{BB962C8B-B14F-4D97-AF65-F5344CB8AC3E}">
        <p14:creationId xmlns:p14="http://schemas.microsoft.com/office/powerpoint/2010/main" val="3039642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investors.vodafone.com/sites/vodafone-ir/files/2021-06/vodafone-technology-investor-briefing-presentation.pdf"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EBD7-9BDC-CFCE-283A-8CDF46B7A2A1}"/>
              </a:ext>
            </a:extLst>
          </p:cNvPr>
          <p:cNvSpPr>
            <a:spLocks noGrp="1"/>
          </p:cNvSpPr>
          <p:nvPr>
            <p:ph type="ctrTitle"/>
          </p:nvPr>
        </p:nvSpPr>
        <p:spPr/>
        <p:txBody>
          <a:bodyPr>
            <a:normAutofit/>
          </a:bodyPr>
          <a:lstStyle/>
          <a:p>
            <a:r>
              <a:rPr lang="en-AU" dirty="0"/>
              <a:t>The Evolution of Internet Markets</a:t>
            </a:r>
          </a:p>
        </p:txBody>
      </p:sp>
      <p:sp>
        <p:nvSpPr>
          <p:cNvPr id="3" name="Subtitle 2">
            <a:extLst>
              <a:ext uri="{FF2B5EF4-FFF2-40B4-BE49-F238E27FC236}">
                <a16:creationId xmlns:a16="http://schemas.microsoft.com/office/drawing/2014/main" id="{D90680E8-FC8B-E940-3804-4629F7486848}"/>
              </a:ext>
            </a:extLst>
          </p:cNvPr>
          <p:cNvSpPr>
            <a:spLocks noGrp="1"/>
          </p:cNvSpPr>
          <p:nvPr>
            <p:ph type="subTitle" idx="1"/>
          </p:nvPr>
        </p:nvSpPr>
        <p:spPr>
          <a:xfrm>
            <a:off x="1524000" y="4396583"/>
            <a:ext cx="9144000" cy="1655762"/>
          </a:xfrm>
        </p:spPr>
        <p:txBody>
          <a:bodyPr>
            <a:normAutofit/>
          </a:bodyPr>
          <a:lstStyle/>
          <a:p>
            <a:pPr algn="r"/>
            <a:r>
              <a:rPr lang="en-AU" altLang="en-US" sz="4000" dirty="0">
                <a:latin typeface="Max's Handwritin" pitchFamily="2" charset="0"/>
              </a:rPr>
              <a:t>Geoff Huston AM</a:t>
            </a:r>
          </a:p>
          <a:p>
            <a:pPr algn="r"/>
            <a:r>
              <a:rPr lang="en-AU" altLang="en-US" sz="4000" dirty="0">
                <a:latin typeface="Max's Handwritin" pitchFamily="2" charset="0"/>
              </a:rPr>
              <a:t>Chief Scientist, APNIC</a:t>
            </a:r>
          </a:p>
          <a:p>
            <a:pPr algn="r"/>
            <a:endParaRPr lang="en-AU" sz="4000" dirty="0"/>
          </a:p>
        </p:txBody>
      </p:sp>
    </p:spTree>
    <p:extLst>
      <p:ext uri="{BB962C8B-B14F-4D97-AF65-F5344CB8AC3E}">
        <p14:creationId xmlns:p14="http://schemas.microsoft.com/office/powerpoint/2010/main" val="1696566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4646-FE5F-E775-A132-3C7DDD43B961}"/>
              </a:ext>
            </a:extLst>
          </p:cNvPr>
          <p:cNvSpPr>
            <a:spLocks noGrp="1"/>
          </p:cNvSpPr>
          <p:nvPr>
            <p:ph type="title"/>
          </p:nvPr>
        </p:nvSpPr>
        <p:spPr/>
        <p:txBody>
          <a:bodyPr/>
          <a:lstStyle/>
          <a:p>
            <a:r>
              <a:rPr lang="en-AU" dirty="0"/>
              <a:t>Change</a:t>
            </a:r>
          </a:p>
        </p:txBody>
      </p:sp>
      <p:sp>
        <p:nvSpPr>
          <p:cNvPr id="3" name="Content Placeholder 2">
            <a:extLst>
              <a:ext uri="{FF2B5EF4-FFF2-40B4-BE49-F238E27FC236}">
                <a16:creationId xmlns:a16="http://schemas.microsoft.com/office/drawing/2014/main" id="{232418FA-C403-27C6-3E81-4F5E889B05F2}"/>
              </a:ext>
            </a:extLst>
          </p:cNvPr>
          <p:cNvSpPr>
            <a:spLocks noGrp="1"/>
          </p:cNvSpPr>
          <p:nvPr>
            <p:ph idx="1"/>
          </p:nvPr>
        </p:nvSpPr>
        <p:spPr/>
        <p:txBody>
          <a:bodyPr/>
          <a:lstStyle/>
          <a:p>
            <a:r>
              <a:rPr lang="en-AU" dirty="0"/>
              <a:t>Greater capacity in edge networks has enabled…</a:t>
            </a:r>
          </a:p>
          <a:p>
            <a:r>
              <a:rPr lang="en-AU" dirty="0"/>
              <a:t>Greater use of high-volume streaming content, which has lead to …</a:t>
            </a:r>
          </a:p>
          <a:p>
            <a:r>
              <a:rPr lang="en-AU" dirty="0"/>
              <a:t>Adoption of higher capacity technologies in edge networks, which generates economies of scale that enables …</a:t>
            </a:r>
          </a:p>
          <a:p>
            <a:r>
              <a:rPr lang="en-AU" dirty="0"/>
              <a:t>Reductions in the unit cost of carriage in edge networks</a:t>
            </a:r>
          </a:p>
          <a:p>
            <a:endParaRPr lang="en-AU" dirty="0"/>
          </a:p>
          <a:p>
            <a:pPr marL="0" indent="0">
              <a:buNone/>
            </a:pPr>
            <a:r>
              <a:rPr lang="en-AU" dirty="0"/>
              <a:t>“Bigger” induces “faster” and “cheaper”!</a:t>
            </a:r>
          </a:p>
          <a:p>
            <a:endParaRPr lang="en-AU" dirty="0"/>
          </a:p>
        </p:txBody>
      </p:sp>
    </p:spTree>
    <p:extLst>
      <p:ext uri="{BB962C8B-B14F-4D97-AF65-F5344CB8AC3E}">
        <p14:creationId xmlns:p14="http://schemas.microsoft.com/office/powerpoint/2010/main" val="1861202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77DD-B7F6-DBF0-C4E9-CF2F12D01319}"/>
              </a:ext>
            </a:extLst>
          </p:cNvPr>
          <p:cNvSpPr>
            <a:spLocks noGrp="1"/>
          </p:cNvSpPr>
          <p:nvPr>
            <p:ph type="title"/>
          </p:nvPr>
        </p:nvSpPr>
        <p:spPr/>
        <p:txBody>
          <a:bodyPr/>
          <a:lstStyle/>
          <a:p>
            <a:r>
              <a:rPr lang="en-AU" dirty="0"/>
              <a:t>Change</a:t>
            </a:r>
          </a:p>
        </p:txBody>
      </p:sp>
      <p:pic>
        <p:nvPicPr>
          <p:cNvPr id="5" name="Content Placeholder 4">
            <a:extLst>
              <a:ext uri="{FF2B5EF4-FFF2-40B4-BE49-F238E27FC236}">
                <a16:creationId xmlns:a16="http://schemas.microsoft.com/office/drawing/2014/main" id="{18FD3379-6F33-3A1E-5A32-5A6DDE4D4E8E}"/>
              </a:ext>
            </a:extLst>
          </p:cNvPr>
          <p:cNvPicPr>
            <a:picLocks noGrp="1" noChangeAspect="1"/>
          </p:cNvPicPr>
          <p:nvPr>
            <p:ph idx="1"/>
          </p:nvPr>
        </p:nvPicPr>
        <p:blipFill>
          <a:blip r:embed="rId2"/>
          <a:stretch>
            <a:fillRect/>
          </a:stretch>
        </p:blipFill>
        <p:spPr>
          <a:xfrm>
            <a:off x="708845" y="1726233"/>
            <a:ext cx="2922396" cy="4351338"/>
          </a:xfrm>
        </p:spPr>
      </p:pic>
      <p:pic>
        <p:nvPicPr>
          <p:cNvPr id="4" name="Picture 3">
            <a:extLst>
              <a:ext uri="{FF2B5EF4-FFF2-40B4-BE49-F238E27FC236}">
                <a16:creationId xmlns:a16="http://schemas.microsoft.com/office/drawing/2014/main" id="{3619173F-C54C-118B-661F-EAD05FACAAD0}"/>
              </a:ext>
            </a:extLst>
          </p:cNvPr>
          <p:cNvPicPr>
            <a:picLocks noChangeAspect="1"/>
          </p:cNvPicPr>
          <p:nvPr/>
        </p:nvPicPr>
        <p:blipFill>
          <a:blip r:embed="rId3"/>
          <a:stretch>
            <a:fillRect/>
          </a:stretch>
        </p:blipFill>
        <p:spPr>
          <a:xfrm>
            <a:off x="4450128" y="1726233"/>
            <a:ext cx="2888197" cy="4351338"/>
          </a:xfrm>
          <a:prstGeom prst="rect">
            <a:avLst/>
          </a:prstGeom>
        </p:spPr>
      </p:pic>
      <p:pic>
        <p:nvPicPr>
          <p:cNvPr id="6" name="Picture 5">
            <a:extLst>
              <a:ext uri="{FF2B5EF4-FFF2-40B4-BE49-F238E27FC236}">
                <a16:creationId xmlns:a16="http://schemas.microsoft.com/office/drawing/2014/main" id="{CA01DCB6-3D0D-2CD8-EBDF-D64931F6B569}"/>
              </a:ext>
            </a:extLst>
          </p:cNvPr>
          <p:cNvPicPr>
            <a:picLocks noChangeAspect="1"/>
          </p:cNvPicPr>
          <p:nvPr/>
        </p:nvPicPr>
        <p:blipFill>
          <a:blip r:embed="rId4"/>
          <a:stretch>
            <a:fillRect/>
          </a:stretch>
        </p:blipFill>
        <p:spPr>
          <a:xfrm>
            <a:off x="8030348" y="1726233"/>
            <a:ext cx="2927581" cy="4388126"/>
          </a:xfrm>
          <a:prstGeom prst="rect">
            <a:avLst/>
          </a:prstGeom>
        </p:spPr>
      </p:pic>
      <p:sp>
        <p:nvSpPr>
          <p:cNvPr id="8" name="TextBox 7">
            <a:extLst>
              <a:ext uri="{FF2B5EF4-FFF2-40B4-BE49-F238E27FC236}">
                <a16:creationId xmlns:a16="http://schemas.microsoft.com/office/drawing/2014/main" id="{A4BC74DD-FB2B-C3D7-568D-03434843676E}"/>
              </a:ext>
            </a:extLst>
          </p:cNvPr>
          <p:cNvSpPr txBox="1"/>
          <p:nvPr/>
        </p:nvSpPr>
        <p:spPr>
          <a:xfrm>
            <a:off x="3360668" y="6375160"/>
            <a:ext cx="6095170" cy="369332"/>
          </a:xfrm>
          <a:prstGeom prst="rect">
            <a:avLst/>
          </a:prstGeom>
          <a:noFill/>
        </p:spPr>
        <p:txBody>
          <a:bodyPr wrap="square">
            <a:spAutoFit/>
          </a:bodyPr>
          <a:lstStyle/>
          <a:p>
            <a:r>
              <a:rPr lang="en-AU" b="0" i="1" dirty="0">
                <a:solidFill>
                  <a:srgbClr val="000000"/>
                </a:solidFill>
                <a:effectLst/>
                <a:latin typeface="Verdana" panose="020B0604030504040204" pitchFamily="34" charset="0"/>
              </a:rPr>
              <a:t>Source: </a:t>
            </a:r>
            <a:r>
              <a:rPr lang="en-AU" b="0" i="1" u="none" strike="noStrike" dirty="0">
                <a:solidFill>
                  <a:srgbClr val="660066"/>
                </a:solidFill>
                <a:effectLst/>
                <a:latin typeface="Verdana" panose="020B0604030504040204" pitchFamily="34" charset="0"/>
                <a:hlinkClick r:id="rId5"/>
              </a:rPr>
              <a:t>Vodaphone 2021 Investor Briefing</a:t>
            </a:r>
            <a:endParaRPr lang="en-AU" dirty="0"/>
          </a:p>
        </p:txBody>
      </p:sp>
    </p:spTree>
    <p:extLst>
      <p:ext uri="{BB962C8B-B14F-4D97-AF65-F5344CB8AC3E}">
        <p14:creationId xmlns:p14="http://schemas.microsoft.com/office/powerpoint/2010/main" val="190680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5B201-4F15-5580-A1DD-5A210483EF4A}"/>
              </a:ext>
            </a:extLst>
          </p:cNvPr>
          <p:cNvSpPr>
            <a:spLocks noGrp="1"/>
          </p:cNvSpPr>
          <p:nvPr>
            <p:ph type="title"/>
          </p:nvPr>
        </p:nvSpPr>
        <p:spPr/>
        <p:txBody>
          <a:bodyPr/>
          <a:lstStyle/>
          <a:p>
            <a:r>
              <a:rPr lang="en-AU" dirty="0"/>
              <a:t>Change</a:t>
            </a:r>
          </a:p>
        </p:txBody>
      </p:sp>
      <p:sp>
        <p:nvSpPr>
          <p:cNvPr id="3" name="Content Placeholder 2">
            <a:extLst>
              <a:ext uri="{FF2B5EF4-FFF2-40B4-BE49-F238E27FC236}">
                <a16:creationId xmlns:a16="http://schemas.microsoft.com/office/drawing/2014/main" id="{6310A83B-E132-31E7-A4FE-5E0E9A614C93}"/>
              </a:ext>
            </a:extLst>
          </p:cNvPr>
          <p:cNvSpPr>
            <a:spLocks noGrp="1"/>
          </p:cNvSpPr>
          <p:nvPr>
            <p:ph idx="1"/>
          </p:nvPr>
        </p:nvSpPr>
        <p:spPr/>
        <p:txBody>
          <a:bodyPr/>
          <a:lstStyle/>
          <a:p>
            <a:r>
              <a:rPr lang="en-AU" dirty="0"/>
              <a:t>Refreshing edge network technologies allows for significant capacity increases</a:t>
            </a:r>
          </a:p>
          <a:p>
            <a:pPr lvl="1"/>
            <a:r>
              <a:rPr lang="en-AU" dirty="0"/>
              <a:t>3G -&gt; 4G -&gt; 5G mobile access</a:t>
            </a:r>
          </a:p>
          <a:p>
            <a:pPr lvl="1"/>
            <a:r>
              <a:rPr lang="en-AU" dirty="0"/>
              <a:t>DSL -&gt; VDSL -&gt; Fibre in wired access</a:t>
            </a:r>
          </a:p>
          <a:p>
            <a:r>
              <a:rPr lang="en-AU" dirty="0"/>
              <a:t>Failure to reinvest in edge access places the operator in a disadvantaged competitive position</a:t>
            </a:r>
          </a:p>
        </p:txBody>
      </p:sp>
    </p:spTree>
    <p:extLst>
      <p:ext uri="{BB962C8B-B14F-4D97-AF65-F5344CB8AC3E}">
        <p14:creationId xmlns:p14="http://schemas.microsoft.com/office/powerpoint/2010/main" val="2385522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EA23-525D-02DD-154D-2883FAFEE36A}"/>
              </a:ext>
            </a:extLst>
          </p:cNvPr>
          <p:cNvSpPr>
            <a:spLocks noGrp="1"/>
          </p:cNvSpPr>
          <p:nvPr>
            <p:ph type="title"/>
          </p:nvPr>
        </p:nvSpPr>
        <p:spPr/>
        <p:txBody>
          <a:bodyPr/>
          <a:lstStyle/>
          <a:p>
            <a:r>
              <a:rPr lang="en-AU" dirty="0"/>
              <a:t>Changing Internal Arrangements</a:t>
            </a:r>
          </a:p>
        </p:txBody>
      </p:sp>
      <p:sp>
        <p:nvSpPr>
          <p:cNvPr id="3" name="Content Placeholder 2">
            <a:extLst>
              <a:ext uri="{FF2B5EF4-FFF2-40B4-BE49-F238E27FC236}">
                <a16:creationId xmlns:a16="http://schemas.microsoft.com/office/drawing/2014/main" id="{EB08FDD1-CB33-838C-AB5E-D1BF2B198033}"/>
              </a:ext>
            </a:extLst>
          </p:cNvPr>
          <p:cNvSpPr>
            <a:spLocks noGrp="1"/>
          </p:cNvSpPr>
          <p:nvPr>
            <p:ph idx="1"/>
          </p:nvPr>
        </p:nvSpPr>
        <p:spPr/>
        <p:txBody>
          <a:bodyPr/>
          <a:lstStyle/>
          <a:p>
            <a:pPr marL="0" indent="0">
              <a:buNone/>
            </a:pPr>
            <a:r>
              <a:rPr lang="en-AU" dirty="0"/>
              <a:t>The comprehensive domination of over-the-top service provision</a:t>
            </a:r>
          </a:p>
          <a:p>
            <a:pPr lvl="1"/>
            <a:r>
              <a:rPr lang="en-AU" dirty="0"/>
              <a:t>The carriers’ case that increases in carried traffic volumes should be funded by content streamers is based on a desire by the carriage sector to cling to outdated technology and financial models for carriage that are well and truly over their Use By dates! </a:t>
            </a:r>
          </a:p>
        </p:txBody>
      </p:sp>
    </p:spTree>
    <p:extLst>
      <p:ext uri="{BB962C8B-B14F-4D97-AF65-F5344CB8AC3E}">
        <p14:creationId xmlns:p14="http://schemas.microsoft.com/office/powerpoint/2010/main" val="4160468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7DB2-AB8E-4275-CB75-6B5A6A910AAE}"/>
              </a:ext>
            </a:extLst>
          </p:cNvPr>
          <p:cNvSpPr>
            <a:spLocks noGrp="1"/>
          </p:cNvSpPr>
          <p:nvPr>
            <p:ph type="title"/>
          </p:nvPr>
        </p:nvSpPr>
        <p:spPr/>
        <p:txBody>
          <a:bodyPr/>
          <a:lstStyle/>
          <a:p>
            <a:r>
              <a:rPr lang="en-AU" dirty="0"/>
              <a:t>Regulatory Responses?</a:t>
            </a:r>
          </a:p>
        </p:txBody>
      </p:sp>
      <p:sp>
        <p:nvSpPr>
          <p:cNvPr id="3" name="Content Placeholder 2">
            <a:extLst>
              <a:ext uri="{FF2B5EF4-FFF2-40B4-BE49-F238E27FC236}">
                <a16:creationId xmlns:a16="http://schemas.microsoft.com/office/drawing/2014/main" id="{2DA6094C-ECD0-0883-B7C5-43820A01812A}"/>
              </a:ext>
            </a:extLst>
          </p:cNvPr>
          <p:cNvSpPr>
            <a:spLocks noGrp="1"/>
          </p:cNvSpPr>
          <p:nvPr>
            <p:ph idx="1"/>
          </p:nvPr>
        </p:nvSpPr>
        <p:spPr/>
        <p:txBody>
          <a:bodyPr/>
          <a:lstStyle/>
          <a:p>
            <a:r>
              <a:rPr lang="en-AU" dirty="0"/>
              <a:t>Regulate the interconnection regime?</a:t>
            </a:r>
          </a:p>
          <a:p>
            <a:pPr lvl="1"/>
            <a:r>
              <a:rPr lang="en-AU" dirty="0"/>
              <a:t>Poor outcomes that distort the interconnection market when regulators have attempted this</a:t>
            </a:r>
          </a:p>
          <a:p>
            <a:r>
              <a:rPr lang="en-AU" dirty="0"/>
              <a:t>Regulate inter-provider pricing?</a:t>
            </a:r>
          </a:p>
          <a:p>
            <a:pPr lvl="1"/>
            <a:r>
              <a:rPr lang="en-AU" dirty="0"/>
              <a:t>Allows the less efficient operators to be cross-subsidised by more efficient operators</a:t>
            </a:r>
          </a:p>
          <a:p>
            <a:pPr lvl="1"/>
            <a:r>
              <a:rPr lang="en-AU" dirty="0"/>
              <a:t>Inhibits technology refresh in carriage networks</a:t>
            </a:r>
          </a:p>
          <a:p>
            <a:endParaRPr lang="en-AU" dirty="0"/>
          </a:p>
        </p:txBody>
      </p:sp>
    </p:spTree>
    <p:extLst>
      <p:ext uri="{BB962C8B-B14F-4D97-AF65-F5344CB8AC3E}">
        <p14:creationId xmlns:p14="http://schemas.microsoft.com/office/powerpoint/2010/main" val="450315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D087-67BF-3536-A69F-D0A7CBD10F7E}"/>
              </a:ext>
            </a:extLst>
          </p:cNvPr>
          <p:cNvSpPr>
            <a:spLocks noGrp="1"/>
          </p:cNvSpPr>
          <p:nvPr>
            <p:ph type="title"/>
          </p:nvPr>
        </p:nvSpPr>
        <p:spPr/>
        <p:txBody>
          <a:bodyPr/>
          <a:lstStyle/>
          <a:p>
            <a:r>
              <a:rPr lang="en-AU" dirty="0"/>
              <a:t>How to deal with termination monopolies?</a:t>
            </a:r>
          </a:p>
        </p:txBody>
      </p:sp>
      <p:sp>
        <p:nvSpPr>
          <p:cNvPr id="3" name="Content Placeholder 2">
            <a:extLst>
              <a:ext uri="{FF2B5EF4-FFF2-40B4-BE49-F238E27FC236}">
                <a16:creationId xmlns:a16="http://schemas.microsoft.com/office/drawing/2014/main" id="{936701AF-7E3D-427E-D5B3-330845343277}"/>
              </a:ext>
            </a:extLst>
          </p:cNvPr>
          <p:cNvSpPr>
            <a:spLocks noGrp="1"/>
          </p:cNvSpPr>
          <p:nvPr>
            <p:ph idx="1"/>
          </p:nvPr>
        </p:nvSpPr>
        <p:spPr/>
        <p:txBody>
          <a:bodyPr/>
          <a:lstStyle/>
          <a:p>
            <a:r>
              <a:rPr lang="en-AU" dirty="0"/>
              <a:t>Neutralise the capital investment infrastructure as a competitive level and facilitate competition at the retail level</a:t>
            </a:r>
          </a:p>
          <a:p>
            <a:pPr lvl="1"/>
            <a:r>
              <a:rPr lang="en-AU" dirty="0"/>
              <a:t>Australian NBN-style of common access network, or New Zealand’s Crown Infrastructure Partners program</a:t>
            </a:r>
          </a:p>
          <a:p>
            <a:pPr lvl="1"/>
            <a:r>
              <a:rPr lang="en-AU" dirty="0"/>
              <a:t>Allow seamless consumer switching between retail providers</a:t>
            </a:r>
          </a:p>
          <a:p>
            <a:pPr lvl="1"/>
            <a:r>
              <a:rPr lang="en-AU" dirty="0"/>
              <a:t>Encourage MVNO operators in the mobile space</a:t>
            </a:r>
          </a:p>
          <a:p>
            <a:pPr lvl="1"/>
            <a:endParaRPr lang="en-AU" dirty="0"/>
          </a:p>
        </p:txBody>
      </p:sp>
    </p:spTree>
    <p:extLst>
      <p:ext uri="{BB962C8B-B14F-4D97-AF65-F5344CB8AC3E}">
        <p14:creationId xmlns:p14="http://schemas.microsoft.com/office/powerpoint/2010/main" val="3844180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AF7982A-BE05-8145-B1B5-1EDDF4E96017}"/>
              </a:ext>
            </a:extLst>
          </p:cNvPr>
          <p:cNvSpPr>
            <a:spLocks noGrp="1" noChangeArrowheads="1"/>
          </p:cNvSpPr>
          <p:nvPr>
            <p:ph type="title"/>
          </p:nvPr>
        </p:nvSpPr>
        <p:spPr/>
        <p:txBody>
          <a:bodyPr/>
          <a:lstStyle/>
          <a:p>
            <a:r>
              <a:rPr lang="en-US" altLang="en-US"/>
              <a:t>What are we learning?</a:t>
            </a:r>
          </a:p>
        </p:txBody>
      </p:sp>
      <p:sp>
        <p:nvSpPr>
          <p:cNvPr id="19459" name="Rectangle 3">
            <a:extLst>
              <a:ext uri="{FF2B5EF4-FFF2-40B4-BE49-F238E27FC236}">
                <a16:creationId xmlns:a16="http://schemas.microsoft.com/office/drawing/2014/main" id="{9115084D-8D8C-A949-AD0B-2959C68A61F2}"/>
              </a:ext>
            </a:extLst>
          </p:cNvPr>
          <p:cNvSpPr>
            <a:spLocks noGrp="1" noChangeArrowheads="1"/>
          </p:cNvSpPr>
          <p:nvPr>
            <p:ph type="body" idx="1"/>
          </p:nvPr>
        </p:nvSpPr>
        <p:spPr>
          <a:xfrm>
            <a:off x="972065" y="1984762"/>
            <a:ext cx="10742140" cy="3806825"/>
          </a:xfrm>
        </p:spPr>
        <p:txBody>
          <a:bodyPr>
            <a:normAutofit fontScale="77500" lnSpcReduction="20000"/>
          </a:bodyPr>
          <a:lstStyle/>
          <a:p>
            <a:pPr>
              <a:spcBef>
                <a:spcPct val="30000"/>
              </a:spcBef>
              <a:spcAft>
                <a:spcPct val="30000"/>
              </a:spcAft>
            </a:pPr>
            <a:r>
              <a:rPr lang="en-US" altLang="en-US" dirty="0"/>
              <a:t>At no time in the past 70 years has the pace and impact of technology-induced change slackened off</a:t>
            </a:r>
          </a:p>
          <a:p>
            <a:pPr lvl="1">
              <a:spcBef>
                <a:spcPct val="30000"/>
              </a:spcBef>
              <a:spcAft>
                <a:spcPct val="30000"/>
              </a:spcAft>
            </a:pPr>
            <a:r>
              <a:rPr lang="en-US" altLang="en-US" dirty="0"/>
              <a:t>Moore’s Law has, remarkably, just kept on delivering outcomes!</a:t>
            </a:r>
          </a:p>
          <a:p>
            <a:pPr>
              <a:spcBef>
                <a:spcPct val="30000"/>
              </a:spcBef>
              <a:spcAft>
                <a:spcPct val="30000"/>
              </a:spcAft>
            </a:pPr>
            <a:r>
              <a:rPr lang="en-US" altLang="en-US" dirty="0"/>
              <a:t>Conventional responses to market distortions have little leverage in markets already dominated by small cliques of massively scaled providers</a:t>
            </a:r>
          </a:p>
          <a:p>
            <a:pPr>
              <a:spcBef>
                <a:spcPct val="30000"/>
              </a:spcBef>
              <a:spcAft>
                <a:spcPct val="30000"/>
              </a:spcAft>
            </a:pPr>
            <a:r>
              <a:rPr lang="en-US" altLang="en-US" dirty="0"/>
              <a:t>For these providers, speed to market is far more important than quality and resilience of the offering</a:t>
            </a:r>
          </a:p>
          <a:p>
            <a:pPr lvl="1">
              <a:spcBef>
                <a:spcPct val="30000"/>
              </a:spcBef>
              <a:spcAft>
                <a:spcPct val="30000"/>
              </a:spcAft>
            </a:pPr>
            <a:r>
              <a:rPr lang="en-US" altLang="en-US" dirty="0"/>
              <a:t>So, we are in crisis-mode attempting to resource the public sector to react to the frightening level of malicious and disruptive attacks which exploit the weaknesses of immature and poorly understood infrastructure platforms and service offerings that come from an overly exploitative private sector</a:t>
            </a:r>
          </a:p>
          <a:p>
            <a:pPr>
              <a:spcBef>
                <a:spcPct val="30000"/>
              </a:spcBef>
              <a:spcAft>
                <a:spcPct val="30000"/>
              </a:spcAft>
            </a:pPr>
            <a:r>
              <a:rPr lang="en-US" altLang="en-US" dirty="0"/>
              <a:t>And we just can’t seem to be able to change this situation!</a:t>
            </a:r>
          </a:p>
          <a:p>
            <a:pPr lvl="1">
              <a:spcBef>
                <a:spcPct val="30000"/>
              </a:spcBef>
              <a:spcAft>
                <a:spcPct val="30000"/>
              </a:spcAft>
            </a:pPr>
            <a:endParaRPr lang="en-US" alt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E5D94-5552-B060-5FC5-8E60DC35A552}"/>
              </a:ext>
            </a:extLst>
          </p:cNvPr>
          <p:cNvSpPr>
            <a:spLocks noGrp="1"/>
          </p:cNvSpPr>
          <p:nvPr>
            <p:ph type="title"/>
          </p:nvPr>
        </p:nvSpPr>
        <p:spPr/>
        <p:txBody>
          <a:bodyPr/>
          <a:lstStyle/>
          <a:p>
            <a:r>
              <a:rPr lang="en-US" dirty="0"/>
              <a:t>How can we measure this?</a:t>
            </a:r>
          </a:p>
        </p:txBody>
      </p:sp>
      <p:sp>
        <p:nvSpPr>
          <p:cNvPr id="3" name="Content Placeholder 2">
            <a:extLst>
              <a:ext uri="{FF2B5EF4-FFF2-40B4-BE49-F238E27FC236}">
                <a16:creationId xmlns:a16="http://schemas.microsoft.com/office/drawing/2014/main" id="{C6A02077-463F-6D01-86F1-87B581EBAA84}"/>
              </a:ext>
            </a:extLst>
          </p:cNvPr>
          <p:cNvSpPr>
            <a:spLocks noGrp="1"/>
          </p:cNvSpPr>
          <p:nvPr>
            <p:ph idx="1"/>
          </p:nvPr>
        </p:nvSpPr>
        <p:spPr/>
        <p:txBody>
          <a:bodyPr/>
          <a:lstStyle/>
          <a:p>
            <a:pPr marL="0" indent="0">
              <a:buNone/>
            </a:pPr>
            <a:r>
              <a:rPr lang="en-US" dirty="0"/>
              <a:t>By measuring the money!</a:t>
            </a:r>
          </a:p>
          <a:p>
            <a:r>
              <a:rPr lang="en-US" dirty="0"/>
              <a:t>As a general metric, market capitalization if market actors appears to be one of the few useful metrics that describe the extent of market centralization and consolidation</a:t>
            </a:r>
          </a:p>
          <a:p>
            <a:pPr lvl="1"/>
            <a:r>
              <a:rPr lang="en-US" dirty="0"/>
              <a:t>And the enthusiasm of capital markets to support further consolidation by these entities!</a:t>
            </a:r>
          </a:p>
          <a:p>
            <a:endParaRPr lang="en-US" dirty="0"/>
          </a:p>
        </p:txBody>
      </p:sp>
    </p:spTree>
    <p:extLst>
      <p:ext uri="{BB962C8B-B14F-4D97-AF65-F5344CB8AC3E}">
        <p14:creationId xmlns:p14="http://schemas.microsoft.com/office/powerpoint/2010/main" val="60193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34A25-6F38-6A00-1755-F1A6E7C1C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1839A-1291-6C08-E7CB-C5343275AB13}"/>
              </a:ext>
            </a:extLst>
          </p:cNvPr>
          <p:cNvSpPr>
            <a:spLocks noGrp="1"/>
          </p:cNvSpPr>
          <p:nvPr>
            <p:ph type="title"/>
          </p:nvPr>
        </p:nvSpPr>
        <p:spPr/>
        <p:txBody>
          <a:bodyPr/>
          <a:lstStyle/>
          <a:p>
            <a:r>
              <a:rPr lang="en-US" dirty="0"/>
              <a:t>How can we measure this?</a:t>
            </a:r>
          </a:p>
        </p:txBody>
      </p:sp>
      <p:pic>
        <p:nvPicPr>
          <p:cNvPr id="5" name="Picture 4" descr="A screenshot of a computer screen&#10;&#10;AI-generated content may be incorrect.">
            <a:extLst>
              <a:ext uri="{FF2B5EF4-FFF2-40B4-BE49-F238E27FC236}">
                <a16:creationId xmlns:a16="http://schemas.microsoft.com/office/drawing/2014/main" id="{39E015A9-4BDB-778C-7DEF-1CB466DEED40}"/>
              </a:ext>
            </a:extLst>
          </p:cNvPr>
          <p:cNvPicPr>
            <a:picLocks noChangeAspect="1"/>
          </p:cNvPicPr>
          <p:nvPr/>
        </p:nvPicPr>
        <p:blipFill>
          <a:blip r:embed="rId2"/>
          <a:stretch>
            <a:fillRect/>
          </a:stretch>
        </p:blipFill>
        <p:spPr>
          <a:xfrm>
            <a:off x="1369257" y="1421532"/>
            <a:ext cx="5822510" cy="5046175"/>
          </a:xfrm>
          <a:prstGeom prst="rect">
            <a:avLst/>
          </a:prstGeom>
        </p:spPr>
      </p:pic>
      <p:sp>
        <p:nvSpPr>
          <p:cNvPr id="8" name="TextBox 7">
            <a:extLst>
              <a:ext uri="{FF2B5EF4-FFF2-40B4-BE49-F238E27FC236}">
                <a16:creationId xmlns:a16="http://schemas.microsoft.com/office/drawing/2014/main" id="{CB6BCFF5-AAB5-101E-E1B8-C4ED98AB7FCC}"/>
              </a:ext>
            </a:extLst>
          </p:cNvPr>
          <p:cNvSpPr txBox="1"/>
          <p:nvPr/>
        </p:nvSpPr>
        <p:spPr>
          <a:xfrm>
            <a:off x="1226634" y="6467707"/>
            <a:ext cx="5455724" cy="276999"/>
          </a:xfrm>
          <a:prstGeom prst="rect">
            <a:avLst/>
          </a:prstGeom>
          <a:noFill/>
        </p:spPr>
        <p:txBody>
          <a:bodyPr wrap="none" rtlCol="0">
            <a:spAutoFit/>
          </a:bodyPr>
          <a:lstStyle/>
          <a:p>
            <a:r>
              <a:rPr lang="en-US" sz="1200" dirty="0"/>
              <a:t>https://</a:t>
            </a:r>
            <a:r>
              <a:rPr lang="en-US" sz="1200" dirty="0" err="1"/>
              <a:t>en.wikipedia.org</a:t>
            </a:r>
            <a:r>
              <a:rPr lang="en-US" sz="1200" dirty="0"/>
              <a:t>/wiki/</a:t>
            </a:r>
            <a:r>
              <a:rPr lang="en-US" sz="1200" dirty="0" err="1"/>
              <a:t>List_of_public_corporations_by_market_capitalization</a:t>
            </a:r>
            <a:endParaRPr lang="en-US" sz="1200" dirty="0"/>
          </a:p>
        </p:txBody>
      </p:sp>
    </p:spTree>
    <p:extLst>
      <p:ext uri="{BB962C8B-B14F-4D97-AF65-F5344CB8AC3E}">
        <p14:creationId xmlns:p14="http://schemas.microsoft.com/office/powerpoint/2010/main" val="3472010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C559-3C76-0FE1-A292-A57E2F63ED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B229F-C48B-EE56-D25E-B2E9F82C8456}"/>
              </a:ext>
            </a:extLst>
          </p:cNvPr>
          <p:cNvSpPr>
            <a:spLocks noGrp="1"/>
          </p:cNvSpPr>
          <p:nvPr>
            <p:ph type="title"/>
          </p:nvPr>
        </p:nvSpPr>
        <p:spPr/>
        <p:txBody>
          <a:bodyPr/>
          <a:lstStyle/>
          <a:p>
            <a:r>
              <a:rPr lang="en-US" dirty="0"/>
              <a:t>How can we measure this?</a:t>
            </a:r>
          </a:p>
        </p:txBody>
      </p:sp>
      <p:sp>
        <p:nvSpPr>
          <p:cNvPr id="3" name="Content Placeholder 2">
            <a:extLst>
              <a:ext uri="{FF2B5EF4-FFF2-40B4-BE49-F238E27FC236}">
                <a16:creationId xmlns:a16="http://schemas.microsoft.com/office/drawing/2014/main" id="{0AA015D1-9DFD-4810-021F-735C42F1DD1B}"/>
              </a:ext>
            </a:extLst>
          </p:cNvPr>
          <p:cNvSpPr>
            <a:spLocks noGrp="1"/>
          </p:cNvSpPr>
          <p:nvPr>
            <p:ph idx="1"/>
          </p:nvPr>
        </p:nvSpPr>
        <p:spPr/>
        <p:txBody>
          <a:bodyPr/>
          <a:lstStyle/>
          <a:p>
            <a:pPr marL="0" indent="0">
              <a:buNone/>
            </a:pPr>
            <a:r>
              <a:rPr lang="en-US" dirty="0"/>
              <a:t>By measuring the money!</a:t>
            </a:r>
          </a:p>
          <a:p>
            <a:r>
              <a:rPr lang="en-US" dirty="0"/>
              <a:t>There’s the reported sums spent by market actors on political lobbying</a:t>
            </a:r>
          </a:p>
          <a:p>
            <a:endParaRPr lang="en-US" dirty="0"/>
          </a:p>
        </p:txBody>
      </p:sp>
      <p:pic>
        <p:nvPicPr>
          <p:cNvPr id="4" name="Picture 3">
            <a:extLst>
              <a:ext uri="{FF2B5EF4-FFF2-40B4-BE49-F238E27FC236}">
                <a16:creationId xmlns:a16="http://schemas.microsoft.com/office/drawing/2014/main" id="{BABB8932-4A50-DE6F-4167-7BB47AB22CE6}"/>
              </a:ext>
            </a:extLst>
          </p:cNvPr>
          <p:cNvPicPr>
            <a:picLocks noChangeAspect="1"/>
          </p:cNvPicPr>
          <p:nvPr/>
        </p:nvPicPr>
        <p:blipFill>
          <a:blip r:embed="rId2"/>
          <a:stretch>
            <a:fillRect/>
          </a:stretch>
        </p:blipFill>
        <p:spPr>
          <a:xfrm>
            <a:off x="6524521" y="3721023"/>
            <a:ext cx="4259017" cy="2771852"/>
          </a:xfrm>
          <a:prstGeom prst="rect">
            <a:avLst/>
          </a:prstGeom>
        </p:spPr>
      </p:pic>
      <p:sp>
        <p:nvSpPr>
          <p:cNvPr id="8" name="TextBox 7">
            <a:extLst>
              <a:ext uri="{FF2B5EF4-FFF2-40B4-BE49-F238E27FC236}">
                <a16:creationId xmlns:a16="http://schemas.microsoft.com/office/drawing/2014/main" id="{21D0A681-7C5C-1DC0-65CF-899A1A6EE92A}"/>
              </a:ext>
            </a:extLst>
          </p:cNvPr>
          <p:cNvSpPr txBox="1"/>
          <p:nvPr/>
        </p:nvSpPr>
        <p:spPr>
          <a:xfrm>
            <a:off x="1271485" y="4633898"/>
            <a:ext cx="4972952" cy="1415772"/>
          </a:xfrm>
          <a:prstGeom prst="rect">
            <a:avLst/>
          </a:prstGeom>
          <a:noFill/>
        </p:spPr>
        <p:txBody>
          <a:bodyPr wrap="square" rtlCol="0">
            <a:spAutoFit/>
          </a:bodyPr>
          <a:lstStyle/>
          <a:p>
            <a:r>
              <a:rPr lang="en-US" dirty="0"/>
              <a:t>In the US in 2024 the communications and electronics sector spent some $585M on political lobbying</a:t>
            </a:r>
          </a:p>
          <a:p>
            <a:endParaRPr lang="en-US" dirty="0"/>
          </a:p>
          <a:p>
            <a:r>
              <a:rPr lang="en-US" sz="1400" dirty="0"/>
              <a:t>https://</a:t>
            </a:r>
            <a:r>
              <a:rPr lang="en-US" sz="1400" dirty="0" err="1"/>
              <a:t>www.opensecrets.org</a:t>
            </a:r>
            <a:r>
              <a:rPr lang="en-US" sz="1400" dirty="0"/>
              <a:t>/federal-lobbying/ranked-sectors</a:t>
            </a:r>
          </a:p>
        </p:txBody>
      </p:sp>
    </p:spTree>
    <p:extLst>
      <p:ext uri="{BB962C8B-B14F-4D97-AF65-F5344CB8AC3E}">
        <p14:creationId xmlns:p14="http://schemas.microsoft.com/office/powerpoint/2010/main" val="420012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7089F-8AFC-00A2-02B9-4E0B377E02AB}"/>
              </a:ext>
            </a:extLst>
          </p:cNvPr>
          <p:cNvSpPr>
            <a:spLocks noGrp="1"/>
          </p:cNvSpPr>
          <p:nvPr>
            <p:ph type="title"/>
          </p:nvPr>
        </p:nvSpPr>
        <p:spPr/>
        <p:txBody>
          <a:bodyPr/>
          <a:lstStyle/>
          <a:p>
            <a:r>
              <a:rPr lang="en-AU" dirty="0"/>
              <a:t>Conversations change</a:t>
            </a:r>
          </a:p>
        </p:txBody>
      </p:sp>
      <p:sp>
        <p:nvSpPr>
          <p:cNvPr id="3" name="Content Placeholder 2">
            <a:extLst>
              <a:ext uri="{FF2B5EF4-FFF2-40B4-BE49-F238E27FC236}">
                <a16:creationId xmlns:a16="http://schemas.microsoft.com/office/drawing/2014/main" id="{582FEDAA-B086-2586-324B-6A49473EE20D}"/>
              </a:ext>
            </a:extLst>
          </p:cNvPr>
          <p:cNvSpPr>
            <a:spLocks noGrp="1"/>
          </p:cNvSpPr>
          <p:nvPr>
            <p:ph idx="1"/>
          </p:nvPr>
        </p:nvSpPr>
        <p:spPr/>
        <p:txBody>
          <a:bodyPr/>
          <a:lstStyle/>
          <a:p>
            <a:r>
              <a:rPr lang="en-AU" dirty="0"/>
              <a:t>In the Internet infrastructure world we used to talk about “Tier 1” transit providers, peering, paid peering, and customers</a:t>
            </a:r>
          </a:p>
          <a:p>
            <a:r>
              <a:rPr lang="en-AU" dirty="0"/>
              <a:t>Then we talked about Exchange Points, Data Centres and Peering</a:t>
            </a:r>
          </a:p>
          <a:p>
            <a:r>
              <a:rPr lang="en-AU" dirty="0"/>
              <a:t>Then autonomous content distribution networks and embedding content in access networks </a:t>
            </a:r>
          </a:p>
          <a:p>
            <a:r>
              <a:rPr lang="en-AU" dirty="0"/>
              <a:t>Today, the only topic we appear to talk about is AI!</a:t>
            </a:r>
          </a:p>
          <a:p>
            <a:endParaRPr lang="en-AU" dirty="0"/>
          </a:p>
          <a:p>
            <a:r>
              <a:rPr lang="en-AU" dirty="0"/>
              <a:t>Why is this such a rapidly changing environment?</a:t>
            </a:r>
          </a:p>
        </p:txBody>
      </p:sp>
    </p:spTree>
    <p:extLst>
      <p:ext uri="{BB962C8B-B14F-4D97-AF65-F5344CB8AC3E}">
        <p14:creationId xmlns:p14="http://schemas.microsoft.com/office/powerpoint/2010/main" val="2557441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D1BB3-3C83-E167-21AA-2BBEB0C6F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7CBB7-1443-5134-8A70-201212CFFA2E}"/>
              </a:ext>
            </a:extLst>
          </p:cNvPr>
          <p:cNvSpPr>
            <a:spLocks noGrp="1"/>
          </p:cNvSpPr>
          <p:nvPr>
            <p:ph type="title"/>
          </p:nvPr>
        </p:nvSpPr>
        <p:spPr/>
        <p:txBody>
          <a:bodyPr/>
          <a:lstStyle/>
          <a:p>
            <a:r>
              <a:rPr lang="en-US" dirty="0"/>
              <a:t>How can we measure this?</a:t>
            </a:r>
          </a:p>
        </p:txBody>
      </p:sp>
      <p:sp>
        <p:nvSpPr>
          <p:cNvPr id="3" name="Content Placeholder 2">
            <a:extLst>
              <a:ext uri="{FF2B5EF4-FFF2-40B4-BE49-F238E27FC236}">
                <a16:creationId xmlns:a16="http://schemas.microsoft.com/office/drawing/2014/main" id="{32DCE111-E45D-05F5-6B30-880D6701B224}"/>
              </a:ext>
            </a:extLst>
          </p:cNvPr>
          <p:cNvSpPr>
            <a:spLocks noGrp="1"/>
          </p:cNvSpPr>
          <p:nvPr>
            <p:ph idx="1"/>
          </p:nvPr>
        </p:nvSpPr>
        <p:spPr/>
        <p:txBody>
          <a:bodyPr/>
          <a:lstStyle/>
          <a:p>
            <a:pPr marL="0" indent="0">
              <a:buNone/>
            </a:pPr>
            <a:r>
              <a:rPr lang="en-US" dirty="0"/>
              <a:t>By measuring the money!</a:t>
            </a:r>
          </a:p>
          <a:p>
            <a:r>
              <a:rPr lang="en-US" dirty="0"/>
              <a:t>And the sums spent by the public sector in cyber response and resilience measures</a:t>
            </a:r>
          </a:p>
          <a:p>
            <a:endParaRPr lang="en-US" dirty="0"/>
          </a:p>
        </p:txBody>
      </p:sp>
      <p:pic>
        <p:nvPicPr>
          <p:cNvPr id="5" name="Picture 4" descr="A screenshot of a computer&#10;&#10;AI-generated content may be incorrect.">
            <a:extLst>
              <a:ext uri="{FF2B5EF4-FFF2-40B4-BE49-F238E27FC236}">
                <a16:creationId xmlns:a16="http://schemas.microsoft.com/office/drawing/2014/main" id="{74A27CBD-F71A-1716-F1CE-6E4922ABAB62}"/>
              </a:ext>
            </a:extLst>
          </p:cNvPr>
          <p:cNvPicPr>
            <a:picLocks noChangeAspect="1"/>
          </p:cNvPicPr>
          <p:nvPr/>
        </p:nvPicPr>
        <p:blipFill>
          <a:blip r:embed="rId2"/>
          <a:stretch>
            <a:fillRect/>
          </a:stretch>
        </p:blipFill>
        <p:spPr>
          <a:xfrm>
            <a:off x="1962615" y="3429000"/>
            <a:ext cx="7772400" cy="3283739"/>
          </a:xfrm>
          <a:prstGeom prst="rect">
            <a:avLst/>
          </a:prstGeom>
        </p:spPr>
      </p:pic>
    </p:spTree>
    <p:extLst>
      <p:ext uri="{BB962C8B-B14F-4D97-AF65-F5344CB8AC3E}">
        <p14:creationId xmlns:p14="http://schemas.microsoft.com/office/powerpoint/2010/main" val="232589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3C577-05C1-FC8F-B69A-AACDF66240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2FF67-C1CC-DA09-26A1-693CC393C1A3}"/>
              </a:ext>
            </a:extLst>
          </p:cNvPr>
          <p:cNvSpPr>
            <a:spLocks noGrp="1"/>
          </p:cNvSpPr>
          <p:nvPr>
            <p:ph type="title"/>
          </p:nvPr>
        </p:nvSpPr>
        <p:spPr>
          <a:xfrm>
            <a:off x="838199" y="365125"/>
            <a:ext cx="12289221" cy="1325563"/>
          </a:xfrm>
        </p:spPr>
        <p:txBody>
          <a:bodyPr/>
          <a:lstStyle/>
          <a:p>
            <a:r>
              <a:rPr lang="en-US" dirty="0"/>
              <a:t>This is probably not “evolution”</a:t>
            </a:r>
          </a:p>
        </p:txBody>
      </p:sp>
      <p:sp>
        <p:nvSpPr>
          <p:cNvPr id="3" name="Content Placeholder 2">
            <a:extLst>
              <a:ext uri="{FF2B5EF4-FFF2-40B4-BE49-F238E27FC236}">
                <a16:creationId xmlns:a16="http://schemas.microsoft.com/office/drawing/2014/main" id="{38897874-5E91-0286-CDAE-53021E6256A4}"/>
              </a:ext>
            </a:extLst>
          </p:cNvPr>
          <p:cNvSpPr>
            <a:spLocks noGrp="1"/>
          </p:cNvSpPr>
          <p:nvPr>
            <p:ph idx="1"/>
          </p:nvPr>
        </p:nvSpPr>
        <p:spPr>
          <a:xfrm>
            <a:off x="2751082" y="1690688"/>
            <a:ext cx="6689835" cy="1201354"/>
          </a:xfrm>
        </p:spPr>
        <p:txBody>
          <a:bodyPr>
            <a:normAutofit/>
          </a:bodyPr>
          <a:lstStyle/>
          <a:p>
            <a:pPr marL="0" indent="0">
              <a:buNone/>
            </a:pPr>
            <a:r>
              <a:rPr lang="en-US" sz="2400" b="1" dirty="0">
                <a:latin typeface="Max's Handwritin" pitchFamily="2" charset="0"/>
              </a:rPr>
              <a:t>We are playing on the edge of a number of tipping points….</a:t>
            </a:r>
          </a:p>
        </p:txBody>
      </p:sp>
    </p:spTree>
    <p:extLst>
      <p:ext uri="{BB962C8B-B14F-4D97-AF65-F5344CB8AC3E}">
        <p14:creationId xmlns:p14="http://schemas.microsoft.com/office/powerpoint/2010/main" val="2393607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7EC13-F92B-7B00-9DC0-B3DA693DD3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34931-AC51-0FF0-ABD8-6DBC104787C1}"/>
              </a:ext>
            </a:extLst>
          </p:cNvPr>
          <p:cNvSpPr>
            <a:spLocks noGrp="1"/>
          </p:cNvSpPr>
          <p:nvPr>
            <p:ph type="title"/>
          </p:nvPr>
        </p:nvSpPr>
        <p:spPr>
          <a:xfrm>
            <a:off x="838199" y="365125"/>
            <a:ext cx="12289221" cy="1325563"/>
          </a:xfrm>
        </p:spPr>
        <p:txBody>
          <a:bodyPr/>
          <a:lstStyle/>
          <a:p>
            <a:r>
              <a:rPr lang="en-US" dirty="0"/>
              <a:t>This is probably not “evolution”</a:t>
            </a:r>
          </a:p>
        </p:txBody>
      </p:sp>
      <p:pic>
        <p:nvPicPr>
          <p:cNvPr id="4" name="Picture 3" descr="A book cover with gold text&#10;&#10;AI-generated content may be incorrect.">
            <a:extLst>
              <a:ext uri="{FF2B5EF4-FFF2-40B4-BE49-F238E27FC236}">
                <a16:creationId xmlns:a16="http://schemas.microsoft.com/office/drawing/2014/main" id="{94529BD9-3D9D-17AD-D928-94A0C643AD11}"/>
              </a:ext>
            </a:extLst>
          </p:cNvPr>
          <p:cNvPicPr>
            <a:picLocks noChangeAspect="1"/>
          </p:cNvPicPr>
          <p:nvPr/>
        </p:nvPicPr>
        <p:blipFill>
          <a:blip r:embed="rId2"/>
          <a:stretch>
            <a:fillRect/>
          </a:stretch>
        </p:blipFill>
        <p:spPr>
          <a:xfrm>
            <a:off x="4564117" y="2475939"/>
            <a:ext cx="3063765" cy="4016936"/>
          </a:xfrm>
          <a:prstGeom prst="rect">
            <a:avLst/>
          </a:prstGeom>
        </p:spPr>
      </p:pic>
      <p:sp>
        <p:nvSpPr>
          <p:cNvPr id="7" name="Content Placeholder 2">
            <a:extLst>
              <a:ext uri="{FF2B5EF4-FFF2-40B4-BE49-F238E27FC236}">
                <a16:creationId xmlns:a16="http://schemas.microsoft.com/office/drawing/2014/main" id="{36622DF7-0B88-CB94-6FCB-E77E2EB66C5F}"/>
              </a:ext>
            </a:extLst>
          </p:cNvPr>
          <p:cNvSpPr txBox="1">
            <a:spLocks/>
          </p:cNvSpPr>
          <p:nvPr/>
        </p:nvSpPr>
        <p:spPr>
          <a:xfrm>
            <a:off x="2751082" y="1690688"/>
            <a:ext cx="6689835" cy="1201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latin typeface="Max's Handwritin" pitchFamily="2" charset="0"/>
              </a:rPr>
              <a:t>We are playing on the edge of a number of tipping points….</a:t>
            </a:r>
            <a:endParaRPr lang="en-US" sz="2400" b="1" dirty="0">
              <a:latin typeface="Max's Handwritin" pitchFamily="2" charset="0"/>
            </a:endParaRPr>
          </a:p>
        </p:txBody>
      </p:sp>
    </p:spTree>
    <p:extLst>
      <p:ext uri="{BB962C8B-B14F-4D97-AF65-F5344CB8AC3E}">
        <p14:creationId xmlns:p14="http://schemas.microsoft.com/office/powerpoint/2010/main" val="2006142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D6094D4F-1AF7-894D-A010-F16D61B59265}"/>
              </a:ext>
            </a:extLst>
          </p:cNvPr>
          <p:cNvSpPr>
            <a:spLocks noGrp="1" noChangeArrowheads="1"/>
          </p:cNvSpPr>
          <p:nvPr>
            <p:ph type="title"/>
          </p:nvPr>
        </p:nvSpPr>
        <p:spPr>
          <a:xfrm>
            <a:off x="4404360" y="2678557"/>
            <a:ext cx="4968240" cy="1325563"/>
          </a:xfrm>
        </p:spPr>
        <p:txBody>
          <a:bodyPr/>
          <a:lstStyle/>
          <a:p>
            <a:pPr>
              <a:spcBef>
                <a:spcPct val="30000"/>
              </a:spcBef>
              <a:spcAft>
                <a:spcPct val="30000"/>
              </a:spcAft>
            </a:pPr>
            <a:r>
              <a:rPr lang="en-US" altLang="en-US" dirty="0"/>
              <a:t>Thanks!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54B6-4DA0-CD99-5903-978B60D7ED97}"/>
              </a:ext>
            </a:extLst>
          </p:cNvPr>
          <p:cNvSpPr>
            <a:spLocks noGrp="1"/>
          </p:cNvSpPr>
          <p:nvPr>
            <p:ph type="title"/>
          </p:nvPr>
        </p:nvSpPr>
        <p:spPr/>
        <p:txBody>
          <a:bodyPr>
            <a:normAutofit/>
          </a:bodyPr>
          <a:lstStyle/>
          <a:p>
            <a:r>
              <a:rPr lang="en-AU" sz="4000" dirty="0"/>
              <a:t>The Driver of Change: Moore’s Law</a:t>
            </a:r>
          </a:p>
        </p:txBody>
      </p:sp>
      <p:pic>
        <p:nvPicPr>
          <p:cNvPr id="4" name="Picture 3">
            <a:extLst>
              <a:ext uri="{FF2B5EF4-FFF2-40B4-BE49-F238E27FC236}">
                <a16:creationId xmlns:a16="http://schemas.microsoft.com/office/drawing/2014/main" id="{17734955-E167-81CB-D7DD-12FA01E2BA0F}"/>
              </a:ext>
            </a:extLst>
          </p:cNvPr>
          <p:cNvPicPr>
            <a:picLocks noChangeAspect="1"/>
          </p:cNvPicPr>
          <p:nvPr/>
        </p:nvPicPr>
        <p:blipFill>
          <a:blip r:embed="rId2"/>
          <a:stretch>
            <a:fillRect/>
          </a:stretch>
        </p:blipFill>
        <p:spPr>
          <a:xfrm>
            <a:off x="199465" y="1571442"/>
            <a:ext cx="5583031" cy="3038632"/>
          </a:xfrm>
          <a:prstGeom prst="rect">
            <a:avLst/>
          </a:prstGeom>
        </p:spPr>
      </p:pic>
      <p:pic>
        <p:nvPicPr>
          <p:cNvPr id="2050" name="Picture 2">
            <a:extLst>
              <a:ext uri="{FF2B5EF4-FFF2-40B4-BE49-F238E27FC236}">
                <a16:creationId xmlns:a16="http://schemas.microsoft.com/office/drawing/2014/main" id="{3C4E76E9-799E-F1A6-14B6-53ADBAA26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72" y="1314534"/>
            <a:ext cx="4640385" cy="34332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7BD08B5-58A3-3603-A9E0-89A7FFD89F04}"/>
              </a:ext>
            </a:extLst>
          </p:cNvPr>
          <p:cNvSpPr txBox="1"/>
          <p:nvPr/>
        </p:nvSpPr>
        <p:spPr>
          <a:xfrm>
            <a:off x="1719750" y="4632504"/>
            <a:ext cx="2146742" cy="261610"/>
          </a:xfrm>
          <a:prstGeom prst="rect">
            <a:avLst/>
          </a:prstGeom>
          <a:noFill/>
        </p:spPr>
        <p:txBody>
          <a:bodyPr wrap="none" rtlCol="0">
            <a:spAutoFit/>
          </a:bodyPr>
          <a:lstStyle/>
          <a:p>
            <a:r>
              <a:rPr lang="en-AU" sz="1100" dirty="0"/>
              <a:t>Silicon Chip Track Width over time</a:t>
            </a:r>
          </a:p>
        </p:txBody>
      </p:sp>
      <p:sp>
        <p:nvSpPr>
          <p:cNvPr id="7" name="TextBox 6">
            <a:extLst>
              <a:ext uri="{FF2B5EF4-FFF2-40B4-BE49-F238E27FC236}">
                <a16:creationId xmlns:a16="http://schemas.microsoft.com/office/drawing/2014/main" id="{F695C978-3069-FA8F-550F-F5E4363B0856}"/>
              </a:ext>
            </a:extLst>
          </p:cNvPr>
          <p:cNvSpPr txBox="1"/>
          <p:nvPr/>
        </p:nvSpPr>
        <p:spPr>
          <a:xfrm>
            <a:off x="7042330" y="4747736"/>
            <a:ext cx="1832553" cy="261610"/>
          </a:xfrm>
          <a:prstGeom prst="rect">
            <a:avLst/>
          </a:prstGeom>
          <a:noFill/>
        </p:spPr>
        <p:txBody>
          <a:bodyPr wrap="none" rtlCol="0">
            <a:spAutoFit/>
          </a:bodyPr>
          <a:lstStyle/>
          <a:p>
            <a:r>
              <a:rPr lang="en-AU" sz="1100" dirty="0"/>
              <a:t>Silicon Chip transistor counts</a:t>
            </a:r>
          </a:p>
        </p:txBody>
      </p:sp>
      <p:pic>
        <p:nvPicPr>
          <p:cNvPr id="9" name="Picture 8">
            <a:extLst>
              <a:ext uri="{FF2B5EF4-FFF2-40B4-BE49-F238E27FC236}">
                <a16:creationId xmlns:a16="http://schemas.microsoft.com/office/drawing/2014/main" id="{FB6872F3-2F42-45D6-8F4D-AC08DC949DD4}"/>
              </a:ext>
            </a:extLst>
          </p:cNvPr>
          <p:cNvPicPr>
            <a:picLocks noChangeAspect="1"/>
          </p:cNvPicPr>
          <p:nvPr/>
        </p:nvPicPr>
        <p:blipFill>
          <a:blip r:embed="rId4"/>
          <a:stretch>
            <a:fillRect/>
          </a:stretch>
        </p:blipFill>
        <p:spPr>
          <a:xfrm>
            <a:off x="5804419" y="5148157"/>
            <a:ext cx="5022138" cy="1429522"/>
          </a:xfrm>
          <a:prstGeom prst="rect">
            <a:avLst/>
          </a:prstGeom>
        </p:spPr>
      </p:pic>
      <p:pic>
        <p:nvPicPr>
          <p:cNvPr id="11" name="Picture 10">
            <a:extLst>
              <a:ext uri="{FF2B5EF4-FFF2-40B4-BE49-F238E27FC236}">
                <a16:creationId xmlns:a16="http://schemas.microsoft.com/office/drawing/2014/main" id="{B6F64900-C7C4-F51B-2868-E2A5E2393055}"/>
              </a:ext>
            </a:extLst>
          </p:cNvPr>
          <p:cNvPicPr>
            <a:picLocks noChangeAspect="1"/>
          </p:cNvPicPr>
          <p:nvPr/>
        </p:nvPicPr>
        <p:blipFill>
          <a:blip r:embed="rId5"/>
          <a:stretch>
            <a:fillRect/>
          </a:stretch>
        </p:blipFill>
        <p:spPr>
          <a:xfrm>
            <a:off x="479560" y="5224034"/>
            <a:ext cx="4134482" cy="1517721"/>
          </a:xfrm>
          <a:prstGeom prst="rect">
            <a:avLst/>
          </a:prstGeom>
        </p:spPr>
      </p:pic>
    </p:spTree>
    <p:extLst>
      <p:ext uri="{BB962C8B-B14F-4D97-AF65-F5344CB8AC3E}">
        <p14:creationId xmlns:p14="http://schemas.microsoft.com/office/powerpoint/2010/main" val="290652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C376-1DEB-0545-DB5B-CB3F3503BA34}"/>
              </a:ext>
            </a:extLst>
          </p:cNvPr>
          <p:cNvSpPr>
            <a:spLocks noGrp="1"/>
          </p:cNvSpPr>
          <p:nvPr>
            <p:ph type="title"/>
          </p:nvPr>
        </p:nvSpPr>
        <p:spPr/>
        <p:txBody>
          <a:bodyPr/>
          <a:lstStyle/>
          <a:p>
            <a:r>
              <a:rPr lang="en-AU" dirty="0"/>
              <a:t>What does this mean?</a:t>
            </a:r>
          </a:p>
        </p:txBody>
      </p:sp>
      <p:sp>
        <p:nvSpPr>
          <p:cNvPr id="3" name="Content Placeholder 2">
            <a:extLst>
              <a:ext uri="{FF2B5EF4-FFF2-40B4-BE49-F238E27FC236}">
                <a16:creationId xmlns:a16="http://schemas.microsoft.com/office/drawing/2014/main" id="{8826B279-B17C-FA6A-766E-DFBC85A389D2}"/>
              </a:ext>
            </a:extLst>
          </p:cNvPr>
          <p:cNvSpPr>
            <a:spLocks noGrp="1"/>
          </p:cNvSpPr>
          <p:nvPr>
            <p:ph idx="1"/>
          </p:nvPr>
        </p:nvSpPr>
        <p:spPr/>
        <p:txBody>
          <a:bodyPr>
            <a:normAutofit lnSpcReduction="10000"/>
          </a:bodyPr>
          <a:lstStyle/>
          <a:p>
            <a:r>
              <a:rPr lang="en-AU" dirty="0"/>
              <a:t>The economics of silicon chip evolution have a profound impact on the computing space - few technologies has been able to survive more than 5 years in this sector!</a:t>
            </a:r>
          </a:p>
          <a:p>
            <a:pPr lvl="1"/>
            <a:r>
              <a:rPr lang="en-AU" dirty="0"/>
              <a:t>What was too expensive, too slow, or just impossible to scale up becomes quickly viable when the currency of computation and storage changes so quickly</a:t>
            </a:r>
          </a:p>
          <a:p>
            <a:r>
              <a:rPr lang="en-AU" dirty="0"/>
              <a:t>The result is that no business plan has been able to survive more than 5 years in the computing/communications marketplace!</a:t>
            </a:r>
          </a:p>
          <a:p>
            <a:r>
              <a:rPr lang="en-AU" dirty="0"/>
              <a:t>From planning, to debut, to consolidation, maturity, and then to obsolescence, a market service offering has at best just 5 years to do it all! </a:t>
            </a:r>
          </a:p>
        </p:txBody>
      </p:sp>
    </p:spTree>
    <p:extLst>
      <p:ext uri="{BB962C8B-B14F-4D97-AF65-F5344CB8AC3E}">
        <p14:creationId xmlns:p14="http://schemas.microsoft.com/office/powerpoint/2010/main" val="211313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D587E-C751-2231-3E29-D233FE2FD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C2297-381E-38B2-6FE8-D94A0DB634BA}"/>
              </a:ext>
            </a:extLst>
          </p:cNvPr>
          <p:cNvSpPr>
            <a:spLocks noGrp="1"/>
          </p:cNvSpPr>
          <p:nvPr>
            <p:ph type="title"/>
          </p:nvPr>
        </p:nvSpPr>
        <p:spPr/>
        <p:txBody>
          <a:bodyPr/>
          <a:lstStyle/>
          <a:p>
            <a:r>
              <a:rPr lang="en-AU" dirty="0"/>
              <a:t>Moore’s Law is BRUTAL!</a:t>
            </a:r>
          </a:p>
        </p:txBody>
      </p:sp>
      <p:sp>
        <p:nvSpPr>
          <p:cNvPr id="3" name="Content Placeholder 2">
            <a:extLst>
              <a:ext uri="{FF2B5EF4-FFF2-40B4-BE49-F238E27FC236}">
                <a16:creationId xmlns:a16="http://schemas.microsoft.com/office/drawing/2014/main" id="{3344516F-E601-924C-DAD4-C3663834C1E4}"/>
              </a:ext>
            </a:extLst>
          </p:cNvPr>
          <p:cNvSpPr>
            <a:spLocks noGrp="1"/>
          </p:cNvSpPr>
          <p:nvPr>
            <p:ph idx="1"/>
          </p:nvPr>
        </p:nvSpPr>
        <p:spPr>
          <a:xfrm>
            <a:off x="838200" y="1825625"/>
            <a:ext cx="10996448" cy="4351338"/>
          </a:xfrm>
        </p:spPr>
        <p:txBody>
          <a:bodyPr>
            <a:normAutofit/>
          </a:bodyPr>
          <a:lstStyle/>
          <a:p>
            <a:pPr marL="0" indent="0">
              <a:buNone/>
            </a:pPr>
            <a:r>
              <a:rPr lang="en-AU" dirty="0"/>
              <a:t>This is a BRUTAL market environment:</a:t>
            </a:r>
          </a:p>
          <a:p>
            <a:pPr lvl="1"/>
            <a:r>
              <a:rPr lang="en-AU" dirty="0"/>
              <a:t>Smaller entities almost always fail</a:t>
            </a:r>
          </a:p>
          <a:p>
            <a:pPr lvl="1"/>
            <a:r>
              <a:rPr lang="en-AU" dirty="0"/>
              <a:t>Some larger entities may get sucked up by being acquired by yet larger entities</a:t>
            </a:r>
          </a:p>
          <a:p>
            <a:pPr lvl="1"/>
            <a:r>
              <a:rPr lang="en-AU" dirty="0"/>
              <a:t>And only the very largest of entities can afford to buy a future </a:t>
            </a:r>
          </a:p>
          <a:p>
            <a:pPr lvl="1"/>
            <a:endParaRPr lang="en-AU" dirty="0"/>
          </a:p>
        </p:txBody>
      </p:sp>
      <p:pic>
        <p:nvPicPr>
          <p:cNvPr id="4" name="Picture 3">
            <a:extLst>
              <a:ext uri="{FF2B5EF4-FFF2-40B4-BE49-F238E27FC236}">
                <a16:creationId xmlns:a16="http://schemas.microsoft.com/office/drawing/2014/main" id="{02035D67-2033-7D8E-D580-205CBEEC4F7E}"/>
              </a:ext>
            </a:extLst>
          </p:cNvPr>
          <p:cNvPicPr>
            <a:picLocks noChangeAspect="1"/>
          </p:cNvPicPr>
          <p:nvPr/>
        </p:nvPicPr>
        <p:blipFill>
          <a:blip r:embed="rId2"/>
          <a:stretch>
            <a:fillRect/>
          </a:stretch>
        </p:blipFill>
        <p:spPr>
          <a:xfrm>
            <a:off x="9251368" y="3583878"/>
            <a:ext cx="2235200" cy="3302000"/>
          </a:xfrm>
          <a:prstGeom prst="rect">
            <a:avLst/>
          </a:prstGeom>
        </p:spPr>
      </p:pic>
      <p:sp>
        <p:nvSpPr>
          <p:cNvPr id="5" name="TextBox 4">
            <a:extLst>
              <a:ext uri="{FF2B5EF4-FFF2-40B4-BE49-F238E27FC236}">
                <a16:creationId xmlns:a16="http://schemas.microsoft.com/office/drawing/2014/main" id="{BFD29718-9FC0-539E-DCD5-A7E318B9671B}"/>
              </a:ext>
            </a:extLst>
          </p:cNvPr>
          <p:cNvSpPr txBox="1"/>
          <p:nvPr/>
        </p:nvSpPr>
        <p:spPr>
          <a:xfrm>
            <a:off x="5232029" y="4080716"/>
            <a:ext cx="3942105" cy="2308324"/>
          </a:xfrm>
          <a:prstGeom prst="rect">
            <a:avLst/>
          </a:prstGeom>
          <a:noFill/>
        </p:spPr>
        <p:txBody>
          <a:bodyPr wrap="none" rtlCol="0">
            <a:spAutoFit/>
          </a:bodyPr>
          <a:lstStyle/>
          <a:p>
            <a:r>
              <a:rPr lang="en-AU" sz="1200" i="1" dirty="0" err="1">
                <a:effectLst/>
                <a:latin typeface="Helvetica" pitchFamily="2" charset="0"/>
              </a:rPr>
              <a:t>Gittes</a:t>
            </a:r>
            <a:r>
              <a:rPr lang="en-AU" sz="1200" i="1" dirty="0">
                <a:effectLst/>
                <a:latin typeface="Helvetica" pitchFamily="2" charset="0"/>
              </a:rPr>
              <a:t>: How much are you worth?</a:t>
            </a:r>
            <a:endParaRPr lang="en-AU" sz="1200" dirty="0">
              <a:effectLst/>
              <a:latin typeface="Helvetica" pitchFamily="2" charset="0"/>
            </a:endParaRPr>
          </a:p>
          <a:p>
            <a:r>
              <a:rPr lang="en-AU" sz="1200" i="1" dirty="0">
                <a:effectLst/>
                <a:latin typeface="Helvetica" pitchFamily="2" charset="0"/>
              </a:rPr>
              <a:t>Cross: I've no idea. How much do you want?</a:t>
            </a:r>
            <a:endParaRPr lang="en-AU" sz="1200" dirty="0">
              <a:effectLst/>
              <a:latin typeface="Helvetica" pitchFamily="2" charset="0"/>
            </a:endParaRPr>
          </a:p>
          <a:p>
            <a:r>
              <a:rPr lang="en-AU" sz="1200" i="1" dirty="0" err="1">
                <a:effectLst/>
                <a:latin typeface="Helvetica" pitchFamily="2" charset="0"/>
              </a:rPr>
              <a:t>Gittes</a:t>
            </a:r>
            <a:r>
              <a:rPr lang="en-AU" sz="1200" i="1" dirty="0">
                <a:effectLst/>
                <a:latin typeface="Helvetica" pitchFamily="2" charset="0"/>
              </a:rPr>
              <a:t>: I just want to know what you're worth. Over</a:t>
            </a:r>
            <a:endParaRPr lang="en-AU" sz="1200" dirty="0">
              <a:effectLst/>
              <a:latin typeface="Helvetica" pitchFamily="2" charset="0"/>
            </a:endParaRPr>
          </a:p>
          <a:p>
            <a:r>
              <a:rPr lang="en-AU" sz="1200" i="1" dirty="0">
                <a:effectLst/>
                <a:latin typeface="Helvetica" pitchFamily="2" charset="0"/>
              </a:rPr>
              <a:t>ten million?</a:t>
            </a:r>
            <a:endParaRPr lang="en-AU" sz="1200" dirty="0">
              <a:effectLst/>
              <a:latin typeface="Helvetica" pitchFamily="2" charset="0"/>
            </a:endParaRPr>
          </a:p>
          <a:p>
            <a:r>
              <a:rPr lang="en-AU" sz="1200" i="1" dirty="0">
                <a:effectLst/>
                <a:latin typeface="Helvetica" pitchFamily="2" charset="0"/>
              </a:rPr>
              <a:t>Cross: Oh my, yes!</a:t>
            </a:r>
            <a:endParaRPr lang="en-AU" sz="1200" dirty="0">
              <a:effectLst/>
              <a:latin typeface="Helvetica" pitchFamily="2" charset="0"/>
            </a:endParaRPr>
          </a:p>
          <a:p>
            <a:r>
              <a:rPr lang="en-AU" sz="1200" i="1" dirty="0" err="1">
                <a:effectLst/>
                <a:latin typeface="Helvetica" pitchFamily="2" charset="0"/>
              </a:rPr>
              <a:t>Gittes</a:t>
            </a:r>
            <a:r>
              <a:rPr lang="en-AU" sz="1200" i="1" dirty="0">
                <a:effectLst/>
                <a:latin typeface="Helvetica" pitchFamily="2" charset="0"/>
              </a:rPr>
              <a:t>: Why are you doing it? How much better can you</a:t>
            </a:r>
            <a:endParaRPr lang="en-AU" sz="1200" dirty="0">
              <a:effectLst/>
              <a:latin typeface="Helvetica" pitchFamily="2" charset="0"/>
            </a:endParaRPr>
          </a:p>
          <a:p>
            <a:r>
              <a:rPr lang="en-AU" sz="1200" i="1" dirty="0">
                <a:effectLst/>
                <a:latin typeface="Helvetica" pitchFamily="2" charset="0"/>
              </a:rPr>
              <a:t>eat? What can you buy that you can't already</a:t>
            </a:r>
            <a:endParaRPr lang="en-AU" sz="1200" dirty="0">
              <a:effectLst/>
              <a:latin typeface="Helvetica" pitchFamily="2" charset="0"/>
            </a:endParaRPr>
          </a:p>
          <a:p>
            <a:r>
              <a:rPr lang="en-AU" sz="1200" i="1" dirty="0">
                <a:effectLst/>
                <a:latin typeface="Helvetica" pitchFamily="2" charset="0"/>
              </a:rPr>
              <a:t>afford?</a:t>
            </a:r>
            <a:endParaRPr lang="en-AU" sz="1200" dirty="0">
              <a:effectLst/>
              <a:latin typeface="Helvetica" pitchFamily="2" charset="0"/>
            </a:endParaRPr>
          </a:p>
          <a:p>
            <a:r>
              <a:rPr lang="en-AU" sz="1200" i="1" dirty="0">
                <a:effectLst/>
                <a:latin typeface="Helvetica" pitchFamily="2" charset="0"/>
              </a:rPr>
              <a:t>Cross: The future, Mr. </a:t>
            </a:r>
            <a:r>
              <a:rPr lang="en-AU" sz="1200" i="1" dirty="0" err="1">
                <a:effectLst/>
                <a:latin typeface="Helvetica" pitchFamily="2" charset="0"/>
              </a:rPr>
              <a:t>Gittes</a:t>
            </a:r>
            <a:r>
              <a:rPr lang="en-AU" sz="1200" i="1" dirty="0">
                <a:effectLst/>
                <a:latin typeface="Helvetica" pitchFamily="2" charset="0"/>
              </a:rPr>
              <a:t> - the future!</a:t>
            </a:r>
            <a:endParaRPr lang="en-AU" sz="1200" dirty="0">
              <a:effectLst/>
              <a:latin typeface="Helvetica" pitchFamily="2" charset="0"/>
            </a:endParaRPr>
          </a:p>
          <a:p>
            <a:endParaRPr lang="en-AU" sz="1200" dirty="0">
              <a:solidFill>
                <a:srgbClr val="C0C0C0"/>
              </a:solidFill>
              <a:effectLst/>
              <a:latin typeface="Helvetica" pitchFamily="2" charset="0"/>
            </a:endParaRPr>
          </a:p>
          <a:p>
            <a:r>
              <a:rPr lang="en-AU" sz="1200" i="1" dirty="0">
                <a:effectLst/>
                <a:latin typeface="Helvetica" pitchFamily="2" charset="0"/>
              </a:rPr>
              <a:t>Chinatown (1974)</a:t>
            </a:r>
            <a:endParaRPr lang="en-AU" sz="1200" dirty="0">
              <a:effectLst/>
              <a:latin typeface="Helvetica" pitchFamily="2" charset="0"/>
            </a:endParaRPr>
          </a:p>
          <a:p>
            <a:endParaRPr lang="en-US" sz="1200" dirty="0"/>
          </a:p>
        </p:txBody>
      </p:sp>
    </p:spTree>
    <p:extLst>
      <p:ext uri="{BB962C8B-B14F-4D97-AF65-F5344CB8AC3E}">
        <p14:creationId xmlns:p14="http://schemas.microsoft.com/office/powerpoint/2010/main" val="31416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D0AA-3F39-F83F-78CD-93C834057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0F90A-09B0-68E7-6D5D-B3FA84B8C27B}"/>
              </a:ext>
            </a:extLst>
          </p:cNvPr>
          <p:cNvSpPr>
            <a:spLocks noGrp="1"/>
          </p:cNvSpPr>
          <p:nvPr>
            <p:ph type="title"/>
          </p:nvPr>
        </p:nvSpPr>
        <p:spPr/>
        <p:txBody>
          <a:bodyPr/>
          <a:lstStyle/>
          <a:p>
            <a:r>
              <a:rPr lang="en-AU" dirty="0"/>
              <a:t>Moore’s Law is BRUTAL!</a:t>
            </a:r>
          </a:p>
        </p:txBody>
      </p:sp>
      <p:sp>
        <p:nvSpPr>
          <p:cNvPr id="3" name="Content Placeholder 2">
            <a:extLst>
              <a:ext uri="{FF2B5EF4-FFF2-40B4-BE49-F238E27FC236}">
                <a16:creationId xmlns:a16="http://schemas.microsoft.com/office/drawing/2014/main" id="{434052E3-E5A9-0F1A-475D-B771FDC25343}"/>
              </a:ext>
            </a:extLst>
          </p:cNvPr>
          <p:cNvSpPr>
            <a:spLocks noGrp="1"/>
          </p:cNvSpPr>
          <p:nvPr>
            <p:ph idx="1"/>
          </p:nvPr>
        </p:nvSpPr>
        <p:spPr>
          <a:xfrm>
            <a:off x="838200" y="1825625"/>
            <a:ext cx="10996448" cy="4351338"/>
          </a:xfrm>
        </p:spPr>
        <p:txBody>
          <a:bodyPr>
            <a:normAutofit/>
          </a:bodyPr>
          <a:lstStyle/>
          <a:p>
            <a:r>
              <a:rPr lang="en-AU" dirty="0"/>
              <a:t>Consolidation and Centrality of goods and service provision is not a surprising outcome in this space – its INEVITABLE</a:t>
            </a:r>
          </a:p>
          <a:p>
            <a:pPr lvl="1"/>
            <a:r>
              <a:rPr lang="en-AU" dirty="0"/>
              <a:t>What would be far more surprising would be if consolidation and centrality was NOT the outcome!</a:t>
            </a:r>
          </a:p>
          <a:p>
            <a:pPr lvl="1"/>
            <a:endParaRPr lang="en-AU" dirty="0"/>
          </a:p>
        </p:txBody>
      </p:sp>
    </p:spTree>
    <p:extLst>
      <p:ext uri="{BB962C8B-B14F-4D97-AF65-F5344CB8AC3E}">
        <p14:creationId xmlns:p14="http://schemas.microsoft.com/office/powerpoint/2010/main" val="2067116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owderfinger Type" charset="0"/>
                <a:ea typeface="Powderfinger Type" charset="0"/>
                <a:cs typeface="Powderfinger Type" charset="0"/>
              </a:rPr>
              <a:t>The 1990’s Internet</a:t>
            </a:r>
          </a:p>
        </p:txBody>
      </p:sp>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defPPr>
              <a:defRPr lang="en-US"/>
            </a:defPPr>
            <a:lvl1pPr marL="0" algn="r" defTabSz="914400" rtl="0" eaLnBrk="1" latinLnBrk="0" hangingPunct="1">
              <a:defRPr sz="800" kern="1200">
                <a:solidFill>
                  <a:srgbClr val="BFBFB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B2A337-2C29-4402-A0A2-E290C184D5D3}" type="slidenum">
              <a:rPr lang="en-AU" kern="0" smtClean="0"/>
              <a:pPr/>
              <a:t>7</a:t>
            </a:fld>
            <a:endParaRPr lang="en-AU" kern="0" dirty="0"/>
          </a:p>
        </p:txBody>
      </p:sp>
      <p:pic>
        <p:nvPicPr>
          <p:cNvPr id="5" name="Picture 4"/>
          <p:cNvPicPr>
            <a:picLocks noChangeAspect="1"/>
          </p:cNvPicPr>
          <p:nvPr/>
        </p:nvPicPr>
        <p:blipFill>
          <a:blip r:embed="rId2"/>
          <a:stretch>
            <a:fillRect/>
          </a:stretch>
        </p:blipFill>
        <p:spPr>
          <a:xfrm>
            <a:off x="1523492" y="1611547"/>
            <a:ext cx="9145015" cy="4485628"/>
          </a:xfrm>
          <a:prstGeom prst="rect">
            <a:avLst/>
          </a:prstGeom>
        </p:spPr>
      </p:pic>
      <p:sp>
        <p:nvSpPr>
          <p:cNvPr id="3" name="TextBox 2">
            <a:extLst>
              <a:ext uri="{FF2B5EF4-FFF2-40B4-BE49-F238E27FC236}">
                <a16:creationId xmlns:a16="http://schemas.microsoft.com/office/drawing/2014/main" id="{F901DCE0-8EEB-A402-3A09-B55003C19EC5}"/>
              </a:ext>
            </a:extLst>
          </p:cNvPr>
          <p:cNvSpPr txBox="1"/>
          <p:nvPr/>
        </p:nvSpPr>
        <p:spPr>
          <a:xfrm>
            <a:off x="2548665" y="4299806"/>
            <a:ext cx="4099199" cy="461665"/>
          </a:xfrm>
          <a:prstGeom prst="rect">
            <a:avLst/>
          </a:prstGeom>
          <a:solidFill>
            <a:schemeClr val="bg1"/>
          </a:solidFill>
        </p:spPr>
        <p:txBody>
          <a:bodyPr wrap="none" rtlCol="0">
            <a:spAutoFit/>
          </a:bodyPr>
          <a:lstStyle/>
          <a:p>
            <a:r>
              <a:rPr lang="en-AU" sz="2400" b="1" dirty="0">
                <a:solidFill>
                  <a:srgbClr val="7030A0"/>
                </a:solidFill>
                <a:latin typeface="AhnbergHand" pitchFamily="2" charset="0"/>
              </a:rPr>
              <a:t>Interconnection Friction</a:t>
            </a:r>
            <a:endParaRPr lang="en-AU" b="1" dirty="0">
              <a:solidFill>
                <a:srgbClr val="7030A0"/>
              </a:solidFill>
              <a:latin typeface="AhnbergHand" pitchFamily="2" charset="0"/>
            </a:endParaRPr>
          </a:p>
        </p:txBody>
      </p:sp>
      <p:sp>
        <p:nvSpPr>
          <p:cNvPr id="6" name="Freeform 5">
            <a:extLst>
              <a:ext uri="{FF2B5EF4-FFF2-40B4-BE49-F238E27FC236}">
                <a16:creationId xmlns:a16="http://schemas.microsoft.com/office/drawing/2014/main" id="{DA5B8E51-9E02-FF45-44AE-31803677745A}"/>
              </a:ext>
            </a:extLst>
          </p:cNvPr>
          <p:cNvSpPr/>
          <p:nvPr/>
        </p:nvSpPr>
        <p:spPr>
          <a:xfrm>
            <a:off x="3558746" y="2858530"/>
            <a:ext cx="436605" cy="1565023"/>
          </a:xfrm>
          <a:custGeom>
            <a:avLst/>
            <a:gdLst>
              <a:gd name="connsiteX0" fmla="*/ 436605 w 436605"/>
              <a:gd name="connsiteY0" fmla="*/ 1499286 h 1565023"/>
              <a:gd name="connsiteX1" fmla="*/ 395416 w 436605"/>
              <a:gd name="connsiteY1" fmla="*/ 1466335 h 1565023"/>
              <a:gd name="connsiteX2" fmla="*/ 313038 w 436605"/>
              <a:gd name="connsiteY2" fmla="*/ 560173 h 1565023"/>
              <a:gd name="connsiteX3" fmla="*/ 0 w 436605"/>
              <a:gd name="connsiteY3" fmla="*/ 0 h 1565023"/>
            </a:gdLst>
            <a:ahLst/>
            <a:cxnLst>
              <a:cxn ang="0">
                <a:pos x="connsiteX0" y="connsiteY0"/>
              </a:cxn>
              <a:cxn ang="0">
                <a:pos x="connsiteX1" y="connsiteY1"/>
              </a:cxn>
              <a:cxn ang="0">
                <a:pos x="connsiteX2" y="connsiteY2"/>
              </a:cxn>
              <a:cxn ang="0">
                <a:pos x="connsiteX3" y="connsiteY3"/>
              </a:cxn>
            </a:cxnLst>
            <a:rect l="l" t="t" r="r" b="b"/>
            <a:pathLst>
              <a:path w="436605" h="1565023">
                <a:moveTo>
                  <a:pt x="436605" y="1499286"/>
                </a:moveTo>
                <a:cubicBezTo>
                  <a:pt x="426307" y="1561070"/>
                  <a:pt x="416010" y="1622854"/>
                  <a:pt x="395416" y="1466335"/>
                </a:cubicBezTo>
                <a:cubicBezTo>
                  <a:pt x="374822" y="1309816"/>
                  <a:pt x="378941" y="804562"/>
                  <a:pt x="313038" y="560173"/>
                </a:cubicBezTo>
                <a:cubicBezTo>
                  <a:pt x="247135" y="315784"/>
                  <a:pt x="123567" y="157892"/>
                  <a:pt x="0" y="0"/>
                </a:cubicBezTo>
              </a:path>
            </a:pathLst>
          </a:custGeom>
          <a:no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8C69512B-5EA3-3E2D-B31F-7AED330BAE49}"/>
              </a:ext>
            </a:extLst>
          </p:cNvPr>
          <p:cNvSpPr/>
          <p:nvPr/>
        </p:nvSpPr>
        <p:spPr>
          <a:xfrm>
            <a:off x="3970638" y="2842054"/>
            <a:ext cx="1120346" cy="1540476"/>
          </a:xfrm>
          <a:custGeom>
            <a:avLst/>
            <a:gdLst>
              <a:gd name="connsiteX0" fmla="*/ 0 w 1120346"/>
              <a:gd name="connsiteY0" fmla="*/ 1540476 h 1540476"/>
              <a:gd name="connsiteX1" fmla="*/ 238897 w 1120346"/>
              <a:gd name="connsiteY1" fmla="*/ 617838 h 1540476"/>
              <a:gd name="connsiteX2" fmla="*/ 1120346 w 1120346"/>
              <a:gd name="connsiteY2" fmla="*/ 0 h 1540476"/>
            </a:gdLst>
            <a:ahLst/>
            <a:cxnLst>
              <a:cxn ang="0">
                <a:pos x="connsiteX0" y="connsiteY0"/>
              </a:cxn>
              <a:cxn ang="0">
                <a:pos x="connsiteX1" y="connsiteY1"/>
              </a:cxn>
              <a:cxn ang="0">
                <a:pos x="connsiteX2" y="connsiteY2"/>
              </a:cxn>
            </a:cxnLst>
            <a:rect l="l" t="t" r="r" b="b"/>
            <a:pathLst>
              <a:path w="1120346" h="1540476">
                <a:moveTo>
                  <a:pt x="0" y="1540476"/>
                </a:moveTo>
                <a:cubicBezTo>
                  <a:pt x="26086" y="1207530"/>
                  <a:pt x="52173" y="874584"/>
                  <a:pt x="238897" y="617838"/>
                </a:cubicBezTo>
                <a:cubicBezTo>
                  <a:pt x="425621" y="361092"/>
                  <a:pt x="772983" y="180546"/>
                  <a:pt x="1120346" y="0"/>
                </a:cubicBezTo>
              </a:path>
            </a:pathLst>
          </a:custGeom>
          <a:noFill/>
          <a:ln w="31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60E43078-AA22-FC2D-A8E3-3B32022DF962}"/>
              </a:ext>
            </a:extLst>
          </p:cNvPr>
          <p:cNvSpPr/>
          <p:nvPr/>
        </p:nvSpPr>
        <p:spPr>
          <a:xfrm>
            <a:off x="3937686" y="3220995"/>
            <a:ext cx="115330" cy="1120346"/>
          </a:xfrm>
          <a:custGeom>
            <a:avLst/>
            <a:gdLst>
              <a:gd name="connsiteX0" fmla="*/ 0 w 115330"/>
              <a:gd name="connsiteY0" fmla="*/ 1120346 h 1120346"/>
              <a:gd name="connsiteX1" fmla="*/ 115330 w 115330"/>
              <a:gd name="connsiteY1" fmla="*/ 0 h 1120346"/>
            </a:gdLst>
            <a:ahLst/>
            <a:cxnLst>
              <a:cxn ang="0">
                <a:pos x="connsiteX0" y="connsiteY0"/>
              </a:cxn>
              <a:cxn ang="0">
                <a:pos x="connsiteX1" y="connsiteY1"/>
              </a:cxn>
            </a:cxnLst>
            <a:rect l="l" t="t" r="r" b="b"/>
            <a:pathLst>
              <a:path w="115330" h="1120346">
                <a:moveTo>
                  <a:pt x="0" y="1120346"/>
                </a:moveTo>
                <a:lnTo>
                  <a:pt x="115330" y="0"/>
                </a:lnTo>
              </a:path>
            </a:pathLst>
          </a:custGeom>
          <a:noFill/>
          <a:ln w="31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08786633-E9FB-34C1-385A-EF581ABED291}"/>
              </a:ext>
            </a:extLst>
          </p:cNvPr>
          <p:cNvSpPr/>
          <p:nvPr/>
        </p:nvSpPr>
        <p:spPr>
          <a:xfrm>
            <a:off x="2454876" y="4184268"/>
            <a:ext cx="1458097" cy="165310"/>
          </a:xfrm>
          <a:custGeom>
            <a:avLst/>
            <a:gdLst>
              <a:gd name="connsiteX0" fmla="*/ 1458097 w 1458097"/>
              <a:gd name="connsiteY0" fmla="*/ 165310 h 165310"/>
              <a:gd name="connsiteX1" fmla="*/ 494270 w 1458097"/>
              <a:gd name="connsiteY1" fmla="*/ 8791 h 165310"/>
              <a:gd name="connsiteX2" fmla="*/ 0 w 1458097"/>
              <a:gd name="connsiteY2" fmla="*/ 33505 h 165310"/>
            </a:gdLst>
            <a:ahLst/>
            <a:cxnLst>
              <a:cxn ang="0">
                <a:pos x="connsiteX0" y="connsiteY0"/>
              </a:cxn>
              <a:cxn ang="0">
                <a:pos x="connsiteX1" y="connsiteY1"/>
              </a:cxn>
              <a:cxn ang="0">
                <a:pos x="connsiteX2" y="connsiteY2"/>
              </a:cxn>
            </a:cxnLst>
            <a:rect l="l" t="t" r="r" b="b"/>
            <a:pathLst>
              <a:path w="1458097" h="165310">
                <a:moveTo>
                  <a:pt x="1458097" y="165310"/>
                </a:moveTo>
                <a:cubicBezTo>
                  <a:pt x="1097691" y="98034"/>
                  <a:pt x="737286" y="30758"/>
                  <a:pt x="494270" y="8791"/>
                </a:cubicBezTo>
                <a:cubicBezTo>
                  <a:pt x="251254" y="-13176"/>
                  <a:pt x="125627" y="10164"/>
                  <a:pt x="0" y="33505"/>
                </a:cubicBezTo>
              </a:path>
            </a:pathLst>
          </a:custGeom>
          <a:noFill/>
          <a:ln w="31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B63E9E48-D81F-EE93-7638-A7675802FE5E}"/>
              </a:ext>
            </a:extLst>
          </p:cNvPr>
          <p:cNvSpPr/>
          <p:nvPr/>
        </p:nvSpPr>
        <p:spPr>
          <a:xfrm>
            <a:off x="3451654" y="3896280"/>
            <a:ext cx="469557" cy="387396"/>
          </a:xfrm>
          <a:custGeom>
            <a:avLst/>
            <a:gdLst>
              <a:gd name="connsiteX0" fmla="*/ 469557 w 469557"/>
              <a:gd name="connsiteY0" fmla="*/ 387396 h 387396"/>
              <a:gd name="connsiteX1" fmla="*/ 337751 w 469557"/>
              <a:gd name="connsiteY1" fmla="*/ 49644 h 387396"/>
              <a:gd name="connsiteX2" fmla="*/ 0 w 469557"/>
              <a:gd name="connsiteY2" fmla="*/ 8455 h 387396"/>
            </a:gdLst>
            <a:ahLst/>
            <a:cxnLst>
              <a:cxn ang="0">
                <a:pos x="connsiteX0" y="connsiteY0"/>
              </a:cxn>
              <a:cxn ang="0">
                <a:pos x="connsiteX1" y="connsiteY1"/>
              </a:cxn>
              <a:cxn ang="0">
                <a:pos x="connsiteX2" y="connsiteY2"/>
              </a:cxn>
            </a:cxnLst>
            <a:rect l="l" t="t" r="r" b="b"/>
            <a:pathLst>
              <a:path w="469557" h="387396">
                <a:moveTo>
                  <a:pt x="469557" y="387396"/>
                </a:moveTo>
                <a:cubicBezTo>
                  <a:pt x="442783" y="250098"/>
                  <a:pt x="416010" y="112801"/>
                  <a:pt x="337751" y="49644"/>
                </a:cubicBezTo>
                <a:cubicBezTo>
                  <a:pt x="259492" y="-13513"/>
                  <a:pt x="129746" y="-2529"/>
                  <a:pt x="0" y="8455"/>
                </a:cubicBezTo>
              </a:path>
            </a:pathLst>
          </a:custGeom>
          <a:noFill/>
          <a:ln w="31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562FEFCD-EAEA-7158-1042-1B53CFDEE0F6}"/>
              </a:ext>
            </a:extLst>
          </p:cNvPr>
          <p:cNvSpPr/>
          <p:nvPr/>
        </p:nvSpPr>
        <p:spPr>
          <a:xfrm>
            <a:off x="3978876" y="4014268"/>
            <a:ext cx="716692" cy="269408"/>
          </a:xfrm>
          <a:custGeom>
            <a:avLst/>
            <a:gdLst>
              <a:gd name="connsiteX0" fmla="*/ 0 w 716692"/>
              <a:gd name="connsiteY0" fmla="*/ 269408 h 269408"/>
              <a:gd name="connsiteX1" fmla="*/ 123567 w 716692"/>
              <a:gd name="connsiteY1" fmla="*/ 5797 h 269408"/>
              <a:gd name="connsiteX2" fmla="*/ 716692 w 716692"/>
              <a:gd name="connsiteY2" fmla="*/ 112889 h 269408"/>
            </a:gdLst>
            <a:ahLst/>
            <a:cxnLst>
              <a:cxn ang="0">
                <a:pos x="connsiteX0" y="connsiteY0"/>
              </a:cxn>
              <a:cxn ang="0">
                <a:pos x="connsiteX1" y="connsiteY1"/>
              </a:cxn>
              <a:cxn ang="0">
                <a:pos x="connsiteX2" y="connsiteY2"/>
              </a:cxn>
            </a:cxnLst>
            <a:rect l="l" t="t" r="r" b="b"/>
            <a:pathLst>
              <a:path w="716692" h="269408">
                <a:moveTo>
                  <a:pt x="0" y="269408"/>
                </a:moveTo>
                <a:cubicBezTo>
                  <a:pt x="2059" y="150645"/>
                  <a:pt x="4118" y="31883"/>
                  <a:pt x="123567" y="5797"/>
                </a:cubicBezTo>
                <a:cubicBezTo>
                  <a:pt x="243016" y="-20289"/>
                  <a:pt x="479854" y="46300"/>
                  <a:pt x="716692" y="112889"/>
                </a:cubicBezTo>
              </a:path>
            </a:pathLst>
          </a:custGeom>
          <a:noFill/>
          <a:ln w="31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9311B44F-BB86-27D0-2267-8A7159E9EF21}"/>
              </a:ext>
            </a:extLst>
          </p:cNvPr>
          <p:cNvSpPr/>
          <p:nvPr/>
        </p:nvSpPr>
        <p:spPr>
          <a:xfrm>
            <a:off x="4036541" y="4217773"/>
            <a:ext cx="1845275" cy="115330"/>
          </a:xfrm>
          <a:custGeom>
            <a:avLst/>
            <a:gdLst>
              <a:gd name="connsiteX0" fmla="*/ 0 w 1845275"/>
              <a:gd name="connsiteY0" fmla="*/ 115330 h 115330"/>
              <a:gd name="connsiteX1" fmla="*/ 510745 w 1845275"/>
              <a:gd name="connsiteY1" fmla="*/ 41189 h 115330"/>
              <a:gd name="connsiteX2" fmla="*/ 1070918 w 1845275"/>
              <a:gd name="connsiteY2" fmla="*/ 0 h 115330"/>
              <a:gd name="connsiteX3" fmla="*/ 1845275 w 1845275"/>
              <a:gd name="connsiteY3" fmla="*/ 16476 h 115330"/>
            </a:gdLst>
            <a:ahLst/>
            <a:cxnLst>
              <a:cxn ang="0">
                <a:pos x="connsiteX0" y="connsiteY0"/>
              </a:cxn>
              <a:cxn ang="0">
                <a:pos x="connsiteX1" y="connsiteY1"/>
              </a:cxn>
              <a:cxn ang="0">
                <a:pos x="connsiteX2" y="connsiteY2"/>
              </a:cxn>
              <a:cxn ang="0">
                <a:pos x="connsiteX3" y="connsiteY3"/>
              </a:cxn>
            </a:cxnLst>
            <a:rect l="l" t="t" r="r" b="b"/>
            <a:pathLst>
              <a:path w="1845275" h="115330">
                <a:moveTo>
                  <a:pt x="0" y="115330"/>
                </a:moveTo>
                <a:cubicBezTo>
                  <a:pt x="166129" y="87870"/>
                  <a:pt x="332259" y="60411"/>
                  <a:pt x="510745" y="41189"/>
                </a:cubicBezTo>
                <a:cubicBezTo>
                  <a:pt x="689231" y="21967"/>
                  <a:pt x="1070918" y="0"/>
                  <a:pt x="1070918" y="0"/>
                </a:cubicBezTo>
                <a:lnTo>
                  <a:pt x="1845275" y="16476"/>
                </a:lnTo>
              </a:path>
            </a:pathLst>
          </a:custGeom>
          <a:noFill/>
          <a:ln w="31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6748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086B-5AB6-9206-87A5-C7EAA80829A2}"/>
              </a:ext>
            </a:extLst>
          </p:cNvPr>
          <p:cNvSpPr>
            <a:spLocks noGrp="1"/>
          </p:cNvSpPr>
          <p:nvPr>
            <p:ph type="title"/>
          </p:nvPr>
        </p:nvSpPr>
        <p:spPr/>
        <p:txBody>
          <a:bodyPr/>
          <a:lstStyle/>
          <a:p>
            <a:r>
              <a:rPr lang="en-AU" dirty="0"/>
              <a:t>Change</a:t>
            </a:r>
          </a:p>
        </p:txBody>
      </p:sp>
      <p:sp>
        <p:nvSpPr>
          <p:cNvPr id="3" name="Content Placeholder 2">
            <a:extLst>
              <a:ext uri="{FF2B5EF4-FFF2-40B4-BE49-F238E27FC236}">
                <a16:creationId xmlns:a16="http://schemas.microsoft.com/office/drawing/2014/main" id="{E5C81CCA-86C6-5B74-8853-0DECE9957B4E}"/>
              </a:ext>
            </a:extLst>
          </p:cNvPr>
          <p:cNvSpPr>
            <a:spLocks noGrp="1"/>
          </p:cNvSpPr>
          <p:nvPr>
            <p:ph idx="1"/>
          </p:nvPr>
        </p:nvSpPr>
        <p:spPr/>
        <p:txBody>
          <a:bodyPr/>
          <a:lstStyle/>
          <a:p>
            <a:pPr marL="0" indent="0">
              <a:buNone/>
            </a:pPr>
            <a:r>
              <a:rPr lang="en-AU" dirty="0"/>
              <a:t>Abundance and scale have driven radical changes across the Internet’s basic architecture</a:t>
            </a:r>
          </a:p>
          <a:p>
            <a:pPr lvl="1"/>
            <a:r>
              <a:rPr lang="en-AU" dirty="0"/>
              <a:t>Networks are no longer shared transit services that connect users to services</a:t>
            </a:r>
          </a:p>
          <a:p>
            <a:pPr marL="914400" lvl="2" indent="0">
              <a:buNone/>
            </a:pPr>
            <a:r>
              <a:rPr lang="en-AU" dirty="0"/>
              <a:t>(“sharing” is so yesterday!)</a:t>
            </a:r>
          </a:p>
          <a:p>
            <a:pPr lvl="1"/>
            <a:r>
              <a:rPr lang="en-AU" dirty="0"/>
              <a:t>Content distributors are using abundance of computing, storage and communications capacity to bring content and service replicants to each user in advance of actual use</a:t>
            </a:r>
          </a:p>
        </p:txBody>
      </p:sp>
    </p:spTree>
    <p:extLst>
      <p:ext uri="{BB962C8B-B14F-4D97-AF65-F5344CB8AC3E}">
        <p14:creationId xmlns:p14="http://schemas.microsoft.com/office/powerpoint/2010/main" val="279893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274639"/>
            <a:ext cx="10465163" cy="1143000"/>
          </a:xfrm>
        </p:spPr>
        <p:txBody>
          <a:bodyPr>
            <a:normAutofit/>
          </a:bodyPr>
          <a:lstStyle/>
          <a:p>
            <a:r>
              <a:rPr lang="en-US" sz="4000" dirty="0">
                <a:latin typeface="Powderfinger Type" charset="0"/>
                <a:ea typeface="Powderfinger Type" charset="0"/>
                <a:cs typeface="Powderfinger Type" charset="0"/>
              </a:rPr>
              <a:t>Today’s Internet Architecture</a:t>
            </a:r>
          </a:p>
        </p:txBody>
      </p:sp>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defPPr>
              <a:defRPr lang="en-US"/>
            </a:defPPr>
            <a:lvl1pPr marL="0" algn="r" defTabSz="914400" rtl="0" eaLnBrk="1" latinLnBrk="0" hangingPunct="1">
              <a:defRPr sz="800" kern="1200">
                <a:solidFill>
                  <a:srgbClr val="BFBFB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B2A337-2C29-4402-A0A2-E290C184D5D3}" type="slidenum">
              <a:rPr lang="en-AU" kern="0" smtClean="0"/>
              <a:pPr/>
              <a:t>9</a:t>
            </a:fld>
            <a:endParaRPr lang="en-AU" kern="0" dirty="0"/>
          </a:p>
        </p:txBody>
      </p:sp>
      <p:pic>
        <p:nvPicPr>
          <p:cNvPr id="5" name="Picture 4"/>
          <p:cNvPicPr>
            <a:picLocks noChangeAspect="1"/>
          </p:cNvPicPr>
          <p:nvPr/>
        </p:nvPicPr>
        <p:blipFill>
          <a:blip r:embed="rId2"/>
          <a:stretch>
            <a:fillRect/>
          </a:stretch>
        </p:blipFill>
        <p:spPr>
          <a:xfrm>
            <a:off x="1497381" y="1604799"/>
            <a:ext cx="9170619" cy="4350735"/>
          </a:xfrm>
          <a:prstGeom prst="rect">
            <a:avLst/>
          </a:prstGeom>
        </p:spPr>
      </p:pic>
    </p:spTree>
    <p:extLst>
      <p:ext uri="{BB962C8B-B14F-4D97-AF65-F5344CB8AC3E}">
        <p14:creationId xmlns:p14="http://schemas.microsoft.com/office/powerpoint/2010/main" val="2045708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TotalTime>
  <Words>1034</Words>
  <Application>Microsoft Macintosh PowerPoint</Application>
  <PresentationFormat>Widescreen</PresentationFormat>
  <Paragraphs>102</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AhnbergHand</vt:lpstr>
      <vt:lpstr>Arial</vt:lpstr>
      <vt:lpstr>Calibri</vt:lpstr>
      <vt:lpstr>Calibri Light</vt:lpstr>
      <vt:lpstr>Helvetica</vt:lpstr>
      <vt:lpstr>Max's Handwritin</vt:lpstr>
      <vt:lpstr>Powderfinger Type</vt:lpstr>
      <vt:lpstr>Verdana</vt:lpstr>
      <vt:lpstr>Office Theme</vt:lpstr>
      <vt:lpstr>The Evolution of Internet Markets</vt:lpstr>
      <vt:lpstr>Conversations change</vt:lpstr>
      <vt:lpstr>The Driver of Change: Moore’s Law</vt:lpstr>
      <vt:lpstr>What does this mean?</vt:lpstr>
      <vt:lpstr>Moore’s Law is BRUTAL!</vt:lpstr>
      <vt:lpstr>Moore’s Law is BRUTAL!</vt:lpstr>
      <vt:lpstr>The 1990’s Internet</vt:lpstr>
      <vt:lpstr>Change</vt:lpstr>
      <vt:lpstr>Today’s Internet Architecture</vt:lpstr>
      <vt:lpstr>Change</vt:lpstr>
      <vt:lpstr>Change</vt:lpstr>
      <vt:lpstr>Change</vt:lpstr>
      <vt:lpstr>Changing Internal Arrangements</vt:lpstr>
      <vt:lpstr>Regulatory Responses?</vt:lpstr>
      <vt:lpstr>How to deal with termination monopolies?</vt:lpstr>
      <vt:lpstr>What are we learning?</vt:lpstr>
      <vt:lpstr>How can we measure this?</vt:lpstr>
      <vt:lpstr>How can we measure this?</vt:lpstr>
      <vt:lpstr>How can we measure this?</vt:lpstr>
      <vt:lpstr>How can we measure this?</vt:lpstr>
      <vt:lpstr>This is probably not “evolution”</vt:lpstr>
      <vt:lpstr>This is probably not “evolution”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BEREC</dc:title>
  <dc:creator>Geoff Huston</dc:creator>
  <cp:lastModifiedBy>Geoff Huston</cp:lastModifiedBy>
  <cp:revision>12</cp:revision>
  <dcterms:created xsi:type="dcterms:W3CDTF">2023-09-21T20:25:42Z</dcterms:created>
  <dcterms:modified xsi:type="dcterms:W3CDTF">2025-02-17T18:24:44Z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2025-02-08T16:50:24Z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970a18d5-92c2-431f-8d43-b3e616b74cfa</vt:lpwstr>
  </property>
  <property fmtid="{D5CDD505-2E9C-101B-9397-08002B2CF9AE}" pid="8" name="MSIP_Label_66ca7b2a-4f6d-4766-806a-1a0c76ea1c59_ContentBits">
    <vt:lpwstr>0</vt:lpwstr>
  </property>
  <property fmtid="{D5CDD505-2E9C-101B-9397-08002B2CF9AE}" pid="9" name="MSIP_Label_66ca7b2a-4f6d-4766-806a-1a0c76ea1c59_Tag">
    <vt:lpwstr>50, 3, 0, 1</vt:lpwstr>
  </property>
</Properties>
</file>