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418" r:id="rId3"/>
    <p:sldId id="419" r:id="rId4"/>
    <p:sldId id="471" r:id="rId5"/>
    <p:sldId id="472" r:id="rId6"/>
    <p:sldId id="473" r:id="rId7"/>
    <p:sldId id="474" r:id="rId8"/>
    <p:sldId id="417" r:id="rId9"/>
    <p:sldId id="420" r:id="rId10"/>
    <p:sldId id="450" r:id="rId11"/>
    <p:sldId id="421" r:id="rId12"/>
    <p:sldId id="422" r:id="rId13"/>
    <p:sldId id="423" r:id="rId14"/>
    <p:sldId id="456" r:id="rId15"/>
    <p:sldId id="469" r:id="rId16"/>
    <p:sldId id="425" r:id="rId17"/>
    <p:sldId id="470" r:id="rId18"/>
    <p:sldId id="459" r:id="rId19"/>
    <p:sldId id="466" r:id="rId20"/>
    <p:sldId id="428" r:id="rId21"/>
    <p:sldId id="475" r:id="rId22"/>
    <p:sldId id="477" r:id="rId23"/>
    <p:sldId id="403" r:id="rId24"/>
    <p:sldId id="453" r:id="rId25"/>
    <p:sldId id="394" r:id="rId26"/>
    <p:sldId id="518" r:id="rId27"/>
    <p:sldId id="429" r:id="rId28"/>
    <p:sldId id="476" r:id="rId29"/>
    <p:sldId id="478" r:id="rId30"/>
    <p:sldId id="479" r:id="rId31"/>
    <p:sldId id="500" r:id="rId32"/>
    <p:sldId id="505" r:id="rId33"/>
    <p:sldId id="523" r:id="rId34"/>
    <p:sldId id="513" r:id="rId35"/>
    <p:sldId id="521" r:id="rId36"/>
    <p:sldId id="514" r:id="rId37"/>
    <p:sldId id="464" r:id="rId38"/>
    <p:sldId id="433" r:id="rId39"/>
    <p:sldId id="435" r:id="rId40"/>
    <p:sldId id="440" r:id="rId41"/>
    <p:sldId id="441" r:id="rId42"/>
    <p:sldId id="465" r:id="rId43"/>
    <p:sldId id="442" r:id="rId44"/>
    <p:sldId id="443" r:id="rId45"/>
    <p:sldId id="448" r:id="rId46"/>
    <p:sldId id="374" r:id="rId47"/>
  </p:sldIdLst>
  <p:sldSz cx="12192000" cy="6858000"/>
  <p:notesSz cx="6858000" cy="9144000"/>
  <p:embeddedFontLst>
    <p:embeddedFont>
      <p:font typeface="Courier" panose="02070309020205020404" pitchFamily="49" charset="0"/>
      <p:regular r:id="rId48"/>
      <p:bold r:id="rId49"/>
      <p:italic r:id="rId50"/>
      <p:boldItalic r:id="rId51"/>
    </p:embeddedFont>
    <p:embeddedFont>
      <p:font typeface="Powderfinger Type" panose="02020709070000000403" pitchFamily="49" charset="77"/>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6/9/2025</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6/9/2025</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fontScale="92500" lnSpcReduction="10000"/>
          </a:bodyPr>
          <a:lstStyle/>
          <a:p>
            <a:pPr algn="r"/>
            <a:r>
              <a:rPr lang="en-AU" sz="3200" b="1" dirty="0">
                <a:solidFill>
                  <a:schemeClr val="bg1">
                    <a:lumMod val="75000"/>
                  </a:schemeClr>
                </a:solidFill>
                <a:latin typeface="Max's Handwritin" pitchFamily="2" charset="0"/>
                <a:ea typeface="Apple Symbols" panose="02000000000000000000" pitchFamily="2" charset="-79"/>
                <a:cs typeface="Apple Symbols" panose="02000000000000000000" pitchFamily="2" charset="-79"/>
              </a:rPr>
              <a:t>Geoff Huston AM </a:t>
            </a:r>
          </a:p>
          <a:p>
            <a:pPr algn="r"/>
            <a:r>
              <a:rPr lang="en-AU" sz="3200" b="1" dirty="0">
                <a:solidFill>
                  <a:schemeClr val="bg1">
                    <a:lumMod val="75000"/>
                  </a:schemeClr>
                </a:solidFill>
                <a:latin typeface="Max's Handwritin" pitchFamily="2" charset="0"/>
                <a:ea typeface="Apple Symbols" panose="02000000000000000000" pitchFamily="2" charset="-79"/>
                <a:cs typeface="Apple Symbols" panose="02000000000000000000" pitchFamily="2" charset="-79"/>
              </a:rPr>
              <a:t>Chief Scientist, APNIC</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AC7-5675-A564-866A-F8BB902413AC}"/>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A605ACA9-9B7D-B246-0AFF-692BF457240A}"/>
              </a:ext>
            </a:extLst>
          </p:cNvPr>
          <p:cNvSpPr>
            <a:spLocks noGrp="1"/>
          </p:cNvSpPr>
          <p:nvPr>
            <p:ph idx="1"/>
          </p:nvPr>
        </p:nvSpPr>
        <p:spPr/>
        <p:txBody>
          <a:bodyPr/>
          <a:lstStyle/>
          <a:p>
            <a:pPr marL="0" indent="0">
              <a:buNone/>
            </a:pPr>
            <a:r>
              <a:rPr lang="en-AU" dirty="0"/>
              <a:t>So much more than just “</a:t>
            </a:r>
            <a:r>
              <a:rPr lang="en-AU" i="1" dirty="0"/>
              <a:t>encrypted TCP over UDP</a:t>
            </a:r>
            <a:r>
              <a:rPr lang="en-AU" dirty="0"/>
              <a:t>”</a:t>
            </a:r>
          </a:p>
          <a:p>
            <a:pPr lvl="1"/>
            <a:r>
              <a:rPr lang="en-AU" dirty="0"/>
              <a:t>Support for multi-stream multiplexing that avoids head-of-line blocking and exploits a shared congestion and encryption state</a:t>
            </a:r>
          </a:p>
          <a:p>
            <a:pPr lvl="1"/>
            <a:r>
              <a:rPr lang="en-AU" dirty="0"/>
              <a:t>Faster - Combines transport and encryption setup exchange in a single 3-way exchange at session start, and supports fast reopen</a:t>
            </a:r>
          </a:p>
          <a:p>
            <a:pPr lvl="1"/>
            <a:r>
              <a:rPr lang="en-AU" dirty="0"/>
              <a:t>Customisable - QUIC implementations can use individual flow controllers</a:t>
            </a:r>
          </a:p>
          <a:p>
            <a:pPr lvl="1"/>
            <a:r>
              <a:rPr lang="en-AU" dirty="0"/>
              <a:t>QUIC places its transport control fields inside the encryption envelope using TLS 1.3, so QUIC features minimal exposure to the network</a:t>
            </a:r>
          </a:p>
          <a:p>
            <a:pPr lvl="1"/>
            <a:r>
              <a:rPr lang="en-AU" dirty="0"/>
              <a:t>Supports Remote Procedure Call service models as well as bit-streaming and datagram services</a:t>
            </a:r>
          </a:p>
          <a:p>
            <a:pPr marL="0" indent="0">
              <a:buNone/>
            </a:pPr>
            <a:endParaRPr lang="en-AU" dirty="0"/>
          </a:p>
          <a:p>
            <a:endParaRPr lang="en-AU" dirty="0"/>
          </a:p>
        </p:txBody>
      </p:sp>
    </p:spTree>
    <p:extLst>
      <p:ext uri="{BB962C8B-B14F-4D97-AF65-F5344CB8AC3E}">
        <p14:creationId xmlns:p14="http://schemas.microsoft.com/office/powerpoint/2010/main" val="286839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potentially hostile to QUIC because of the outer UDP wrapper</a:t>
            </a:r>
          </a:p>
          <a:p>
            <a:pPr lvl="1"/>
            <a:r>
              <a:rPr lang="en-AU" dirty="0"/>
              <a:t>A NAT may rebind a QUIC session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source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normAutofit lnSpcReduction="10000"/>
          </a:bodyPr>
          <a:lstStyle/>
          <a:p>
            <a:r>
              <a:rPr lang="en-AU" dirty="0"/>
              <a:t>Is IP </a:t>
            </a:r>
            <a:r>
              <a:rPr lang="en-AU" b="1" dirty="0"/>
              <a:t>fragmentation intolerant </a:t>
            </a:r>
            <a:r>
              <a:rPr lang="en-AU" dirty="0"/>
              <a:t>– QUIC uses PMTUD, or defaults to 1,200 octet UDP payloads</a:t>
            </a:r>
          </a:p>
          <a:p>
            <a:r>
              <a:rPr lang="en-AU" b="1" dirty="0"/>
              <a:t>Never retransmits a QUIC packet </a:t>
            </a:r>
            <a:r>
              <a:rPr lang="en-AU" dirty="0"/>
              <a:t>– retransmitted data is sent in the next QUIC packet number – this avoids ambiguity about packet retransmission</a:t>
            </a:r>
          </a:p>
          <a:p>
            <a:r>
              <a:rPr lang="en-AU" dirty="0"/>
              <a:t>Extends TCP SACK to </a:t>
            </a:r>
            <a:r>
              <a:rPr lang="en-AU" b="1" dirty="0"/>
              <a:t>256 packet number ranges </a:t>
            </a:r>
            <a:r>
              <a:rPr lang="en-AU" dirty="0"/>
              <a:t>(up from 3 in TCP SACK)</a:t>
            </a:r>
          </a:p>
          <a:p>
            <a:r>
              <a:rPr lang="en-AU" dirty="0"/>
              <a:t>Separately encrypts each QUIC packet – no inter-packet dependencies on decryption</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3416320"/>
          </a:xfrm>
          <a:prstGeom prst="rect">
            <a:avLst/>
          </a:prstGeom>
          <a:noFill/>
        </p:spPr>
        <p:txBody>
          <a:bodyPr wrap="square" rtlCol="0">
            <a:spAutoFit/>
          </a:bodyPr>
          <a:lstStyle/>
          <a:p>
            <a:r>
              <a:rPr lang="en-AU" sz="2400" dirty="0"/>
              <a:t>A QUIC connection is broken into “streams” which are reliable data flows – each stream performs stream-based loss recovery, congestion control, and relative stream scheduling for bandwidth allocation</a:t>
            </a:r>
          </a:p>
          <a:p>
            <a:endParaRPr lang="en-AU" sz="2400" dirty="0"/>
          </a:p>
          <a:p>
            <a:r>
              <a:rPr lang="en-AU" sz="2400"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E7A8-70DE-DB7B-2FE0-9D0B92EE4499}"/>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26D4828F-06E0-E651-AF22-259D7FE0759F}"/>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82257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a:xfrm>
            <a:off x="536028" y="365125"/>
            <a:ext cx="10817772" cy="1325563"/>
          </a:xfrm>
        </p:spPr>
        <p:txBody>
          <a:bodyPr/>
          <a:lstStyle/>
          <a:p>
            <a:r>
              <a:rPr lang="en-AU" dirty="0"/>
              <a:t>QUIC and Network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10000"/>
          </a:bodyPr>
          <a:lstStyle/>
          <a:p>
            <a:r>
              <a:rPr lang="en-AU" dirty="0"/>
              <a:t>Front-end load balances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endParaRPr lang="en-AU" dirty="0">
              <a:solidFill>
                <a:srgbClr val="000000"/>
              </a:solidFill>
            </a:endParaRP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a:p>
            <a:pPr marL="0" indent="0">
              <a:buNone/>
            </a:pPr>
            <a:r>
              <a:rPr lang="en-AU" b="1" dirty="0">
                <a:solidFill>
                  <a:srgbClr val="000000"/>
                </a:solidFill>
              </a:rPr>
              <a:t>   </a:t>
            </a:r>
          </a:p>
        </p:txBody>
      </p:sp>
      <p:sp>
        <p:nvSpPr>
          <p:cNvPr id="4" name="Freeform 3">
            <a:extLst>
              <a:ext uri="{FF2B5EF4-FFF2-40B4-BE49-F238E27FC236}">
                <a16:creationId xmlns:a16="http://schemas.microsoft.com/office/drawing/2014/main" id="{6A4A18DF-63AC-EB4E-AEBB-8BC1BEBEE591}"/>
              </a:ext>
            </a:extLst>
          </p:cNvPr>
          <p:cNvSpPr/>
          <p:nvPr/>
        </p:nvSpPr>
        <p:spPr>
          <a:xfrm>
            <a:off x="1423924" y="5570162"/>
            <a:ext cx="370006" cy="579360"/>
          </a:xfrm>
          <a:custGeom>
            <a:avLst/>
            <a:gdLst>
              <a:gd name="connsiteX0" fmla="*/ 132650 w 370006"/>
              <a:gd name="connsiteY0" fmla="*/ 0 h 579360"/>
              <a:gd name="connsiteX1" fmla="*/ 167551 w 370006"/>
              <a:gd name="connsiteY1" fmla="*/ 349007 h 579360"/>
              <a:gd name="connsiteX2" fmla="*/ 27 w 370006"/>
              <a:gd name="connsiteY2" fmla="*/ 579353 h 579360"/>
              <a:gd name="connsiteX3" fmla="*/ 181511 w 370006"/>
              <a:gd name="connsiteY3" fmla="*/ 342027 h 579360"/>
              <a:gd name="connsiteX4" fmla="*/ 369975 w 370006"/>
              <a:gd name="connsiteY4" fmla="*/ 523511 h 579360"/>
              <a:gd name="connsiteX5" fmla="*/ 167551 w 370006"/>
              <a:gd name="connsiteY5" fmla="*/ 307127 h 57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06" h="579360">
                <a:moveTo>
                  <a:pt x="132650" y="0"/>
                </a:moveTo>
                <a:cubicBezTo>
                  <a:pt x="161152" y="126224"/>
                  <a:pt x="189655" y="252448"/>
                  <a:pt x="167551" y="349007"/>
                </a:cubicBezTo>
                <a:cubicBezTo>
                  <a:pt x="145447" y="445566"/>
                  <a:pt x="-2300" y="580516"/>
                  <a:pt x="27" y="579353"/>
                </a:cubicBezTo>
                <a:cubicBezTo>
                  <a:pt x="2354" y="578190"/>
                  <a:pt x="119853" y="351334"/>
                  <a:pt x="181511" y="342027"/>
                </a:cubicBezTo>
                <a:cubicBezTo>
                  <a:pt x="243169" y="332720"/>
                  <a:pt x="372302" y="529328"/>
                  <a:pt x="369975" y="523511"/>
                </a:cubicBezTo>
                <a:cubicBezTo>
                  <a:pt x="367648" y="517694"/>
                  <a:pt x="267599" y="412410"/>
                  <a:pt x="167551" y="30712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6C96767-3696-DDA7-FB4C-B91BDAD9972B}"/>
              </a:ext>
            </a:extLst>
          </p:cNvPr>
          <p:cNvSpPr/>
          <p:nvPr/>
        </p:nvSpPr>
        <p:spPr>
          <a:xfrm>
            <a:off x="1361130" y="5561496"/>
            <a:ext cx="376928" cy="190150"/>
          </a:xfrm>
          <a:custGeom>
            <a:avLst/>
            <a:gdLst>
              <a:gd name="connsiteX0" fmla="*/ 0 w 376928"/>
              <a:gd name="connsiteY0" fmla="*/ 190150 h 190150"/>
              <a:gd name="connsiteX1" fmla="*/ 153563 w 376928"/>
              <a:gd name="connsiteY1" fmla="*/ 1686 h 190150"/>
              <a:gd name="connsiteX2" fmla="*/ 376928 w 376928"/>
              <a:gd name="connsiteY2" fmla="*/ 113368 h 190150"/>
            </a:gdLst>
            <a:ahLst/>
            <a:cxnLst>
              <a:cxn ang="0">
                <a:pos x="connsiteX0" y="connsiteY0"/>
              </a:cxn>
              <a:cxn ang="0">
                <a:pos x="connsiteX1" y="connsiteY1"/>
              </a:cxn>
              <a:cxn ang="0">
                <a:pos x="connsiteX2" y="connsiteY2"/>
              </a:cxn>
            </a:cxnLst>
            <a:rect l="l" t="t" r="r" b="b"/>
            <a:pathLst>
              <a:path w="376928" h="190150">
                <a:moveTo>
                  <a:pt x="0" y="190150"/>
                </a:moveTo>
                <a:cubicBezTo>
                  <a:pt x="45371" y="102316"/>
                  <a:pt x="90742" y="14483"/>
                  <a:pt x="153563" y="1686"/>
                </a:cubicBezTo>
                <a:cubicBezTo>
                  <a:pt x="216384" y="-11111"/>
                  <a:pt x="296656" y="51128"/>
                  <a:pt x="376928" y="11336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6174D9AE-9FF5-D2B9-1662-E88AC4ED603F}"/>
              </a:ext>
            </a:extLst>
          </p:cNvPr>
          <p:cNvSpPr/>
          <p:nvPr/>
        </p:nvSpPr>
        <p:spPr>
          <a:xfrm>
            <a:off x="1423769" y="5297936"/>
            <a:ext cx="209799" cy="258477"/>
          </a:xfrm>
          <a:custGeom>
            <a:avLst/>
            <a:gdLst>
              <a:gd name="connsiteX0" fmla="*/ 90924 w 209799"/>
              <a:gd name="connsiteY0" fmla="*/ 0 h 258477"/>
              <a:gd name="connsiteX1" fmla="*/ 182 w 209799"/>
              <a:gd name="connsiteY1" fmla="*/ 125643 h 258477"/>
              <a:gd name="connsiteX2" fmla="*/ 111865 w 209799"/>
              <a:gd name="connsiteY2" fmla="*/ 258266 h 258477"/>
              <a:gd name="connsiteX3" fmla="*/ 209587 w 209799"/>
              <a:gd name="connsiteY3" fmla="*/ 153563 h 258477"/>
              <a:gd name="connsiteX4" fmla="*/ 132805 w 209799"/>
              <a:gd name="connsiteY4" fmla="*/ 41881 h 2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99" h="258477">
                <a:moveTo>
                  <a:pt x="90924" y="0"/>
                </a:moveTo>
                <a:cubicBezTo>
                  <a:pt x="43808" y="41299"/>
                  <a:pt x="-3308" y="82599"/>
                  <a:pt x="182" y="125643"/>
                </a:cubicBezTo>
                <a:cubicBezTo>
                  <a:pt x="3672" y="168687"/>
                  <a:pt x="76964" y="253613"/>
                  <a:pt x="111865" y="258266"/>
                </a:cubicBezTo>
                <a:cubicBezTo>
                  <a:pt x="146766" y="262919"/>
                  <a:pt x="206097" y="189627"/>
                  <a:pt x="209587" y="153563"/>
                </a:cubicBezTo>
                <a:cubicBezTo>
                  <a:pt x="213077" y="117499"/>
                  <a:pt x="172941" y="79690"/>
                  <a:pt x="132805" y="4188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4362FB6-7492-7B47-46B7-7B33105FB211}"/>
              </a:ext>
            </a:extLst>
          </p:cNvPr>
          <p:cNvSpPr txBox="1"/>
          <p:nvPr/>
        </p:nvSpPr>
        <p:spPr>
          <a:xfrm>
            <a:off x="2708300" y="5371747"/>
            <a:ext cx="748923" cy="369332"/>
          </a:xfrm>
          <a:prstGeom prst="rect">
            <a:avLst/>
          </a:prstGeom>
          <a:noFill/>
        </p:spPr>
        <p:txBody>
          <a:bodyPr wrap="none" rtlCol="0">
            <a:spAutoFit/>
          </a:bodyPr>
          <a:lstStyle/>
          <a:p>
            <a:r>
              <a:rPr lang="en-AU" dirty="0">
                <a:latin typeface="AhnbergHand" pitchFamily="2" charset="0"/>
              </a:rPr>
              <a:t>NAT</a:t>
            </a:r>
          </a:p>
        </p:txBody>
      </p:sp>
      <p:sp>
        <p:nvSpPr>
          <p:cNvPr id="8" name="TextBox 7">
            <a:extLst>
              <a:ext uri="{FF2B5EF4-FFF2-40B4-BE49-F238E27FC236}">
                <a16:creationId xmlns:a16="http://schemas.microsoft.com/office/drawing/2014/main" id="{1B0469E7-3A53-9544-520B-8E21FFF8D86F}"/>
              </a:ext>
            </a:extLst>
          </p:cNvPr>
          <p:cNvSpPr txBox="1"/>
          <p:nvPr/>
        </p:nvSpPr>
        <p:spPr>
          <a:xfrm>
            <a:off x="6223712" y="5215002"/>
            <a:ext cx="1906291" cy="369332"/>
          </a:xfrm>
          <a:prstGeom prst="rect">
            <a:avLst/>
          </a:prstGeom>
          <a:noFill/>
        </p:spPr>
        <p:txBody>
          <a:bodyPr wrap="none" rtlCol="0">
            <a:spAutoFit/>
          </a:bodyPr>
          <a:lstStyle/>
          <a:p>
            <a:r>
              <a:rPr lang="en-AU" dirty="0">
                <a:latin typeface="AhnbergHand" pitchFamily="2" charset="0"/>
              </a:rPr>
              <a:t>Load Balancer</a:t>
            </a:r>
          </a:p>
        </p:txBody>
      </p:sp>
      <p:sp>
        <p:nvSpPr>
          <p:cNvPr id="9" name="TextBox 8">
            <a:extLst>
              <a:ext uri="{FF2B5EF4-FFF2-40B4-BE49-F238E27FC236}">
                <a16:creationId xmlns:a16="http://schemas.microsoft.com/office/drawing/2014/main" id="{9C26BFAD-1FB0-FE88-0939-1099D26B677C}"/>
              </a:ext>
            </a:extLst>
          </p:cNvPr>
          <p:cNvSpPr txBox="1"/>
          <p:nvPr/>
        </p:nvSpPr>
        <p:spPr>
          <a:xfrm>
            <a:off x="8532980" y="4648447"/>
            <a:ext cx="1263487" cy="369332"/>
          </a:xfrm>
          <a:prstGeom prst="rect">
            <a:avLst/>
          </a:prstGeom>
          <a:noFill/>
        </p:spPr>
        <p:txBody>
          <a:bodyPr wrap="none" rtlCol="0">
            <a:spAutoFit/>
          </a:bodyPr>
          <a:lstStyle/>
          <a:p>
            <a:r>
              <a:rPr lang="en-AU" dirty="0">
                <a:latin typeface="AhnbergHand" pitchFamily="2" charset="0"/>
              </a:rPr>
              <a:t>Server A</a:t>
            </a:r>
          </a:p>
        </p:txBody>
      </p:sp>
      <p:sp>
        <p:nvSpPr>
          <p:cNvPr id="10" name="TextBox 9">
            <a:extLst>
              <a:ext uri="{FF2B5EF4-FFF2-40B4-BE49-F238E27FC236}">
                <a16:creationId xmlns:a16="http://schemas.microsoft.com/office/drawing/2014/main" id="{47F7D210-9D30-4974-934A-6DCB29621FB3}"/>
              </a:ext>
            </a:extLst>
          </p:cNvPr>
          <p:cNvSpPr txBox="1"/>
          <p:nvPr/>
        </p:nvSpPr>
        <p:spPr>
          <a:xfrm>
            <a:off x="8587658" y="5490510"/>
            <a:ext cx="1353256" cy="369332"/>
          </a:xfrm>
          <a:prstGeom prst="rect">
            <a:avLst/>
          </a:prstGeom>
          <a:noFill/>
        </p:spPr>
        <p:txBody>
          <a:bodyPr wrap="none" rtlCol="0">
            <a:spAutoFit/>
          </a:bodyPr>
          <a:lstStyle/>
          <a:p>
            <a:r>
              <a:rPr lang="en-AU" dirty="0">
                <a:latin typeface="AhnbergHand" pitchFamily="2" charset="0"/>
              </a:rPr>
              <a:t>Server B</a:t>
            </a:r>
          </a:p>
        </p:txBody>
      </p:sp>
      <p:sp>
        <p:nvSpPr>
          <p:cNvPr id="11" name="Freeform 10">
            <a:extLst>
              <a:ext uri="{FF2B5EF4-FFF2-40B4-BE49-F238E27FC236}">
                <a16:creationId xmlns:a16="http://schemas.microsoft.com/office/drawing/2014/main" id="{538E9A74-C211-D039-3B82-68A8D10BC836}"/>
              </a:ext>
            </a:extLst>
          </p:cNvPr>
          <p:cNvSpPr/>
          <p:nvPr/>
        </p:nvSpPr>
        <p:spPr>
          <a:xfrm>
            <a:off x="1926522" y="4892933"/>
            <a:ext cx="6645105" cy="558566"/>
          </a:xfrm>
          <a:custGeom>
            <a:avLst/>
            <a:gdLst>
              <a:gd name="connsiteX0" fmla="*/ 0 w 6645105"/>
              <a:gd name="connsiteY0" fmla="*/ 558566 h 558566"/>
              <a:gd name="connsiteX1" fmla="*/ 202425 w 6645105"/>
              <a:gd name="connsiteY1" fmla="*/ 293320 h 558566"/>
              <a:gd name="connsiteX2" fmla="*/ 1144745 w 6645105"/>
              <a:gd name="connsiteY2" fmla="*/ 453864 h 558566"/>
              <a:gd name="connsiteX3" fmla="*/ 1696177 w 6645105"/>
              <a:gd name="connsiteY3" fmla="*/ 300301 h 558566"/>
              <a:gd name="connsiteX4" fmla="*/ 2910724 w 6645105"/>
              <a:gd name="connsiteY4" fmla="*/ 154 h 558566"/>
              <a:gd name="connsiteX5" fmla="*/ 5137393 w 6645105"/>
              <a:gd name="connsiteY5" fmla="*/ 342182 h 558566"/>
              <a:gd name="connsiteX6" fmla="*/ 6645105 w 6645105"/>
              <a:gd name="connsiteY6" fmla="*/ 28075 h 55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5105" h="558566">
                <a:moveTo>
                  <a:pt x="0" y="558566"/>
                </a:moveTo>
                <a:cubicBezTo>
                  <a:pt x="5817" y="434668"/>
                  <a:pt x="11634" y="310770"/>
                  <a:pt x="202425" y="293320"/>
                </a:cubicBezTo>
                <a:cubicBezTo>
                  <a:pt x="393216" y="275870"/>
                  <a:pt x="895786" y="452700"/>
                  <a:pt x="1144745" y="453864"/>
                </a:cubicBezTo>
                <a:cubicBezTo>
                  <a:pt x="1393704" y="455027"/>
                  <a:pt x="1696177" y="300301"/>
                  <a:pt x="1696177" y="300301"/>
                </a:cubicBezTo>
                <a:cubicBezTo>
                  <a:pt x="1990507" y="224683"/>
                  <a:pt x="2337188" y="-6826"/>
                  <a:pt x="2910724" y="154"/>
                </a:cubicBezTo>
                <a:cubicBezTo>
                  <a:pt x="3484260" y="7134"/>
                  <a:pt x="4514996" y="337529"/>
                  <a:pt x="5137393" y="342182"/>
                </a:cubicBezTo>
                <a:cubicBezTo>
                  <a:pt x="5759790" y="346835"/>
                  <a:pt x="6202447" y="187455"/>
                  <a:pt x="6645105" y="280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7E2371B-7F77-2D43-4294-5323400FF619}"/>
              </a:ext>
            </a:extLst>
          </p:cNvPr>
          <p:cNvSpPr/>
          <p:nvPr/>
        </p:nvSpPr>
        <p:spPr>
          <a:xfrm>
            <a:off x="3413295" y="5500360"/>
            <a:ext cx="5116452" cy="373538"/>
          </a:xfrm>
          <a:custGeom>
            <a:avLst/>
            <a:gdLst>
              <a:gd name="connsiteX0" fmla="*/ 0 w 5116452"/>
              <a:gd name="connsiteY0" fmla="*/ 0 h 373538"/>
              <a:gd name="connsiteX1" fmla="*/ 621233 w 5116452"/>
              <a:gd name="connsiteY1" fmla="*/ 216385 h 373538"/>
              <a:gd name="connsiteX2" fmla="*/ 2128946 w 5116452"/>
              <a:gd name="connsiteY2" fmla="*/ 369948 h 373538"/>
              <a:gd name="connsiteX3" fmla="*/ 3573838 w 5116452"/>
              <a:gd name="connsiteY3" fmla="*/ 62822 h 373538"/>
              <a:gd name="connsiteX4" fmla="*/ 5116452 w 5116452"/>
              <a:gd name="connsiteY4" fmla="*/ 146584 h 37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452" h="373538">
                <a:moveTo>
                  <a:pt x="0" y="0"/>
                </a:moveTo>
                <a:cubicBezTo>
                  <a:pt x="133204" y="77363"/>
                  <a:pt x="266409" y="154727"/>
                  <a:pt x="621233" y="216385"/>
                </a:cubicBezTo>
                <a:cubicBezTo>
                  <a:pt x="976057" y="278043"/>
                  <a:pt x="1636845" y="395542"/>
                  <a:pt x="2128946" y="369948"/>
                </a:cubicBezTo>
                <a:cubicBezTo>
                  <a:pt x="2621047" y="344354"/>
                  <a:pt x="3075920" y="100049"/>
                  <a:pt x="3573838" y="62822"/>
                </a:cubicBezTo>
                <a:cubicBezTo>
                  <a:pt x="4071756" y="25595"/>
                  <a:pt x="4594104" y="86089"/>
                  <a:pt x="5116452" y="1465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6F8BBC77-FD97-54E4-2A58-2FBFFE093310}"/>
              </a:ext>
            </a:extLst>
          </p:cNvPr>
          <p:cNvSpPr/>
          <p:nvPr/>
        </p:nvSpPr>
        <p:spPr>
          <a:xfrm>
            <a:off x="8376183" y="4886107"/>
            <a:ext cx="233438" cy="153563"/>
          </a:xfrm>
          <a:custGeom>
            <a:avLst/>
            <a:gdLst>
              <a:gd name="connsiteX0" fmla="*/ 0 w 233438"/>
              <a:gd name="connsiteY0" fmla="*/ 0 h 153563"/>
              <a:gd name="connsiteX1" fmla="*/ 230345 w 233438"/>
              <a:gd name="connsiteY1" fmla="*/ 41881 h 153563"/>
              <a:gd name="connsiteX2" fmla="*/ 111683 w 233438"/>
              <a:gd name="connsiteY2" fmla="*/ 153563 h 153563"/>
            </a:gdLst>
            <a:ahLst/>
            <a:cxnLst>
              <a:cxn ang="0">
                <a:pos x="connsiteX0" y="connsiteY0"/>
              </a:cxn>
              <a:cxn ang="0">
                <a:pos x="connsiteX1" y="connsiteY1"/>
              </a:cxn>
              <a:cxn ang="0">
                <a:pos x="connsiteX2" y="connsiteY2"/>
              </a:cxn>
            </a:cxnLst>
            <a:rect l="l" t="t" r="r" b="b"/>
            <a:pathLst>
              <a:path w="233438" h="153563">
                <a:moveTo>
                  <a:pt x="0" y="0"/>
                </a:moveTo>
                <a:cubicBezTo>
                  <a:pt x="105865" y="8143"/>
                  <a:pt x="211731" y="16287"/>
                  <a:pt x="230345" y="41881"/>
                </a:cubicBezTo>
                <a:cubicBezTo>
                  <a:pt x="248959" y="67475"/>
                  <a:pt x="180321" y="110519"/>
                  <a:pt x="111683" y="1535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228F30F-749D-F2A6-80AE-BFE149634E78}"/>
              </a:ext>
            </a:extLst>
          </p:cNvPr>
          <p:cNvSpPr/>
          <p:nvPr/>
        </p:nvSpPr>
        <p:spPr>
          <a:xfrm>
            <a:off x="8376183" y="5521301"/>
            <a:ext cx="175179" cy="223365"/>
          </a:xfrm>
          <a:custGeom>
            <a:avLst/>
            <a:gdLst>
              <a:gd name="connsiteX0" fmla="*/ 0 w 175179"/>
              <a:gd name="connsiteY0" fmla="*/ 0 h 223365"/>
              <a:gd name="connsiteX1" fmla="*/ 174504 w 175179"/>
              <a:gd name="connsiteY1" fmla="*/ 104702 h 223365"/>
              <a:gd name="connsiteX2" fmla="*/ 48861 w 175179"/>
              <a:gd name="connsiteY2" fmla="*/ 223365 h 223365"/>
            </a:gdLst>
            <a:ahLst/>
            <a:cxnLst>
              <a:cxn ang="0">
                <a:pos x="connsiteX0" y="connsiteY0"/>
              </a:cxn>
              <a:cxn ang="0">
                <a:pos x="connsiteX1" y="connsiteY1"/>
              </a:cxn>
              <a:cxn ang="0">
                <a:pos x="connsiteX2" y="connsiteY2"/>
              </a:cxn>
            </a:cxnLst>
            <a:rect l="l" t="t" r="r" b="b"/>
            <a:pathLst>
              <a:path w="175179" h="223365">
                <a:moveTo>
                  <a:pt x="0" y="0"/>
                </a:moveTo>
                <a:cubicBezTo>
                  <a:pt x="83180" y="33737"/>
                  <a:pt x="166361" y="67475"/>
                  <a:pt x="174504" y="104702"/>
                </a:cubicBezTo>
                <a:cubicBezTo>
                  <a:pt x="182647" y="141929"/>
                  <a:pt x="115754" y="182647"/>
                  <a:pt x="48861" y="2233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22A4A15-EE29-09D1-26FD-14B16912190A}"/>
              </a:ext>
            </a:extLst>
          </p:cNvPr>
          <p:cNvSpPr txBox="1"/>
          <p:nvPr/>
        </p:nvSpPr>
        <p:spPr>
          <a:xfrm>
            <a:off x="2972775" y="4659406"/>
            <a:ext cx="1372492" cy="369332"/>
          </a:xfrm>
          <a:prstGeom prst="rect">
            <a:avLst/>
          </a:prstGeom>
          <a:noFill/>
        </p:spPr>
        <p:txBody>
          <a:bodyPr wrap="none" rtlCol="0">
            <a:spAutoFit/>
          </a:bodyPr>
          <a:lstStyle/>
          <a:p>
            <a:r>
              <a:rPr lang="en-AU" dirty="0">
                <a:latin typeface="Max's Handwritin" pitchFamily="2" charset="0"/>
              </a:rPr>
              <a:t>Source Address A</a:t>
            </a:r>
          </a:p>
        </p:txBody>
      </p:sp>
      <p:sp>
        <p:nvSpPr>
          <p:cNvPr id="17" name="TextBox 16">
            <a:extLst>
              <a:ext uri="{FF2B5EF4-FFF2-40B4-BE49-F238E27FC236}">
                <a16:creationId xmlns:a16="http://schemas.microsoft.com/office/drawing/2014/main" id="{9714891A-BD23-8139-0354-726A4EBC6B08}"/>
              </a:ext>
            </a:extLst>
          </p:cNvPr>
          <p:cNvSpPr txBox="1"/>
          <p:nvPr/>
        </p:nvSpPr>
        <p:spPr>
          <a:xfrm>
            <a:off x="3082761" y="5794470"/>
            <a:ext cx="1375698" cy="369332"/>
          </a:xfrm>
          <a:prstGeom prst="rect">
            <a:avLst/>
          </a:prstGeom>
          <a:noFill/>
        </p:spPr>
        <p:txBody>
          <a:bodyPr wrap="none" rtlCol="0">
            <a:spAutoFit/>
          </a:bodyPr>
          <a:lstStyle/>
          <a:p>
            <a:r>
              <a:rPr lang="en-AU" dirty="0">
                <a:latin typeface="Max's Handwritin" pitchFamily="2" charset="0"/>
              </a:rPr>
              <a:t>Source Address B</a:t>
            </a:r>
          </a:p>
        </p:txBody>
      </p:sp>
      <p:sp>
        <p:nvSpPr>
          <p:cNvPr id="18" name="Freeform 17">
            <a:extLst>
              <a:ext uri="{FF2B5EF4-FFF2-40B4-BE49-F238E27FC236}">
                <a16:creationId xmlns:a16="http://schemas.microsoft.com/office/drawing/2014/main" id="{523FD5DC-71CD-9E43-956A-30C488675F00}"/>
              </a:ext>
            </a:extLst>
          </p:cNvPr>
          <p:cNvSpPr/>
          <p:nvPr/>
        </p:nvSpPr>
        <p:spPr>
          <a:xfrm>
            <a:off x="3664580" y="5214174"/>
            <a:ext cx="195444" cy="369812"/>
          </a:xfrm>
          <a:custGeom>
            <a:avLst/>
            <a:gdLst>
              <a:gd name="connsiteX0" fmla="*/ 34901 w 195444"/>
              <a:gd name="connsiteY0" fmla="*/ 0 h 369812"/>
              <a:gd name="connsiteX1" fmla="*/ 153564 w 195444"/>
              <a:gd name="connsiteY1" fmla="*/ 167524 h 369812"/>
              <a:gd name="connsiteX2" fmla="*/ 34901 w 195444"/>
              <a:gd name="connsiteY2" fmla="*/ 342028 h 369812"/>
              <a:gd name="connsiteX3" fmla="*/ 0 w 195444"/>
              <a:gd name="connsiteY3" fmla="*/ 237325 h 369812"/>
              <a:gd name="connsiteX4" fmla="*/ 34901 w 195444"/>
              <a:gd name="connsiteY4" fmla="*/ 362968 h 369812"/>
              <a:gd name="connsiteX5" fmla="*/ 195444 w 195444"/>
              <a:gd name="connsiteY5" fmla="*/ 342028 h 3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44" h="369812">
                <a:moveTo>
                  <a:pt x="34901" y="0"/>
                </a:moveTo>
                <a:cubicBezTo>
                  <a:pt x="94232" y="55259"/>
                  <a:pt x="153564" y="110519"/>
                  <a:pt x="153564" y="167524"/>
                </a:cubicBezTo>
                <a:cubicBezTo>
                  <a:pt x="153564" y="224529"/>
                  <a:pt x="60495" y="330395"/>
                  <a:pt x="34901" y="342028"/>
                </a:cubicBezTo>
                <a:cubicBezTo>
                  <a:pt x="9307" y="353661"/>
                  <a:pt x="0" y="233835"/>
                  <a:pt x="0" y="237325"/>
                </a:cubicBezTo>
                <a:cubicBezTo>
                  <a:pt x="0" y="240815"/>
                  <a:pt x="2327" y="345518"/>
                  <a:pt x="34901" y="362968"/>
                </a:cubicBezTo>
                <a:cubicBezTo>
                  <a:pt x="67475" y="380418"/>
                  <a:pt x="131459" y="361223"/>
                  <a:pt x="195444" y="34202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08A40945-80AB-8735-FBAC-CC40E8B58630}"/>
              </a:ext>
            </a:extLst>
          </p:cNvPr>
          <p:cNvSpPr txBox="1"/>
          <p:nvPr/>
        </p:nvSpPr>
        <p:spPr>
          <a:xfrm>
            <a:off x="3807175" y="5178346"/>
            <a:ext cx="1128835" cy="369332"/>
          </a:xfrm>
          <a:prstGeom prst="rect">
            <a:avLst/>
          </a:prstGeom>
          <a:noFill/>
        </p:spPr>
        <p:txBody>
          <a:bodyPr wrap="none" rtlCol="0">
            <a:spAutoFit/>
          </a:bodyPr>
          <a:lstStyle/>
          <a:p>
            <a:r>
              <a:rPr lang="en-AU" dirty="0">
                <a:latin typeface="Max's Handwritin" pitchFamily="2" charset="0"/>
              </a:rPr>
              <a:t>NAT re-binding</a:t>
            </a:r>
          </a:p>
        </p:txBody>
      </p:sp>
      <p:sp>
        <p:nvSpPr>
          <p:cNvPr id="21" name="Freeform 20">
            <a:extLst>
              <a:ext uri="{FF2B5EF4-FFF2-40B4-BE49-F238E27FC236}">
                <a16:creationId xmlns:a16="http://schemas.microsoft.com/office/drawing/2014/main" id="{D5D43936-108F-554D-C0CA-5B0DB8AE7DB3}"/>
              </a:ext>
            </a:extLst>
          </p:cNvPr>
          <p:cNvSpPr/>
          <p:nvPr/>
        </p:nvSpPr>
        <p:spPr>
          <a:xfrm>
            <a:off x="2715279" y="5256055"/>
            <a:ext cx="740795" cy="474650"/>
          </a:xfrm>
          <a:custGeom>
            <a:avLst/>
            <a:gdLst>
              <a:gd name="connsiteX0" fmla="*/ 0 w 740795"/>
              <a:gd name="connsiteY0" fmla="*/ 0 h 474650"/>
              <a:gd name="connsiteX1" fmla="*/ 55842 w 740795"/>
              <a:gd name="connsiteY1" fmla="*/ 390889 h 474650"/>
              <a:gd name="connsiteX2" fmla="*/ 55842 w 740795"/>
              <a:gd name="connsiteY2" fmla="*/ 460690 h 474650"/>
              <a:gd name="connsiteX3" fmla="*/ 167524 w 740795"/>
              <a:gd name="connsiteY3" fmla="*/ 474650 h 474650"/>
              <a:gd name="connsiteX4" fmla="*/ 642174 w 740795"/>
              <a:gd name="connsiteY4" fmla="*/ 467670 h 474650"/>
              <a:gd name="connsiteX5" fmla="*/ 732916 w 740795"/>
              <a:gd name="connsiteY5" fmla="*/ 460690 h 474650"/>
              <a:gd name="connsiteX6" fmla="*/ 732916 w 740795"/>
              <a:gd name="connsiteY6" fmla="*/ 404849 h 474650"/>
              <a:gd name="connsiteX7" fmla="*/ 704996 w 740795"/>
              <a:gd name="connsiteY7" fmla="*/ 48861 h 474650"/>
              <a:gd name="connsiteX8" fmla="*/ 593313 w 740795"/>
              <a:gd name="connsiteY8" fmla="*/ 6980 h 474650"/>
              <a:gd name="connsiteX9" fmla="*/ 244306 w 740795"/>
              <a:gd name="connsiteY9" fmla="*/ 27921 h 474650"/>
              <a:gd name="connsiteX10" fmla="*/ 69802 w 740795"/>
              <a:gd name="connsiteY10" fmla="*/ 27921 h 4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0795" h="474650">
                <a:moveTo>
                  <a:pt x="0" y="0"/>
                </a:moveTo>
                <a:cubicBezTo>
                  <a:pt x="23267" y="157053"/>
                  <a:pt x="46535" y="314107"/>
                  <a:pt x="55842" y="390889"/>
                </a:cubicBezTo>
                <a:cubicBezTo>
                  <a:pt x="65149" y="467671"/>
                  <a:pt x="37228" y="446730"/>
                  <a:pt x="55842" y="460690"/>
                </a:cubicBezTo>
                <a:cubicBezTo>
                  <a:pt x="74456" y="474650"/>
                  <a:pt x="167524" y="474650"/>
                  <a:pt x="167524" y="474650"/>
                </a:cubicBezTo>
                <a:lnTo>
                  <a:pt x="642174" y="467670"/>
                </a:lnTo>
                <a:cubicBezTo>
                  <a:pt x="736406" y="465343"/>
                  <a:pt x="717792" y="471160"/>
                  <a:pt x="732916" y="460690"/>
                </a:cubicBezTo>
                <a:cubicBezTo>
                  <a:pt x="748040" y="450220"/>
                  <a:pt x="737569" y="473487"/>
                  <a:pt x="732916" y="404849"/>
                </a:cubicBezTo>
                <a:cubicBezTo>
                  <a:pt x="728263" y="336211"/>
                  <a:pt x="728263" y="115172"/>
                  <a:pt x="704996" y="48861"/>
                </a:cubicBezTo>
                <a:cubicBezTo>
                  <a:pt x="681729" y="-17450"/>
                  <a:pt x="670095" y="10470"/>
                  <a:pt x="593313" y="6980"/>
                </a:cubicBezTo>
                <a:cubicBezTo>
                  <a:pt x="516531" y="3490"/>
                  <a:pt x="331558" y="24431"/>
                  <a:pt x="244306" y="27921"/>
                </a:cubicBezTo>
                <a:cubicBezTo>
                  <a:pt x="157054" y="31411"/>
                  <a:pt x="113428" y="29666"/>
                  <a:pt x="69802" y="27921"/>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E6D9DC67-E2C5-23D3-EA03-FF0AEC6C5DF4}"/>
              </a:ext>
            </a:extLst>
          </p:cNvPr>
          <p:cNvSpPr/>
          <p:nvPr/>
        </p:nvSpPr>
        <p:spPr>
          <a:xfrm>
            <a:off x="6016892" y="5121655"/>
            <a:ext cx="2176914" cy="522460"/>
          </a:xfrm>
          <a:custGeom>
            <a:avLst/>
            <a:gdLst>
              <a:gd name="connsiteX0" fmla="*/ 0 w 2176914"/>
              <a:gd name="connsiteY0" fmla="*/ 43658 h 522460"/>
              <a:gd name="connsiteX1" fmla="*/ 48861 w 2176914"/>
              <a:gd name="connsiteY1" fmla="*/ 315884 h 522460"/>
              <a:gd name="connsiteX2" fmla="*/ 62821 w 2176914"/>
              <a:gd name="connsiteY2" fmla="*/ 434547 h 522460"/>
              <a:gd name="connsiteX3" fmla="*/ 153563 w 2176914"/>
              <a:gd name="connsiteY3" fmla="*/ 469447 h 522460"/>
              <a:gd name="connsiteX4" fmla="*/ 1123804 w 2176914"/>
              <a:gd name="connsiteY4" fmla="*/ 476427 h 522460"/>
              <a:gd name="connsiteX5" fmla="*/ 1933502 w 2176914"/>
              <a:gd name="connsiteY5" fmla="*/ 518308 h 522460"/>
              <a:gd name="connsiteX6" fmla="*/ 2156867 w 2176914"/>
              <a:gd name="connsiteY6" fmla="*/ 504348 h 522460"/>
              <a:gd name="connsiteX7" fmla="*/ 2163847 w 2176914"/>
              <a:gd name="connsiteY7" fmla="*/ 371725 h 522460"/>
              <a:gd name="connsiteX8" fmla="*/ 2135926 w 2176914"/>
              <a:gd name="connsiteY8" fmla="*/ 36678 h 522460"/>
              <a:gd name="connsiteX9" fmla="*/ 1961423 w 2176914"/>
              <a:gd name="connsiteY9" fmla="*/ 8757 h 522460"/>
              <a:gd name="connsiteX10" fmla="*/ 893459 w 2176914"/>
              <a:gd name="connsiteY10" fmla="*/ 22718 h 522460"/>
              <a:gd name="connsiteX11" fmla="*/ 139603 w 2176914"/>
              <a:gd name="connsiteY11" fmla="*/ 50638 h 5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914" h="522460">
                <a:moveTo>
                  <a:pt x="0" y="43658"/>
                </a:moveTo>
                <a:cubicBezTo>
                  <a:pt x="19195" y="147197"/>
                  <a:pt x="38391" y="250736"/>
                  <a:pt x="48861" y="315884"/>
                </a:cubicBezTo>
                <a:cubicBezTo>
                  <a:pt x="59331" y="381032"/>
                  <a:pt x="45371" y="408953"/>
                  <a:pt x="62821" y="434547"/>
                </a:cubicBezTo>
                <a:cubicBezTo>
                  <a:pt x="80271" y="460141"/>
                  <a:pt x="-23268" y="462467"/>
                  <a:pt x="153563" y="469447"/>
                </a:cubicBezTo>
                <a:cubicBezTo>
                  <a:pt x="330394" y="476427"/>
                  <a:pt x="827148" y="468284"/>
                  <a:pt x="1123804" y="476427"/>
                </a:cubicBezTo>
                <a:cubicBezTo>
                  <a:pt x="1420460" y="484570"/>
                  <a:pt x="1761325" y="513655"/>
                  <a:pt x="1933502" y="518308"/>
                </a:cubicBezTo>
                <a:cubicBezTo>
                  <a:pt x="2105679" y="522961"/>
                  <a:pt x="2118476" y="528778"/>
                  <a:pt x="2156867" y="504348"/>
                </a:cubicBezTo>
                <a:cubicBezTo>
                  <a:pt x="2195258" y="479918"/>
                  <a:pt x="2167337" y="449670"/>
                  <a:pt x="2163847" y="371725"/>
                </a:cubicBezTo>
                <a:cubicBezTo>
                  <a:pt x="2160357" y="293780"/>
                  <a:pt x="2169663" y="97172"/>
                  <a:pt x="2135926" y="36678"/>
                </a:cubicBezTo>
                <a:cubicBezTo>
                  <a:pt x="2102189" y="-23816"/>
                  <a:pt x="1961423" y="8757"/>
                  <a:pt x="1961423" y="8757"/>
                </a:cubicBezTo>
                <a:lnTo>
                  <a:pt x="893459" y="22718"/>
                </a:lnTo>
                <a:cubicBezTo>
                  <a:pt x="589822" y="29698"/>
                  <a:pt x="364712" y="40168"/>
                  <a:pt x="139603" y="50638"/>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3DAC1A44-B9AD-5491-C1CC-B1F7E0E6934D}"/>
              </a:ext>
            </a:extLst>
          </p:cNvPr>
          <p:cNvSpPr/>
          <p:nvPr/>
        </p:nvSpPr>
        <p:spPr>
          <a:xfrm>
            <a:off x="10177063" y="5046650"/>
            <a:ext cx="454745" cy="513145"/>
          </a:xfrm>
          <a:custGeom>
            <a:avLst/>
            <a:gdLst>
              <a:gd name="connsiteX0" fmla="*/ 0 w 454745"/>
              <a:gd name="connsiteY0" fmla="*/ 0 h 513145"/>
              <a:gd name="connsiteX1" fmla="*/ 446729 w 454745"/>
              <a:gd name="connsiteY1" fmla="*/ 502571 h 513145"/>
              <a:gd name="connsiteX2" fmla="*/ 244305 w 454745"/>
              <a:gd name="connsiteY2" fmla="*/ 293167 h 513145"/>
            </a:gdLst>
            <a:ahLst/>
            <a:cxnLst>
              <a:cxn ang="0">
                <a:pos x="connsiteX0" y="connsiteY0"/>
              </a:cxn>
              <a:cxn ang="0">
                <a:pos x="connsiteX1" y="connsiteY1"/>
              </a:cxn>
              <a:cxn ang="0">
                <a:pos x="connsiteX2" y="connsiteY2"/>
              </a:cxn>
            </a:cxnLst>
            <a:rect l="l" t="t" r="r" b="b"/>
            <a:pathLst>
              <a:path w="454745" h="513145">
                <a:moveTo>
                  <a:pt x="0" y="0"/>
                </a:moveTo>
                <a:lnTo>
                  <a:pt x="446729" y="502571"/>
                </a:lnTo>
                <a:cubicBezTo>
                  <a:pt x="487446" y="551432"/>
                  <a:pt x="365875" y="422299"/>
                  <a:pt x="244305" y="293167"/>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D2638E7-AC41-26F1-7E8D-5EE77C0EF193}"/>
              </a:ext>
            </a:extLst>
          </p:cNvPr>
          <p:cNvSpPr/>
          <p:nvPr/>
        </p:nvSpPr>
        <p:spPr>
          <a:xfrm>
            <a:off x="10057653" y="4990809"/>
            <a:ext cx="695821" cy="593177"/>
          </a:xfrm>
          <a:custGeom>
            <a:avLst/>
            <a:gdLst>
              <a:gd name="connsiteX0" fmla="*/ 635940 w 635940"/>
              <a:gd name="connsiteY0" fmla="*/ 0 h 595422"/>
              <a:gd name="connsiteX1" fmla="*/ 91488 w 635940"/>
              <a:gd name="connsiteY1" fmla="*/ 516531 h 595422"/>
              <a:gd name="connsiteX2" fmla="*/ 746 w 635940"/>
              <a:gd name="connsiteY2" fmla="*/ 593313 h 595422"/>
              <a:gd name="connsiteX3" fmla="*/ 517277 w 635940"/>
              <a:gd name="connsiteY3" fmla="*/ 132623 h 595422"/>
            </a:gdLst>
            <a:ahLst/>
            <a:cxnLst>
              <a:cxn ang="0">
                <a:pos x="connsiteX0" y="connsiteY0"/>
              </a:cxn>
              <a:cxn ang="0">
                <a:pos x="connsiteX1" y="connsiteY1"/>
              </a:cxn>
              <a:cxn ang="0">
                <a:pos x="connsiteX2" y="connsiteY2"/>
              </a:cxn>
              <a:cxn ang="0">
                <a:pos x="connsiteX3" y="connsiteY3"/>
              </a:cxn>
            </a:cxnLst>
            <a:rect l="l" t="t" r="r" b="b"/>
            <a:pathLst>
              <a:path w="635940" h="595422">
                <a:moveTo>
                  <a:pt x="635940" y="0"/>
                </a:moveTo>
                <a:lnTo>
                  <a:pt x="91488" y="516531"/>
                </a:lnTo>
                <a:cubicBezTo>
                  <a:pt x="-14378" y="615417"/>
                  <a:pt x="746" y="593313"/>
                  <a:pt x="746" y="593313"/>
                </a:cubicBezTo>
                <a:lnTo>
                  <a:pt x="517277" y="132623"/>
                </a:ln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A5DC9F38-B7B1-7A44-D368-7707529C5C8B}"/>
              </a:ext>
            </a:extLst>
          </p:cNvPr>
          <p:cNvSpPr txBox="1"/>
          <p:nvPr/>
        </p:nvSpPr>
        <p:spPr>
          <a:xfrm>
            <a:off x="5402012" y="4299911"/>
            <a:ext cx="1643399" cy="523220"/>
          </a:xfrm>
          <a:prstGeom prst="rect">
            <a:avLst/>
          </a:prstGeom>
          <a:noFill/>
        </p:spPr>
        <p:txBody>
          <a:bodyPr wrap="none" rtlCol="0">
            <a:spAutoFit/>
          </a:bodyPr>
          <a:lstStyle/>
          <a:p>
            <a:r>
              <a:rPr lang="en-AU" sz="2800" b="1" dirty="0">
                <a:latin typeface="Max's Handwritin" pitchFamily="2" charset="0"/>
              </a:rPr>
              <a:t>QUIC session</a:t>
            </a:r>
          </a:p>
        </p:txBody>
      </p:sp>
    </p:spTree>
    <p:extLst>
      <p:ext uri="{BB962C8B-B14F-4D97-AF65-F5344CB8AC3E}">
        <p14:creationId xmlns:p14="http://schemas.microsoft.com/office/powerpoint/2010/main" val="35542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32C1-03EF-8315-6669-2AF0F26B4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CBD6A-CF19-4409-E455-8A11B92136A5}"/>
              </a:ext>
            </a:extLst>
          </p:cNvPr>
          <p:cNvSpPr>
            <a:spLocks noGrp="1"/>
          </p:cNvSpPr>
          <p:nvPr>
            <p:ph type="title"/>
          </p:nvPr>
        </p:nvSpPr>
        <p:spPr>
          <a:xfrm>
            <a:off x="536028" y="365125"/>
            <a:ext cx="10817772" cy="1325563"/>
          </a:xfrm>
        </p:spPr>
        <p:txBody>
          <a:bodyPr/>
          <a:lstStyle/>
          <a:p>
            <a:r>
              <a:rPr lang="en-AU" dirty="0"/>
              <a:t>QUIC and Network Load Balancing</a:t>
            </a:r>
          </a:p>
        </p:txBody>
      </p:sp>
      <p:sp>
        <p:nvSpPr>
          <p:cNvPr id="3" name="Content Placeholder 2">
            <a:extLst>
              <a:ext uri="{FF2B5EF4-FFF2-40B4-BE49-F238E27FC236}">
                <a16:creationId xmlns:a16="http://schemas.microsoft.com/office/drawing/2014/main" id="{62434735-C055-FD6E-10BA-7AFD0780C072}"/>
              </a:ext>
            </a:extLst>
          </p:cNvPr>
          <p:cNvSpPr>
            <a:spLocks noGrp="1"/>
          </p:cNvSpPr>
          <p:nvPr>
            <p:ph idx="1"/>
          </p:nvPr>
        </p:nvSpPr>
        <p:spPr/>
        <p:txBody>
          <a:bodyPr>
            <a:normAutofit fontScale="92500" lnSpcReduction="10000"/>
          </a:bodyPr>
          <a:lstStyle/>
          <a:p>
            <a:r>
              <a:rPr lang="en-AU" dirty="0"/>
              <a:t>Front-end load balances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endParaRPr lang="en-AU" dirty="0"/>
          </a:p>
          <a:p>
            <a:r>
              <a:rPr lang="en-AU" b="1" dirty="0">
                <a:solidFill>
                  <a:srgbClr val="000000"/>
                </a:solidFill>
              </a:rPr>
              <a:t>If we really want large scale QUIC with front-end load balancing and if we still need to tolerate NATs then we will need to think about how the end point can share the connection ID state with its front-end load balancer, or how to terminate the QUIC session in the front-end and use a second session to a selected server</a:t>
            </a:r>
            <a:endParaRPr lang="en-AU" b="1" dirty="0"/>
          </a:p>
          <a:p>
            <a:endParaRPr lang="en-AU" dirty="0"/>
          </a:p>
          <a:p>
            <a:endParaRPr lang="en-AU" dirty="0">
              <a:solidFill>
                <a:srgbClr val="000000"/>
              </a:solidFill>
            </a:endParaRPr>
          </a:p>
        </p:txBody>
      </p:sp>
    </p:spTree>
    <p:extLst>
      <p:ext uri="{BB962C8B-B14F-4D97-AF65-F5344CB8AC3E}">
        <p14:creationId xmlns:p14="http://schemas.microsoft.com/office/powerpoint/2010/main" val="97229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NIC Offloading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lnSpcReduction="10000"/>
          </a:bodyPr>
          <a:lstStyle/>
          <a:p>
            <a:r>
              <a:rPr lang="en-AU" dirty="0"/>
              <a:t>Many (most?) NICs these days offer ”TCP Offloading”</a:t>
            </a:r>
          </a:p>
          <a:p>
            <a:pPr lvl="1"/>
            <a:r>
              <a:rPr lang="en-AU" b="0" i="0" u="none" strike="noStrike" dirty="0">
                <a:solidFill>
                  <a:srgbClr val="000000"/>
                </a:solidFill>
                <a:effectLst/>
              </a:rPr>
              <a:t>Platform sends a large data buffer to the NIC, and the processor in the NIC performs TCP segmentation</a:t>
            </a:r>
          </a:p>
          <a:p>
            <a:pPr lvl="1"/>
            <a:r>
              <a:rPr lang="en-AU" b="0" i="0" u="none" strike="noStrike" dirty="0">
                <a:solidFill>
                  <a:srgbClr val="000000"/>
                </a:solidFill>
                <a:effectLst/>
              </a:rPr>
              <a:t>The NIC reassembles smaller received data units to a larger unit before raising an interrupt to the host processor</a:t>
            </a:r>
          </a:p>
          <a:p>
            <a:pPr lvl="1"/>
            <a:r>
              <a:rPr lang="en-AU" dirty="0">
                <a:solidFill>
                  <a:srgbClr val="000000"/>
                </a:solidFill>
              </a:rPr>
              <a:t>Relieves the CPU from TCP processing overheads, improving server capacity</a:t>
            </a:r>
            <a:endParaRPr lang="en-AU" b="0" i="0" u="none" strike="noStrike" dirty="0">
              <a:solidFill>
                <a:srgbClr val="000000"/>
              </a:solidFill>
              <a:effectLst/>
            </a:endParaRPr>
          </a:p>
          <a:p>
            <a:r>
              <a:rPr lang="en-AU" dirty="0">
                <a:solidFill>
                  <a:srgbClr val="000000"/>
                </a:solidFill>
              </a:rPr>
              <a:t>Offloading QUIC to NICs is work-in-progress</a:t>
            </a:r>
          </a:p>
          <a:p>
            <a:pPr lvl="1"/>
            <a:r>
              <a:rPr lang="en-AU" dirty="0">
                <a:solidFill>
                  <a:srgbClr val="000000"/>
                </a:solidFill>
              </a:rPr>
              <a:t>But its looking good – QUIC is well suited to device offload </a:t>
            </a:r>
          </a:p>
          <a:p>
            <a:pPr lvl="1"/>
            <a:r>
              <a:rPr lang="en-AU" dirty="0">
                <a:solidFill>
                  <a:srgbClr val="000000"/>
                </a:solidFill>
              </a:rPr>
              <a:t>There is a need for mods to kernel and network drives, as well as QUIC libraries</a:t>
            </a:r>
          </a:p>
          <a:p>
            <a:pPr lvl="1"/>
            <a:r>
              <a:rPr lang="en-AU" dirty="0">
                <a:solidFill>
                  <a:srgbClr val="000000"/>
                </a:solidFill>
              </a:rPr>
              <a:t>It’s not here just yet, but it is looking promising!</a:t>
            </a:r>
          </a:p>
          <a:p>
            <a:pPr marL="457200" lvl="1" indent="0">
              <a:buNone/>
            </a:pPr>
            <a:r>
              <a:rPr lang="en-AU" dirty="0">
                <a:solidFill>
                  <a:srgbClr val="000000"/>
                </a:solidFill>
              </a:rPr>
              <a:t> </a:t>
            </a:r>
          </a:p>
        </p:txBody>
      </p:sp>
    </p:spTree>
    <p:extLst>
      <p:ext uri="{BB962C8B-B14F-4D97-AF65-F5344CB8AC3E}">
        <p14:creationId xmlns:p14="http://schemas.microsoft.com/office/powerpoint/2010/main" val="147777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0F52-B589-88C5-FDC5-895C62E806C5}"/>
              </a:ext>
            </a:extLst>
          </p:cNvPr>
          <p:cNvSpPr>
            <a:spLocks noGrp="1"/>
          </p:cNvSpPr>
          <p:nvPr>
            <p:ph type="title"/>
          </p:nvPr>
        </p:nvSpPr>
        <p:spPr/>
        <p:txBody>
          <a:bodyPr/>
          <a:lstStyle/>
          <a:p>
            <a:r>
              <a:rPr lang="en-US" dirty="0"/>
              <a:t>Measuring QUIC</a:t>
            </a:r>
          </a:p>
        </p:txBody>
      </p:sp>
      <p:sp>
        <p:nvSpPr>
          <p:cNvPr id="3" name="Content Placeholder 2">
            <a:extLst>
              <a:ext uri="{FF2B5EF4-FFF2-40B4-BE49-F238E27FC236}">
                <a16:creationId xmlns:a16="http://schemas.microsoft.com/office/drawing/2014/main" id="{CEDA413C-A287-FB78-5B4F-755C5A4685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006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The workhorse of the Internet!</a:t>
            </a:r>
          </a:p>
          <a:p>
            <a:pPr marL="0" indent="0">
              <a:buNone/>
            </a:pPr>
            <a:endParaRPr lang="en-AU" dirty="0"/>
          </a:p>
          <a:p>
            <a:pPr marL="0" indent="0">
              <a:buNone/>
            </a:pPr>
            <a:r>
              <a:rPr lang="en-AU" dirty="0"/>
              <a:t>A transport protocol that constructs a reliable full duplex adaptive streaming service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p:txBody>
      </p:sp>
    </p:spTree>
    <p:extLst>
      <p:ext uri="{BB962C8B-B14F-4D97-AF65-F5344CB8AC3E}">
        <p14:creationId xmlns:p14="http://schemas.microsoft.com/office/powerpoint/2010/main" val="407198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pPr marL="0" indent="0">
              <a:buNone/>
            </a:pPr>
            <a:r>
              <a:rPr lang="en-AU" dirty="0"/>
              <a:t>1 - 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302855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1B35-FE47-0A35-4B21-8786C6C96D41}"/>
              </a:ext>
            </a:extLst>
          </p:cNvPr>
          <p:cNvSpPr>
            <a:spLocks noGrp="1"/>
          </p:cNvSpPr>
          <p:nvPr>
            <p:ph type="title"/>
          </p:nvPr>
        </p:nvSpPr>
        <p:spPr/>
        <p:txBody>
          <a:bodyPr/>
          <a:lstStyle/>
          <a:p>
            <a:r>
              <a:rPr lang="en-US" dirty="0"/>
              <a:t>DNS HTTPS Query Rate</a:t>
            </a:r>
          </a:p>
        </p:txBody>
      </p:sp>
      <p:pic>
        <p:nvPicPr>
          <p:cNvPr id="9" name="Content Placeholder 8" descr="A graph of a graph&#10;&#10;AI-generated content may be incorrect.">
            <a:extLst>
              <a:ext uri="{FF2B5EF4-FFF2-40B4-BE49-F238E27FC236}">
                <a16:creationId xmlns:a16="http://schemas.microsoft.com/office/drawing/2014/main" id="{0AD3A8DC-1EB0-1394-B32F-30D20271E0BA}"/>
              </a:ext>
            </a:extLst>
          </p:cNvPr>
          <p:cNvPicPr>
            <a:picLocks noGrp="1" noChangeAspect="1"/>
          </p:cNvPicPr>
          <p:nvPr>
            <p:ph idx="1"/>
          </p:nvPr>
        </p:nvPicPr>
        <p:blipFill>
          <a:blip r:embed="rId2"/>
          <a:stretch>
            <a:fillRect/>
          </a:stretch>
        </p:blipFill>
        <p:spPr>
          <a:xfrm>
            <a:off x="1068932" y="1816572"/>
            <a:ext cx="6197360" cy="4351338"/>
          </a:xfrm>
        </p:spPr>
      </p:pic>
      <p:sp>
        <p:nvSpPr>
          <p:cNvPr id="10" name="TextBox 9">
            <a:extLst>
              <a:ext uri="{FF2B5EF4-FFF2-40B4-BE49-F238E27FC236}">
                <a16:creationId xmlns:a16="http://schemas.microsoft.com/office/drawing/2014/main" id="{E0641941-F195-882B-800B-2AFEBADE5DD5}"/>
              </a:ext>
            </a:extLst>
          </p:cNvPr>
          <p:cNvSpPr txBox="1"/>
          <p:nvPr/>
        </p:nvSpPr>
        <p:spPr>
          <a:xfrm>
            <a:off x="7460810" y="2906162"/>
            <a:ext cx="3892990" cy="1754326"/>
          </a:xfrm>
          <a:prstGeom prst="rect">
            <a:avLst/>
          </a:prstGeom>
          <a:noFill/>
        </p:spPr>
        <p:txBody>
          <a:bodyPr wrap="square" rtlCol="0">
            <a:spAutoFit/>
          </a:bodyPr>
          <a:lstStyle/>
          <a:p>
            <a:r>
              <a:rPr lang="en-US" dirty="0"/>
              <a:t>The query volume for DNS names now includes a query for the HTTPS record in addition to the A and AAAA queries</a:t>
            </a:r>
          </a:p>
          <a:p>
            <a:endParaRPr lang="en-US" dirty="0"/>
          </a:p>
          <a:p>
            <a:r>
              <a:rPr lang="en-US" dirty="0"/>
              <a:t>This has increased the total query volume by some 33%</a:t>
            </a:r>
          </a:p>
        </p:txBody>
      </p:sp>
    </p:spTree>
    <p:extLst>
      <p:ext uri="{BB962C8B-B14F-4D97-AF65-F5344CB8AC3E}">
        <p14:creationId xmlns:p14="http://schemas.microsoft.com/office/powerpoint/2010/main" val="10298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3E12-D62E-39EE-BEB2-30457F568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313AB-3A51-5213-0E73-9EAED26BDC7A}"/>
              </a:ext>
            </a:extLst>
          </p:cNvPr>
          <p:cNvSpPr>
            <a:spLocks noGrp="1"/>
          </p:cNvSpPr>
          <p:nvPr>
            <p:ph type="title"/>
          </p:nvPr>
        </p:nvSpPr>
        <p:spPr/>
        <p:txBody>
          <a:bodyPr/>
          <a:lstStyle/>
          <a:p>
            <a:r>
              <a:rPr lang="en-AU" dirty="0"/>
              <a:t>Triggering QUIC in HTTP</a:t>
            </a:r>
          </a:p>
        </p:txBody>
      </p:sp>
      <p:sp>
        <p:nvSpPr>
          <p:cNvPr id="3" name="Content Placeholder 2">
            <a:extLst>
              <a:ext uri="{FF2B5EF4-FFF2-40B4-BE49-F238E27FC236}">
                <a16:creationId xmlns:a16="http://schemas.microsoft.com/office/drawing/2014/main" id="{1CDD06EC-B2D5-4F44-6701-7EC03FD451BB}"/>
              </a:ext>
            </a:extLst>
          </p:cNvPr>
          <p:cNvSpPr>
            <a:spLocks noGrp="1"/>
          </p:cNvSpPr>
          <p:nvPr>
            <p:ph idx="1"/>
          </p:nvPr>
        </p:nvSpPr>
        <p:spPr/>
        <p:txBody>
          <a:bodyPr>
            <a:normAutofit/>
          </a:bodyPr>
          <a:lstStyle/>
          <a:p>
            <a:pPr marL="0" indent="0">
              <a:buNone/>
            </a:pPr>
            <a:r>
              <a:rPr lang="en-AU" dirty="0"/>
              <a:t>1 - Use the DNS to trigger QUIC:</a:t>
            </a:r>
          </a:p>
          <a:p>
            <a:pPr lvl="1"/>
            <a:r>
              <a:rPr lang="en-AU" dirty="0"/>
              <a:t>Set up an HTTPS record for each server name, with value: </a:t>
            </a:r>
            <a:r>
              <a:rPr lang="en-AU" b="1" dirty="0" err="1">
                <a:latin typeface="Courier" pitchFamily="2" charset="0"/>
              </a:rPr>
              <a:t>alpn</a:t>
            </a:r>
            <a:r>
              <a:rPr lang="en-AU" b="1" dirty="0">
                <a:latin typeface="Courier" pitchFamily="2" charset="0"/>
              </a:rPr>
              <a:t>=“h3”</a:t>
            </a:r>
            <a:endParaRPr lang="en-AU" dirty="0"/>
          </a:p>
          <a:p>
            <a:pPr marL="0" indent="0">
              <a:buNone/>
            </a:pPr>
            <a:r>
              <a:rPr lang="en-AU" dirty="0"/>
              <a:t>2 - Use content-level controls to trigger QUIC:</a:t>
            </a:r>
          </a:p>
          <a:p>
            <a:pPr lvl="1"/>
            <a:r>
              <a:rPr lang="en-AU" dirty="0"/>
              <a:t>Add </a:t>
            </a:r>
            <a:r>
              <a:rPr lang="en-AU" b="1" dirty="0">
                <a:latin typeface="Courier" pitchFamily="2" charset="0"/>
              </a:rPr>
              <a:t>Alt-Svc: h3=“:443”</a:t>
            </a:r>
            <a:r>
              <a:rPr lang="en-AU" dirty="0"/>
              <a:t> to the HTML headers</a:t>
            </a:r>
            <a:endParaRPr lang="en-AU" b="1" dirty="0"/>
          </a:p>
          <a:p>
            <a:pPr marL="457200" lvl="1" indent="0">
              <a:buNone/>
            </a:pPr>
            <a:endParaRPr lang="en-AU" dirty="0"/>
          </a:p>
          <a:p>
            <a:pPr marL="457200" lvl="1" indent="0">
              <a:buNone/>
            </a:pPr>
            <a:r>
              <a:rPr lang="en-AU" sz="2000" dirty="0"/>
              <a:t>(This second method requires a subsequent query in a distinct HTTP session to allow the client to use the Alt-Svc capability.)</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Tree>
    <p:extLst>
      <p:ext uri="{BB962C8B-B14F-4D97-AF65-F5344CB8AC3E}">
        <p14:creationId xmlns:p14="http://schemas.microsoft.com/office/powerpoint/2010/main" val="293479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3880885" y="3102597"/>
            <a:ext cx="4919783" cy="3641107"/>
          </a:xfrm>
          <a:prstGeom prst="rect">
            <a:avLst/>
          </a:prstGeom>
        </p:spPr>
      </p:pic>
      <p:sp>
        <p:nvSpPr>
          <p:cNvPr id="4" name="TextBox 3">
            <a:extLst>
              <a:ext uri="{FF2B5EF4-FFF2-40B4-BE49-F238E27FC236}">
                <a16:creationId xmlns:a16="http://schemas.microsoft.com/office/drawing/2014/main" id="{0BE29279-5584-97C4-1831-4EC43BD87269}"/>
              </a:ext>
            </a:extLst>
          </p:cNvPr>
          <p:cNvSpPr txBox="1"/>
          <p:nvPr/>
        </p:nvSpPr>
        <p:spPr>
          <a:xfrm flipH="1">
            <a:off x="11130841" y="6553353"/>
            <a:ext cx="1680882" cy="246221"/>
          </a:xfrm>
          <a:prstGeom prst="rect">
            <a:avLst/>
          </a:prstGeom>
          <a:noFill/>
        </p:spPr>
        <p:txBody>
          <a:bodyPr wrap="square" rtlCol="0">
            <a:spAutoFit/>
          </a:bodyPr>
          <a:lstStyle/>
          <a:p>
            <a:r>
              <a:rPr lang="en-AU" sz="1000" i="1" dirty="0"/>
              <a:t>* </a:t>
            </a:r>
            <a:r>
              <a:rPr lang="en-AU" sz="1000" i="1" dirty="0" err="1"/>
              <a:t>Oberlo.com</a:t>
            </a:r>
            <a:endParaRPr lang="en-AU" sz="1000" i="1" dirty="0"/>
          </a:p>
        </p:txBody>
      </p:sp>
    </p:spTree>
    <p:extLst>
      <p:ext uri="{BB962C8B-B14F-4D97-AF65-F5344CB8AC3E}">
        <p14:creationId xmlns:p14="http://schemas.microsoft.com/office/powerpoint/2010/main" val="346723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Setting Expectations</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Chrome has a dominant share of browser instances  - roughly, some 65%*</a:t>
            </a:r>
          </a:p>
          <a:p>
            <a:pPr lvl="1"/>
            <a:r>
              <a:rPr lang="en-AU" dirty="0"/>
              <a:t>And Chrome has been supporting a switch to QUIC via the Alt-Svc directive since 2020</a:t>
            </a:r>
          </a:p>
          <a:p>
            <a:r>
              <a:rPr lang="en-AU" dirty="0"/>
              <a:t>Apple Safari is now supporting QUIC, using the DNS </a:t>
            </a:r>
            <a:r>
              <a:rPr lang="en-AU" b="1" dirty="0" err="1">
                <a:latin typeface="Courier New" panose="02070309020205020404" pitchFamily="49" charset="0"/>
                <a:cs typeface="Courier New" panose="02070309020205020404" pitchFamily="49" charset="0"/>
              </a:rPr>
              <a:t>apln</a:t>
            </a:r>
            <a:r>
              <a:rPr lang="en-AU" sz="3600" dirty="0"/>
              <a:t> </a:t>
            </a:r>
            <a:r>
              <a:rPr lang="en-AU" dirty="0"/>
              <a:t>directive</a:t>
            </a:r>
          </a:p>
          <a:p>
            <a:r>
              <a:rPr lang="en-AU" dirty="0"/>
              <a:t>So a QUIC-aware server platform should be seeing </a:t>
            </a:r>
            <a:r>
              <a:rPr lang="en-AU" b="1" dirty="0"/>
              <a:t>up to </a:t>
            </a:r>
            <a:r>
              <a:rPr lang="en-AU" dirty="0"/>
              <a:t>85% of its sessions using QUIC</a:t>
            </a:r>
          </a:p>
          <a:p>
            <a:pPr lvl="1"/>
            <a:r>
              <a:rPr lang="en-AU" dirty="0"/>
              <a:t>This figure is probably not achievable as the content level control requires some precise conditions for the “second” visit: </a:t>
            </a:r>
          </a:p>
          <a:p>
            <a:pPr lvl="2"/>
            <a:r>
              <a:rPr lang="en-AU" dirty="0"/>
              <a:t>long enough between visits for the session keepalive timer to expire</a:t>
            </a:r>
          </a:p>
          <a:p>
            <a:pPr lvl="2"/>
            <a:r>
              <a:rPr lang="en-AU" dirty="0"/>
              <a:t>Short enough such that the local cache of server capabilities has not expired</a:t>
            </a:r>
          </a:p>
        </p:txBody>
      </p:sp>
      <p:sp>
        <p:nvSpPr>
          <p:cNvPr id="4" name="TextBox 3">
            <a:extLst>
              <a:ext uri="{FF2B5EF4-FFF2-40B4-BE49-F238E27FC236}">
                <a16:creationId xmlns:a16="http://schemas.microsoft.com/office/drawing/2014/main" id="{0BE29279-5584-97C4-1831-4EC43BD87269}"/>
              </a:ext>
            </a:extLst>
          </p:cNvPr>
          <p:cNvSpPr txBox="1"/>
          <p:nvPr/>
        </p:nvSpPr>
        <p:spPr>
          <a:xfrm flipH="1">
            <a:off x="9276623" y="6553353"/>
            <a:ext cx="3535100" cy="246221"/>
          </a:xfrm>
          <a:prstGeom prst="rect">
            <a:avLst/>
          </a:prstGeom>
          <a:noFill/>
        </p:spPr>
        <p:txBody>
          <a:bodyPr wrap="square" rtlCol="0">
            <a:spAutoFit/>
          </a:bodyPr>
          <a:lstStyle/>
          <a:p>
            <a:r>
              <a:rPr lang="en-AU" sz="1000" i="1" dirty="0"/>
              <a:t>* https://</a:t>
            </a:r>
            <a:r>
              <a:rPr lang="en-AU" sz="1000" i="1" dirty="0" err="1"/>
              <a:t>gs.statcounter.com</a:t>
            </a:r>
            <a:r>
              <a:rPr lang="en-AU" sz="1000" i="1" dirty="0"/>
              <a:t>/browser-market-share</a:t>
            </a:r>
          </a:p>
        </p:txBody>
      </p:sp>
    </p:spTree>
    <p:extLst>
      <p:ext uri="{BB962C8B-B14F-4D97-AF65-F5344CB8AC3E}">
        <p14:creationId xmlns:p14="http://schemas.microsoft.com/office/powerpoint/2010/main" val="375517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orange chart&#10;&#10;AI-generated content may be incorrect.">
            <a:extLst>
              <a:ext uri="{FF2B5EF4-FFF2-40B4-BE49-F238E27FC236}">
                <a16:creationId xmlns:a16="http://schemas.microsoft.com/office/drawing/2014/main" id="{4B4ECB32-305E-0248-80D6-500CDDC5B31F}"/>
              </a:ext>
            </a:extLst>
          </p:cNvPr>
          <p:cNvPicPr>
            <a:picLocks noChangeAspect="1"/>
          </p:cNvPicPr>
          <p:nvPr/>
        </p:nvPicPr>
        <p:blipFill>
          <a:blip r:embed="rId2"/>
          <a:stretch>
            <a:fillRect/>
          </a:stretch>
        </p:blipFill>
        <p:spPr>
          <a:xfrm>
            <a:off x="3237093" y="2231519"/>
            <a:ext cx="8698061" cy="4383275"/>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 – 31%</a:t>
            </a:r>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6"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9006839" y="6004560"/>
            <a:ext cx="1553265" cy="680348"/>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647CF65-FDDB-11F9-AD69-1B601F6116E5}"/>
              </a:ext>
            </a:extLst>
          </p:cNvPr>
          <p:cNvSpPr txBox="1"/>
          <p:nvPr/>
        </p:nvSpPr>
        <p:spPr>
          <a:xfrm>
            <a:off x="5829300" y="1690688"/>
            <a:ext cx="2239203" cy="369332"/>
          </a:xfrm>
          <a:prstGeom prst="rect">
            <a:avLst/>
          </a:prstGeom>
          <a:noFill/>
        </p:spPr>
        <p:txBody>
          <a:bodyPr wrap="none" rtlCol="0">
            <a:spAutoFit/>
          </a:bodyPr>
          <a:lstStyle/>
          <a:p>
            <a:r>
              <a:rPr lang="en-US" dirty="0"/>
              <a:t>12 Month Time Series</a:t>
            </a:r>
          </a:p>
        </p:txBody>
      </p:sp>
    </p:spTree>
    <p:extLst>
      <p:ext uri="{BB962C8B-B14F-4D97-AF65-F5344CB8AC3E}">
        <p14:creationId xmlns:p14="http://schemas.microsoft.com/office/powerpoint/2010/main" val="374565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0B33-A570-9B98-2E35-BAE0898B1D39}"/>
            </a:ext>
          </a:extLst>
        </p:cNvPr>
        <p:cNvGrpSpPr/>
        <p:nvPr/>
      </p:nvGrpSpPr>
      <p:grpSpPr>
        <a:xfrm>
          <a:off x="0" y="0"/>
          <a:ext cx="0" cy="0"/>
          <a:chOff x="0" y="0"/>
          <a:chExt cx="0" cy="0"/>
        </a:xfrm>
      </p:grpSpPr>
      <p:pic>
        <p:nvPicPr>
          <p:cNvPr id="13" name="Picture 12" descr="A graph showing a red line&#10;&#10;AI-generated content may be incorrect.">
            <a:extLst>
              <a:ext uri="{FF2B5EF4-FFF2-40B4-BE49-F238E27FC236}">
                <a16:creationId xmlns:a16="http://schemas.microsoft.com/office/drawing/2014/main" id="{91C46BE9-D700-E56B-F1FF-59AA516590EB}"/>
              </a:ext>
            </a:extLst>
          </p:cNvPr>
          <p:cNvPicPr>
            <a:picLocks noChangeAspect="1"/>
          </p:cNvPicPr>
          <p:nvPr/>
        </p:nvPicPr>
        <p:blipFill>
          <a:blip r:embed="rId2"/>
          <a:stretch>
            <a:fillRect/>
          </a:stretch>
        </p:blipFill>
        <p:spPr>
          <a:xfrm>
            <a:off x="1048131" y="1522864"/>
            <a:ext cx="9850121" cy="4512616"/>
          </a:xfrm>
          <a:prstGeom prst="rect">
            <a:avLst/>
          </a:prstGeom>
        </p:spPr>
      </p:pic>
      <p:sp>
        <p:nvSpPr>
          <p:cNvPr id="2" name="Title 1">
            <a:extLst>
              <a:ext uri="{FF2B5EF4-FFF2-40B4-BE49-F238E27FC236}">
                <a16:creationId xmlns:a16="http://schemas.microsoft.com/office/drawing/2014/main" id="{9CBAE0FC-D105-2924-74C0-0BA200D400E8}"/>
              </a:ext>
            </a:extLst>
          </p:cNvPr>
          <p:cNvSpPr>
            <a:spLocks noGrp="1"/>
          </p:cNvSpPr>
          <p:nvPr>
            <p:ph type="title"/>
          </p:nvPr>
        </p:nvSpPr>
        <p:spPr/>
        <p:txBody>
          <a:bodyPr/>
          <a:lstStyle/>
          <a:p>
            <a:r>
              <a:rPr lang="en-AU" dirty="0"/>
              <a:t>APNIC’s Numbers – 75%</a:t>
            </a:r>
            <a:endParaRPr lang="en-US" dirty="0"/>
          </a:p>
        </p:txBody>
      </p:sp>
      <p:sp>
        <p:nvSpPr>
          <p:cNvPr id="6" name="Rectangle 5">
            <a:extLst>
              <a:ext uri="{FF2B5EF4-FFF2-40B4-BE49-F238E27FC236}">
                <a16:creationId xmlns:a16="http://schemas.microsoft.com/office/drawing/2014/main" id="{06313931-9097-EC17-C2C4-FCBE1EA87C16}"/>
              </a:ext>
            </a:extLst>
          </p:cNvPr>
          <p:cNvSpPr/>
          <p:nvPr/>
        </p:nvSpPr>
        <p:spPr>
          <a:xfrm>
            <a:off x="6677247" y="5837274"/>
            <a:ext cx="180753"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E682FD-47CC-2834-4028-8B264F46C231}"/>
              </a:ext>
            </a:extLst>
          </p:cNvPr>
          <p:cNvSpPr/>
          <p:nvPr/>
        </p:nvSpPr>
        <p:spPr>
          <a:xfrm>
            <a:off x="9830513" y="5906385"/>
            <a:ext cx="180753" cy="202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D572DE-2AA2-0B9D-0E8C-6E6D2DBC3859}"/>
              </a:ext>
            </a:extLst>
          </p:cNvPr>
          <p:cNvSpPr txBox="1"/>
          <p:nvPr/>
        </p:nvSpPr>
        <p:spPr>
          <a:xfrm>
            <a:off x="2560319" y="4901239"/>
            <a:ext cx="3664323" cy="307777"/>
          </a:xfrm>
          <a:prstGeom prst="rect">
            <a:avLst/>
          </a:prstGeom>
          <a:noFill/>
        </p:spPr>
        <p:txBody>
          <a:bodyPr wrap="square" rtlCol="0">
            <a:spAutoFit/>
          </a:bodyPr>
          <a:lstStyle/>
          <a:p>
            <a:r>
              <a:rPr lang="en-AU" sz="1400" dirty="0">
                <a:solidFill>
                  <a:schemeClr val="accent2">
                    <a:lumMod val="50000"/>
                  </a:schemeClr>
                </a:solidFill>
                <a:latin typeface="AhnbergHand" pitchFamily="2" charset="0"/>
              </a:rPr>
              <a:t>First Fetch – mainly Safari clients</a:t>
            </a:r>
          </a:p>
        </p:txBody>
      </p:sp>
      <p:sp>
        <p:nvSpPr>
          <p:cNvPr id="8" name="TextBox 7">
            <a:extLst>
              <a:ext uri="{FF2B5EF4-FFF2-40B4-BE49-F238E27FC236}">
                <a16:creationId xmlns:a16="http://schemas.microsoft.com/office/drawing/2014/main" id="{4E2606B8-95E6-2997-1BFA-A8F9128B7F91}"/>
              </a:ext>
            </a:extLst>
          </p:cNvPr>
          <p:cNvSpPr txBox="1"/>
          <p:nvPr/>
        </p:nvSpPr>
        <p:spPr>
          <a:xfrm>
            <a:off x="2503552" y="3759841"/>
            <a:ext cx="7432937" cy="307777"/>
          </a:xfrm>
          <a:prstGeom prst="rect">
            <a:avLst/>
          </a:prstGeom>
          <a:noFill/>
        </p:spPr>
        <p:txBody>
          <a:bodyPr wrap="square" rtlCol="0">
            <a:spAutoFit/>
          </a:bodyPr>
          <a:lstStyle/>
          <a:p>
            <a:r>
              <a:rPr lang="en-AU" sz="1400" dirty="0">
                <a:solidFill>
                  <a:schemeClr val="accent2">
                    <a:lumMod val="50000"/>
                  </a:schemeClr>
                </a:solidFill>
                <a:latin typeface="AhnbergHand" pitchFamily="2" charset="0"/>
              </a:rPr>
              <a:t>Second and Subsequent Fetches – mainly Chrome clients are added here</a:t>
            </a:r>
          </a:p>
        </p:txBody>
      </p:sp>
      <p:sp>
        <p:nvSpPr>
          <p:cNvPr id="9" name="Freeform 8">
            <a:extLst>
              <a:ext uri="{FF2B5EF4-FFF2-40B4-BE49-F238E27FC236}">
                <a16:creationId xmlns:a16="http://schemas.microsoft.com/office/drawing/2014/main" id="{9973C3DA-4428-696C-E667-ACD8161D2831}"/>
              </a:ext>
            </a:extLst>
          </p:cNvPr>
          <p:cNvSpPr/>
          <p:nvPr/>
        </p:nvSpPr>
        <p:spPr>
          <a:xfrm>
            <a:off x="2255511" y="3215615"/>
            <a:ext cx="167649" cy="754405"/>
          </a:xfrm>
          <a:custGeom>
            <a:avLst/>
            <a:gdLst>
              <a:gd name="connsiteX0" fmla="*/ 137169 w 167649"/>
              <a:gd name="connsiteY0" fmla="*/ 754405 h 754405"/>
              <a:gd name="connsiteX1" fmla="*/ 9 w 167649"/>
              <a:gd name="connsiteY1" fmla="*/ 472465 h 754405"/>
              <a:gd name="connsiteX2" fmla="*/ 129549 w 167649"/>
              <a:gd name="connsiteY2" fmla="*/ 60985 h 754405"/>
              <a:gd name="connsiteX3" fmla="*/ 60969 w 167649"/>
              <a:gd name="connsiteY3" fmla="*/ 99085 h 754405"/>
              <a:gd name="connsiteX4" fmla="*/ 144789 w 167649"/>
              <a:gd name="connsiteY4" fmla="*/ 25 h 754405"/>
              <a:gd name="connsiteX5" fmla="*/ 167649 w 167649"/>
              <a:gd name="connsiteY5" fmla="*/ 91465 h 75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9" h="754405">
                <a:moveTo>
                  <a:pt x="137169" y="754405"/>
                </a:moveTo>
                <a:cubicBezTo>
                  <a:pt x="69224" y="671220"/>
                  <a:pt x="1279" y="588035"/>
                  <a:pt x="9" y="472465"/>
                </a:cubicBezTo>
                <a:cubicBezTo>
                  <a:pt x="-1261" y="356895"/>
                  <a:pt x="119389" y="123215"/>
                  <a:pt x="129549" y="60985"/>
                </a:cubicBezTo>
                <a:cubicBezTo>
                  <a:pt x="139709" y="-1245"/>
                  <a:pt x="58429" y="109245"/>
                  <a:pt x="60969" y="99085"/>
                </a:cubicBezTo>
                <a:cubicBezTo>
                  <a:pt x="63509" y="88925"/>
                  <a:pt x="127009" y="1295"/>
                  <a:pt x="144789" y="25"/>
                </a:cubicBezTo>
                <a:cubicBezTo>
                  <a:pt x="162569" y="-1245"/>
                  <a:pt x="165109" y="45110"/>
                  <a:pt x="167649" y="914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A38467E5-4E18-1CAD-F5E7-CA4D4E6AC092}"/>
              </a:ext>
            </a:extLst>
          </p:cNvPr>
          <p:cNvSpPr/>
          <p:nvPr/>
        </p:nvSpPr>
        <p:spPr>
          <a:xfrm>
            <a:off x="2506980" y="5082540"/>
            <a:ext cx="358945" cy="596272"/>
          </a:xfrm>
          <a:custGeom>
            <a:avLst/>
            <a:gdLst>
              <a:gd name="connsiteX0" fmla="*/ 0 w 358945"/>
              <a:gd name="connsiteY0" fmla="*/ 0 h 596272"/>
              <a:gd name="connsiteX1" fmla="*/ 91440 w 358945"/>
              <a:gd name="connsiteY1" fmla="*/ 441960 h 596272"/>
              <a:gd name="connsiteX2" fmla="*/ 342900 w 358945"/>
              <a:gd name="connsiteY2" fmla="*/ 579120 h 596272"/>
              <a:gd name="connsiteX3" fmla="*/ 335280 w 358945"/>
              <a:gd name="connsiteY3" fmla="*/ 487680 h 596272"/>
              <a:gd name="connsiteX4" fmla="*/ 350520 w 358945"/>
              <a:gd name="connsiteY4" fmla="*/ 586740 h 596272"/>
              <a:gd name="connsiteX5" fmla="*/ 198120 w 358945"/>
              <a:gd name="connsiteY5" fmla="*/ 586740 h 59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45" h="596272">
                <a:moveTo>
                  <a:pt x="0" y="0"/>
                </a:moveTo>
                <a:cubicBezTo>
                  <a:pt x="17145" y="172720"/>
                  <a:pt x="34290" y="345440"/>
                  <a:pt x="91440" y="441960"/>
                </a:cubicBezTo>
                <a:cubicBezTo>
                  <a:pt x="148590" y="538480"/>
                  <a:pt x="302260" y="571500"/>
                  <a:pt x="342900" y="579120"/>
                </a:cubicBezTo>
                <a:cubicBezTo>
                  <a:pt x="383540" y="586740"/>
                  <a:pt x="334010" y="486410"/>
                  <a:pt x="335280" y="487680"/>
                </a:cubicBezTo>
                <a:cubicBezTo>
                  <a:pt x="336550" y="488950"/>
                  <a:pt x="373380" y="570230"/>
                  <a:pt x="350520" y="586740"/>
                </a:cubicBezTo>
                <a:cubicBezTo>
                  <a:pt x="327660" y="603250"/>
                  <a:pt x="262890" y="594995"/>
                  <a:pt x="198120" y="58674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98112A76-4A46-8840-5711-2D3D5E04ADC7}"/>
              </a:ext>
            </a:extLst>
          </p:cNvPr>
          <p:cNvSpPr>
            <a:spLocks noGrp="1"/>
          </p:cNvSpPr>
          <p:nvPr>
            <p:ph type="sldNum" sz="quarter" idx="12"/>
          </p:nvPr>
        </p:nvSpPr>
        <p:spPr/>
        <p:txBody>
          <a:bodyPr/>
          <a:lstStyle/>
          <a:p>
            <a:fld id="{C312187E-5A0E-7C47-958A-8DF8BF0EDC04}" type="slidenum">
              <a:rPr lang="en-AU" smtClean="0"/>
              <a:t>26</a:t>
            </a:fld>
            <a:endParaRPr lang="en-AU"/>
          </a:p>
        </p:txBody>
      </p:sp>
    </p:spTree>
    <p:extLst>
      <p:ext uri="{BB962C8B-B14F-4D97-AF65-F5344CB8AC3E}">
        <p14:creationId xmlns:p14="http://schemas.microsoft.com/office/powerpoint/2010/main" val="33399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AEA6F870-5DBD-7E35-4CD5-E555CB6AE2C1}"/>
              </a:ext>
            </a:extLst>
          </p:cNvPr>
          <p:cNvPicPr>
            <a:picLocks noChangeAspect="1"/>
          </p:cNvPicPr>
          <p:nvPr/>
        </p:nvPicPr>
        <p:blipFill>
          <a:blip r:embed="rId2"/>
          <a:stretch>
            <a:fillRect/>
          </a:stretch>
        </p:blipFill>
        <p:spPr>
          <a:xfrm>
            <a:off x="694829" y="1995474"/>
            <a:ext cx="9716266" cy="4562271"/>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APNIC Measured QUIC Use – June 2025</a:t>
            </a:r>
          </a:p>
        </p:txBody>
      </p:sp>
      <p:sp>
        <p:nvSpPr>
          <p:cNvPr id="6" name="Rectangle 5">
            <a:extLst>
              <a:ext uri="{FF2B5EF4-FFF2-40B4-BE49-F238E27FC236}">
                <a16:creationId xmlns:a16="http://schemas.microsoft.com/office/drawing/2014/main" id="{1365BDC5-B2F6-A0B7-38CB-06CDA9DC2D62}"/>
              </a:ext>
            </a:extLst>
          </p:cNvPr>
          <p:cNvSpPr/>
          <p:nvPr/>
        </p:nvSpPr>
        <p:spPr>
          <a:xfrm>
            <a:off x="7264772" y="626389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2A6EF67F-1546-2DBA-18E3-DE37A305872E}"/>
              </a:ext>
            </a:extLst>
          </p:cNvPr>
          <p:cNvSpPr txBox="1"/>
          <p:nvPr/>
        </p:nvSpPr>
        <p:spPr>
          <a:xfrm>
            <a:off x="10411095" y="6189306"/>
            <a:ext cx="530915" cy="276999"/>
          </a:xfrm>
          <a:prstGeom prst="rect">
            <a:avLst/>
          </a:prstGeom>
          <a:solidFill>
            <a:schemeClr val="bg1"/>
          </a:solidFill>
        </p:spPr>
        <p:txBody>
          <a:bodyPr wrap="none" rtlCol="0">
            <a:spAutoFit/>
          </a:bodyPr>
          <a:lstStyle/>
          <a:p>
            <a:r>
              <a:rPr lang="en-AU" sz="1200" dirty="0"/>
              <a:t>100%</a:t>
            </a:r>
          </a:p>
        </p:txBody>
      </p:sp>
    </p:spTree>
    <p:extLst>
      <p:ext uri="{BB962C8B-B14F-4D97-AF65-F5344CB8AC3E}">
        <p14:creationId xmlns:p14="http://schemas.microsoft.com/office/powerpoint/2010/main" val="278879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 of a graph&#10;&#10;AI-generated content may be incorrect.">
            <a:extLst>
              <a:ext uri="{FF2B5EF4-FFF2-40B4-BE49-F238E27FC236}">
                <a16:creationId xmlns:a16="http://schemas.microsoft.com/office/drawing/2014/main" id="{6ED6E995-BF9C-5670-55E2-EAB6FAEFE575}"/>
              </a:ext>
            </a:extLst>
          </p:cNvPr>
          <p:cNvPicPr>
            <a:picLocks noGrp="1" noChangeAspect="1"/>
          </p:cNvPicPr>
          <p:nvPr>
            <p:ph idx="1"/>
          </p:nvPr>
        </p:nvPicPr>
        <p:blipFill>
          <a:blip r:embed="rId2"/>
          <a:stretch>
            <a:fillRect/>
          </a:stretch>
        </p:blipFill>
        <p:spPr>
          <a:xfrm>
            <a:off x="388544" y="1270908"/>
            <a:ext cx="7957374" cy="5587092"/>
          </a:xfrm>
        </p:spPr>
      </p:pic>
      <p:sp>
        <p:nvSpPr>
          <p:cNvPr id="2" name="Title 1">
            <a:extLst>
              <a:ext uri="{FF2B5EF4-FFF2-40B4-BE49-F238E27FC236}">
                <a16:creationId xmlns:a16="http://schemas.microsoft.com/office/drawing/2014/main" id="{806FA73F-EF14-05A0-C998-7BF601954D64}"/>
              </a:ext>
            </a:extLst>
          </p:cNvPr>
          <p:cNvSpPr>
            <a:spLocks noGrp="1"/>
          </p:cNvSpPr>
          <p:nvPr>
            <p:ph type="title"/>
          </p:nvPr>
        </p:nvSpPr>
        <p:spPr/>
        <p:txBody>
          <a:bodyPr/>
          <a:lstStyle/>
          <a:p>
            <a:r>
              <a:rPr lang="en-US" dirty="0"/>
              <a:t>QUIC Payload Sizes</a:t>
            </a:r>
          </a:p>
        </p:txBody>
      </p:sp>
      <p:sp>
        <p:nvSpPr>
          <p:cNvPr id="6" name="TextBox 5">
            <a:extLst>
              <a:ext uri="{FF2B5EF4-FFF2-40B4-BE49-F238E27FC236}">
                <a16:creationId xmlns:a16="http://schemas.microsoft.com/office/drawing/2014/main" id="{BB8C03C6-3BBF-5280-0B1F-40D4424E8CAC}"/>
              </a:ext>
            </a:extLst>
          </p:cNvPr>
          <p:cNvSpPr txBox="1"/>
          <p:nvPr/>
        </p:nvSpPr>
        <p:spPr>
          <a:xfrm>
            <a:off x="8463614" y="2181885"/>
            <a:ext cx="3486961" cy="2308324"/>
          </a:xfrm>
          <a:prstGeom prst="rect">
            <a:avLst/>
          </a:prstGeom>
          <a:noFill/>
        </p:spPr>
        <p:txBody>
          <a:bodyPr wrap="square" rtlCol="0">
            <a:spAutoFit/>
          </a:bodyPr>
          <a:lstStyle/>
          <a:p>
            <a:r>
              <a:rPr lang="en-US" dirty="0"/>
              <a:t>This data has been collected from a single day of measurement (4/6/25)</a:t>
            </a:r>
          </a:p>
          <a:p>
            <a:endParaRPr lang="en-US" dirty="0"/>
          </a:p>
          <a:p>
            <a:r>
              <a:rPr lang="en-US" dirty="0"/>
              <a:t>This disparity between V4 and V6 appears to reflect a popular implementation’s design choice to aim at an IP MTU of 1,280 bytes</a:t>
            </a:r>
          </a:p>
        </p:txBody>
      </p:sp>
    </p:spTree>
    <p:extLst>
      <p:ext uri="{BB962C8B-B14F-4D97-AF65-F5344CB8AC3E}">
        <p14:creationId xmlns:p14="http://schemas.microsoft.com/office/powerpoint/2010/main" val="138173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E846-7EEA-04E1-D9CE-00692737D3E2}"/>
              </a:ext>
            </a:extLst>
          </p:cNvPr>
          <p:cNvSpPr>
            <a:spLocks noGrp="1"/>
          </p:cNvSpPr>
          <p:nvPr>
            <p:ph type="title"/>
          </p:nvPr>
        </p:nvSpPr>
        <p:spPr/>
        <p:txBody>
          <a:bodyPr/>
          <a:lstStyle/>
          <a:p>
            <a:r>
              <a:rPr lang="en-US" dirty="0"/>
              <a:t>Browsers and QUIC Use</a:t>
            </a:r>
          </a:p>
        </p:txBody>
      </p:sp>
      <p:pic>
        <p:nvPicPr>
          <p:cNvPr id="4" name="Picture 3">
            <a:extLst>
              <a:ext uri="{FF2B5EF4-FFF2-40B4-BE49-F238E27FC236}">
                <a16:creationId xmlns:a16="http://schemas.microsoft.com/office/drawing/2014/main" id="{BBD83491-5622-D328-4EC8-08BD937997F5}"/>
              </a:ext>
            </a:extLst>
          </p:cNvPr>
          <p:cNvPicPr>
            <a:picLocks noChangeAspect="1"/>
          </p:cNvPicPr>
          <p:nvPr/>
        </p:nvPicPr>
        <p:blipFill>
          <a:blip r:embed="rId2"/>
          <a:stretch>
            <a:fillRect/>
          </a:stretch>
        </p:blipFill>
        <p:spPr>
          <a:xfrm>
            <a:off x="534200" y="2102989"/>
            <a:ext cx="10976590" cy="3796609"/>
          </a:xfrm>
          <a:prstGeom prst="rect">
            <a:avLst/>
          </a:prstGeom>
        </p:spPr>
      </p:pic>
    </p:spTree>
    <p:extLst>
      <p:ext uri="{BB962C8B-B14F-4D97-AF65-F5344CB8AC3E}">
        <p14:creationId xmlns:p14="http://schemas.microsoft.com/office/powerpoint/2010/main" val="32974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 </a:t>
            </a:r>
            <a:r>
              <a:rPr lang="en-AU" b="1" dirty="0"/>
              <a:t>NOT</a:t>
            </a:r>
            <a:r>
              <a:rPr lang="en-AU" dirty="0"/>
              <a: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normAutofit lnSpcReduction="10000"/>
          </a:bodyPr>
          <a:lstStyle/>
          <a:p>
            <a:r>
              <a:rPr lang="en-AU" dirty="0"/>
              <a:t>Fully independent of the underlying platform Operating System’s transport services</a:t>
            </a:r>
          </a:p>
          <a:p>
            <a:r>
              <a:rPr lang="en-AU" dirty="0"/>
              <a:t>Fully multi-stream (it has head-of-line blocking)</a:t>
            </a:r>
          </a:p>
          <a:p>
            <a:r>
              <a:rPr lang="en-AU" dirty="0"/>
              <a:t>Fully multi-path</a:t>
            </a:r>
            <a:r>
              <a:rPr lang="en-AU" sz="2000" dirty="0"/>
              <a:t> (yes, MP-TCP exists, but there are some  outstanding issues here!)</a:t>
            </a:r>
          </a:p>
          <a:p>
            <a:r>
              <a:rPr lang="en-AU" dirty="0"/>
              <a:t>Address-agile</a:t>
            </a:r>
          </a:p>
          <a:p>
            <a:r>
              <a:rPr lang="en-AU" dirty="0"/>
              <a:t>Free from on-the-wire network intervention (TCP control parameters are sent in the clear)</a:t>
            </a:r>
          </a:p>
          <a:p>
            <a:r>
              <a:rPr lang="en-AU" dirty="0"/>
              <a:t>Has e2e encryption as a second step / afterthought (TLS)</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2158-B0EB-6325-14D8-D5A817BD0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4AF03-C039-B7C0-6E92-62A32FA6BDC3}"/>
              </a:ext>
            </a:extLst>
          </p:cNvPr>
          <p:cNvSpPr>
            <a:spLocks noGrp="1"/>
          </p:cNvSpPr>
          <p:nvPr>
            <p:ph type="title"/>
          </p:nvPr>
        </p:nvSpPr>
        <p:spPr/>
        <p:txBody>
          <a:bodyPr/>
          <a:lstStyle/>
          <a:p>
            <a:r>
              <a:rPr lang="en-US" dirty="0"/>
              <a:t>Browsers and QUIC Use</a:t>
            </a:r>
          </a:p>
        </p:txBody>
      </p:sp>
      <p:pic>
        <p:nvPicPr>
          <p:cNvPr id="3" name="Picture 2">
            <a:extLst>
              <a:ext uri="{FF2B5EF4-FFF2-40B4-BE49-F238E27FC236}">
                <a16:creationId xmlns:a16="http://schemas.microsoft.com/office/drawing/2014/main" id="{73C49956-58CD-9AC7-965D-9525645A2457}"/>
              </a:ext>
            </a:extLst>
          </p:cNvPr>
          <p:cNvPicPr>
            <a:picLocks noChangeAspect="1"/>
          </p:cNvPicPr>
          <p:nvPr/>
        </p:nvPicPr>
        <p:blipFill>
          <a:blip r:embed="rId2"/>
          <a:stretch>
            <a:fillRect/>
          </a:stretch>
        </p:blipFill>
        <p:spPr>
          <a:xfrm>
            <a:off x="438399" y="1934863"/>
            <a:ext cx="10746467" cy="3995157"/>
          </a:xfrm>
          <a:prstGeom prst="rect">
            <a:avLst/>
          </a:prstGeom>
        </p:spPr>
      </p:pic>
      <p:sp>
        <p:nvSpPr>
          <p:cNvPr id="4" name="Freeform 3">
            <a:extLst>
              <a:ext uri="{FF2B5EF4-FFF2-40B4-BE49-F238E27FC236}">
                <a16:creationId xmlns:a16="http://schemas.microsoft.com/office/drawing/2014/main" id="{46C82A05-E0FA-8EDE-EAC7-88E2760CB3C2}"/>
              </a:ext>
            </a:extLst>
          </p:cNvPr>
          <p:cNvSpPr/>
          <p:nvPr/>
        </p:nvSpPr>
        <p:spPr>
          <a:xfrm>
            <a:off x="4497891" y="3337067"/>
            <a:ext cx="3360112" cy="557691"/>
          </a:xfrm>
          <a:custGeom>
            <a:avLst/>
            <a:gdLst>
              <a:gd name="connsiteX0" fmla="*/ 95130 w 3360112"/>
              <a:gd name="connsiteY0" fmla="*/ 520230 h 557691"/>
              <a:gd name="connsiteX1" fmla="*/ 2911902 w 3360112"/>
              <a:gd name="connsiteY1" fmla="*/ 551761 h 557691"/>
              <a:gd name="connsiteX2" fmla="*/ 3353337 w 3360112"/>
              <a:gd name="connsiteY2" fmla="*/ 415126 h 557691"/>
              <a:gd name="connsiteX3" fmla="*/ 2922412 w 3360112"/>
              <a:gd name="connsiteY3" fmla="*/ 15733 h 557691"/>
              <a:gd name="connsiteX4" fmla="*/ 757281 w 3360112"/>
              <a:gd name="connsiteY4" fmla="*/ 89305 h 557691"/>
              <a:gd name="connsiteX5" fmla="*/ 84619 w 3360112"/>
              <a:gd name="connsiteY5" fmla="*/ 173388 h 557691"/>
              <a:gd name="connsiteX6" fmla="*/ 32068 w 3360112"/>
              <a:gd name="connsiteY6" fmla="*/ 404616 h 55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112" h="557691">
                <a:moveTo>
                  <a:pt x="95130" y="520230"/>
                </a:moveTo>
                <a:cubicBezTo>
                  <a:pt x="1231999" y="544754"/>
                  <a:pt x="2368868" y="569278"/>
                  <a:pt x="2911902" y="551761"/>
                </a:cubicBezTo>
                <a:cubicBezTo>
                  <a:pt x="3454936" y="534244"/>
                  <a:pt x="3351585" y="504464"/>
                  <a:pt x="3353337" y="415126"/>
                </a:cubicBezTo>
                <a:cubicBezTo>
                  <a:pt x="3355089" y="325788"/>
                  <a:pt x="3355088" y="70036"/>
                  <a:pt x="2922412" y="15733"/>
                </a:cubicBezTo>
                <a:cubicBezTo>
                  <a:pt x="2489736" y="-38570"/>
                  <a:pt x="1230246" y="63029"/>
                  <a:pt x="757281" y="89305"/>
                </a:cubicBezTo>
                <a:cubicBezTo>
                  <a:pt x="284316" y="115581"/>
                  <a:pt x="205488" y="120836"/>
                  <a:pt x="84619" y="173388"/>
                </a:cubicBezTo>
                <a:cubicBezTo>
                  <a:pt x="-36250" y="225940"/>
                  <a:pt x="-2091" y="315278"/>
                  <a:pt x="32068" y="404616"/>
                </a:cubicBezTo>
              </a:path>
            </a:pathLst>
          </a:cu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FC5DF38-9C80-0C80-D9BB-660D76C837D3}"/>
              </a:ext>
            </a:extLst>
          </p:cNvPr>
          <p:cNvSpPr/>
          <p:nvPr/>
        </p:nvSpPr>
        <p:spPr>
          <a:xfrm>
            <a:off x="1629103" y="3563007"/>
            <a:ext cx="2866971" cy="115614"/>
          </a:xfrm>
          <a:custGeom>
            <a:avLst/>
            <a:gdLst>
              <a:gd name="connsiteX0" fmla="*/ 0 w 2866971"/>
              <a:gd name="connsiteY0" fmla="*/ 105103 h 115614"/>
              <a:gd name="connsiteX1" fmla="*/ 746235 w 2866971"/>
              <a:gd name="connsiteY1" fmla="*/ 42041 h 115614"/>
              <a:gd name="connsiteX2" fmla="*/ 2785242 w 2866971"/>
              <a:gd name="connsiteY2" fmla="*/ 21021 h 115614"/>
              <a:gd name="connsiteX3" fmla="*/ 2490952 w 2866971"/>
              <a:gd name="connsiteY3" fmla="*/ 0 h 115614"/>
              <a:gd name="connsiteX4" fmla="*/ 2743200 w 2866971"/>
              <a:gd name="connsiteY4" fmla="*/ 21021 h 115614"/>
              <a:gd name="connsiteX5" fmla="*/ 2469931 w 2866971"/>
              <a:gd name="connsiteY5" fmla="*/ 115614 h 1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6971" h="115614">
                <a:moveTo>
                  <a:pt x="0" y="105103"/>
                </a:moveTo>
                <a:cubicBezTo>
                  <a:pt x="141014" y="80579"/>
                  <a:pt x="282028" y="56055"/>
                  <a:pt x="746235" y="42041"/>
                </a:cubicBezTo>
                <a:cubicBezTo>
                  <a:pt x="1210442" y="28027"/>
                  <a:pt x="2494456" y="28028"/>
                  <a:pt x="2785242" y="21021"/>
                </a:cubicBezTo>
                <a:cubicBezTo>
                  <a:pt x="3076028" y="14014"/>
                  <a:pt x="2497959" y="0"/>
                  <a:pt x="2490952" y="0"/>
                </a:cubicBezTo>
                <a:cubicBezTo>
                  <a:pt x="2483945" y="0"/>
                  <a:pt x="2746703" y="1752"/>
                  <a:pt x="2743200" y="21021"/>
                </a:cubicBezTo>
                <a:cubicBezTo>
                  <a:pt x="2739697" y="40290"/>
                  <a:pt x="2604814" y="77952"/>
                  <a:pt x="2469931" y="1156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4B6A82C-6D1E-4097-578F-11A5D6914BA7}"/>
              </a:ext>
            </a:extLst>
          </p:cNvPr>
          <p:cNvSpPr/>
          <p:nvPr/>
        </p:nvSpPr>
        <p:spPr>
          <a:xfrm>
            <a:off x="8108503" y="3022260"/>
            <a:ext cx="1506793" cy="477685"/>
          </a:xfrm>
          <a:custGeom>
            <a:avLst/>
            <a:gdLst>
              <a:gd name="connsiteX0" fmla="*/ 142118 w 1506793"/>
              <a:gd name="connsiteY0" fmla="*/ 477685 h 477685"/>
              <a:gd name="connsiteX1" fmla="*/ 1392849 w 1506793"/>
              <a:gd name="connsiteY1" fmla="*/ 372581 h 477685"/>
              <a:gd name="connsiteX2" fmla="*/ 1371828 w 1506793"/>
              <a:gd name="connsiteY2" fmla="*/ 88802 h 477685"/>
              <a:gd name="connsiteX3" fmla="*/ 709676 w 1506793"/>
              <a:gd name="connsiteY3" fmla="*/ 4719 h 477685"/>
              <a:gd name="connsiteX4" fmla="*/ 26504 w 1506793"/>
              <a:gd name="connsiteY4" fmla="*/ 204416 h 477685"/>
              <a:gd name="connsiteX5" fmla="*/ 205180 w 1506793"/>
              <a:gd name="connsiteY5" fmla="*/ 351561 h 4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793" h="477685">
                <a:moveTo>
                  <a:pt x="142118" y="477685"/>
                </a:moveTo>
                <a:cubicBezTo>
                  <a:pt x="665007" y="457540"/>
                  <a:pt x="1187897" y="437395"/>
                  <a:pt x="1392849" y="372581"/>
                </a:cubicBezTo>
                <a:cubicBezTo>
                  <a:pt x="1597801" y="307767"/>
                  <a:pt x="1485690" y="150112"/>
                  <a:pt x="1371828" y="88802"/>
                </a:cubicBezTo>
                <a:cubicBezTo>
                  <a:pt x="1257966" y="27492"/>
                  <a:pt x="933897" y="-14550"/>
                  <a:pt x="709676" y="4719"/>
                </a:cubicBezTo>
                <a:cubicBezTo>
                  <a:pt x="485455" y="23988"/>
                  <a:pt x="110587" y="146609"/>
                  <a:pt x="26504" y="204416"/>
                </a:cubicBezTo>
                <a:cubicBezTo>
                  <a:pt x="-57579" y="262223"/>
                  <a:pt x="73800" y="306892"/>
                  <a:pt x="205180" y="35156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E047FC8-171A-9B68-1B83-705EEE2DC84D}"/>
              </a:ext>
            </a:extLst>
          </p:cNvPr>
          <p:cNvSpPr/>
          <p:nvPr/>
        </p:nvSpPr>
        <p:spPr>
          <a:xfrm>
            <a:off x="1765738" y="3005949"/>
            <a:ext cx="6318157" cy="367872"/>
          </a:xfrm>
          <a:custGeom>
            <a:avLst/>
            <a:gdLst>
              <a:gd name="connsiteX0" fmla="*/ 0 w 6318157"/>
              <a:gd name="connsiteY0" fmla="*/ 252258 h 367872"/>
              <a:gd name="connsiteX1" fmla="*/ 2701159 w 6318157"/>
              <a:gd name="connsiteY1" fmla="*/ 10 h 367872"/>
              <a:gd name="connsiteX2" fmla="*/ 6106510 w 6318157"/>
              <a:gd name="connsiteY2" fmla="*/ 241748 h 367872"/>
              <a:gd name="connsiteX3" fmla="*/ 5990896 w 6318157"/>
              <a:gd name="connsiteY3" fmla="*/ 136644 h 367872"/>
              <a:gd name="connsiteX4" fmla="*/ 6285186 w 6318157"/>
              <a:gd name="connsiteY4" fmla="*/ 241748 h 367872"/>
              <a:gd name="connsiteX5" fmla="*/ 6117021 w 6318157"/>
              <a:gd name="connsiteY5" fmla="*/ 367872 h 36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8157" h="367872">
                <a:moveTo>
                  <a:pt x="0" y="252258"/>
                </a:moveTo>
                <a:cubicBezTo>
                  <a:pt x="841703" y="127010"/>
                  <a:pt x="1683407" y="1762"/>
                  <a:pt x="2701159" y="10"/>
                </a:cubicBezTo>
                <a:cubicBezTo>
                  <a:pt x="3718911" y="-1742"/>
                  <a:pt x="5558221" y="218976"/>
                  <a:pt x="6106510" y="241748"/>
                </a:cubicBezTo>
                <a:cubicBezTo>
                  <a:pt x="6654799" y="264520"/>
                  <a:pt x="5961117" y="136644"/>
                  <a:pt x="5990896" y="136644"/>
                </a:cubicBezTo>
                <a:cubicBezTo>
                  <a:pt x="6020675" y="136644"/>
                  <a:pt x="6264165" y="203210"/>
                  <a:pt x="6285186" y="241748"/>
                </a:cubicBezTo>
                <a:cubicBezTo>
                  <a:pt x="6306207" y="280286"/>
                  <a:pt x="6211614" y="324079"/>
                  <a:pt x="6117021" y="367872"/>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71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E34D-5EE8-BCBF-32E6-A49D71846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7481C-5DB3-92D9-9FD3-84FC160F8CBE}"/>
              </a:ext>
            </a:extLst>
          </p:cNvPr>
          <p:cNvSpPr>
            <a:spLocks noGrp="1"/>
          </p:cNvSpPr>
          <p:nvPr>
            <p:ph type="title"/>
          </p:nvPr>
        </p:nvSpPr>
        <p:spPr/>
        <p:txBody>
          <a:bodyPr/>
          <a:lstStyle/>
          <a:p>
            <a:r>
              <a:rPr lang="en-US" dirty="0"/>
              <a:t>QUIC Use</a:t>
            </a:r>
          </a:p>
        </p:txBody>
      </p:sp>
      <p:sp>
        <p:nvSpPr>
          <p:cNvPr id="3" name="Content Placeholder 2">
            <a:extLst>
              <a:ext uri="{FF2B5EF4-FFF2-40B4-BE49-F238E27FC236}">
                <a16:creationId xmlns:a16="http://schemas.microsoft.com/office/drawing/2014/main" id="{270D2CF9-13D0-F7A6-6E8A-81FF66983580}"/>
              </a:ext>
            </a:extLst>
          </p:cNvPr>
          <p:cNvSpPr>
            <a:spLocks noGrp="1"/>
          </p:cNvSpPr>
          <p:nvPr>
            <p:ph idx="1"/>
          </p:nvPr>
        </p:nvSpPr>
        <p:spPr/>
        <p:txBody>
          <a:bodyPr/>
          <a:lstStyle/>
          <a:p>
            <a:r>
              <a:rPr lang="en-US" dirty="0">
                <a:solidFill>
                  <a:schemeClr val="bg1">
                    <a:lumMod val="65000"/>
                  </a:schemeClr>
                </a:solidFill>
              </a:rPr>
              <a:t>If QUIC access is supported by the current releases by both the major browsers then we should see a high QUIC use rate when the ability to use QUIC is signaled by both methods (alt-svc and DNS HTTPS)</a:t>
            </a:r>
          </a:p>
          <a:p>
            <a:r>
              <a:rPr lang="en-US" dirty="0">
                <a:solidFill>
                  <a:schemeClr val="bg1">
                    <a:lumMod val="65000"/>
                  </a:schemeClr>
                </a:solidFill>
              </a:rPr>
              <a:t>What do we see?</a:t>
            </a:r>
          </a:p>
          <a:p>
            <a:r>
              <a:rPr lang="en-US" dirty="0"/>
              <a:t>In most locales the </a:t>
            </a:r>
            <a:r>
              <a:rPr lang="en-US" b="1" dirty="0"/>
              <a:t>alt-svc</a:t>
            </a:r>
            <a:r>
              <a:rPr lang="en-US" dirty="0"/>
              <a:t> method of triggering QUIC is supported by browsers and network infrastructure</a:t>
            </a:r>
          </a:p>
          <a:p>
            <a:r>
              <a:rPr lang="en-US" dirty="0"/>
              <a:t>What about the DNS HTTPS method of triggering QUIC?</a:t>
            </a:r>
          </a:p>
          <a:p>
            <a:pPr lvl="1"/>
            <a:r>
              <a:rPr lang="en-US" dirty="0"/>
              <a:t>Who uses a DNS HTTPS query?</a:t>
            </a:r>
          </a:p>
          <a:p>
            <a:pPr lvl="1"/>
            <a:r>
              <a:rPr lang="en-US" dirty="0"/>
              <a:t>Are HTTPS responses being filtered by DNS infrastructure in some cases?</a:t>
            </a:r>
          </a:p>
          <a:p>
            <a:endParaRPr lang="en-US" dirty="0"/>
          </a:p>
          <a:p>
            <a:endParaRPr lang="en-US" dirty="0"/>
          </a:p>
        </p:txBody>
      </p:sp>
      <p:sp>
        <p:nvSpPr>
          <p:cNvPr id="4" name="Slide Number Placeholder 3">
            <a:extLst>
              <a:ext uri="{FF2B5EF4-FFF2-40B4-BE49-F238E27FC236}">
                <a16:creationId xmlns:a16="http://schemas.microsoft.com/office/drawing/2014/main" id="{9E73A4C9-794C-C7E5-FD0B-C74DFC550DA0}"/>
              </a:ext>
            </a:extLst>
          </p:cNvPr>
          <p:cNvSpPr>
            <a:spLocks noGrp="1"/>
          </p:cNvSpPr>
          <p:nvPr>
            <p:ph type="sldNum" sz="quarter" idx="12"/>
          </p:nvPr>
        </p:nvSpPr>
        <p:spPr/>
        <p:txBody>
          <a:bodyPr/>
          <a:lstStyle/>
          <a:p>
            <a:fld id="{C312187E-5A0E-7C47-958A-8DF8BF0EDC04}" type="slidenum">
              <a:rPr lang="en-AU" smtClean="0"/>
              <a:t>31</a:t>
            </a:fld>
            <a:endParaRPr lang="en-AU"/>
          </a:p>
        </p:txBody>
      </p:sp>
    </p:spTree>
    <p:extLst>
      <p:ext uri="{BB962C8B-B14F-4D97-AF65-F5344CB8AC3E}">
        <p14:creationId xmlns:p14="http://schemas.microsoft.com/office/powerpoint/2010/main" val="363098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2626-CC90-685F-9FC2-7B83399A969A}"/>
              </a:ext>
            </a:extLst>
          </p:cNvPr>
          <p:cNvSpPr>
            <a:spLocks noGrp="1"/>
          </p:cNvSpPr>
          <p:nvPr>
            <p:ph type="title"/>
          </p:nvPr>
        </p:nvSpPr>
        <p:spPr/>
        <p:txBody>
          <a:bodyPr/>
          <a:lstStyle/>
          <a:p>
            <a:r>
              <a:rPr lang="en-US" dirty="0"/>
              <a:t>The DNS HTTPS record</a:t>
            </a:r>
          </a:p>
        </p:txBody>
      </p:sp>
      <p:sp>
        <p:nvSpPr>
          <p:cNvPr id="3" name="Content Placeholder 2">
            <a:extLst>
              <a:ext uri="{FF2B5EF4-FFF2-40B4-BE49-F238E27FC236}">
                <a16:creationId xmlns:a16="http://schemas.microsoft.com/office/drawing/2014/main" id="{05D08BCC-49E1-B749-0A53-90C93638D4DE}"/>
              </a:ext>
            </a:extLst>
          </p:cNvPr>
          <p:cNvSpPr>
            <a:spLocks noGrp="1"/>
          </p:cNvSpPr>
          <p:nvPr>
            <p:ph idx="1"/>
          </p:nvPr>
        </p:nvSpPr>
        <p:spPr/>
        <p:txBody>
          <a:bodyPr/>
          <a:lstStyle/>
          <a:p>
            <a:r>
              <a:rPr lang="en-US" dirty="0"/>
              <a:t>The HTTPS record can also contain </a:t>
            </a:r>
            <a:r>
              <a:rPr lang="en-US" b="1" dirty="0"/>
              <a:t>ipv4hint</a:t>
            </a:r>
            <a:r>
              <a:rPr lang="en-US" dirty="0"/>
              <a:t> and </a:t>
            </a:r>
            <a:r>
              <a:rPr lang="en-US" b="1" dirty="0"/>
              <a:t>ipv6hint</a:t>
            </a:r>
            <a:r>
              <a:rPr lang="en-US" dirty="0"/>
              <a:t> attributes</a:t>
            </a:r>
          </a:p>
          <a:p>
            <a:r>
              <a:rPr lang="en-US" dirty="0"/>
              <a:t>Any A and AAAA records for a name will be used by a client in preference to these hint attributes</a:t>
            </a:r>
          </a:p>
          <a:p>
            <a:r>
              <a:rPr lang="en-US" dirty="0"/>
              <a:t>But if there is no A and no AAAA record in the zone, then a HTTPS-aware client will be forced to use these address hint attributes</a:t>
            </a:r>
          </a:p>
          <a:p>
            <a:r>
              <a:rPr lang="en-US" dirty="0"/>
              <a:t>Let’s try that, and allow the client to use either HTTP/2 OR HTTP/3:</a:t>
            </a:r>
          </a:p>
          <a:p>
            <a:endParaRPr lang="en-US" dirty="0"/>
          </a:p>
          <a:p>
            <a:pPr lvl="1"/>
            <a:endParaRPr lang="en-US" dirty="0"/>
          </a:p>
        </p:txBody>
      </p:sp>
      <p:sp>
        <p:nvSpPr>
          <p:cNvPr id="4" name="TextBox 3">
            <a:extLst>
              <a:ext uri="{FF2B5EF4-FFF2-40B4-BE49-F238E27FC236}">
                <a16:creationId xmlns:a16="http://schemas.microsoft.com/office/drawing/2014/main" id="{67D25ED4-5C1F-EF4C-DD6D-4B1A90429945}"/>
              </a:ext>
            </a:extLst>
          </p:cNvPr>
          <p:cNvSpPr txBox="1"/>
          <p:nvPr/>
        </p:nvSpPr>
        <p:spPr>
          <a:xfrm>
            <a:off x="1579729" y="5093729"/>
            <a:ext cx="9398727" cy="307777"/>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test_name</a:t>
            </a:r>
            <a:r>
              <a:rPr lang="en-US" sz="1400" b="1" dirty="0">
                <a:latin typeface="Courier New" panose="02070309020205020404" pitchFamily="49" charset="0"/>
                <a:cs typeface="Courier New" panose="02070309020205020404" pitchFamily="49" charset="0"/>
              </a:rPr>
              <a:t>   IN	HTTPS	1  .  </a:t>
            </a:r>
            <a:r>
              <a:rPr lang="en-US" sz="1400" b="1" dirty="0" err="1">
                <a:latin typeface="Courier New" panose="02070309020205020404" pitchFamily="49" charset="0"/>
                <a:cs typeface="Courier New" panose="02070309020205020404" pitchFamily="49" charset="0"/>
              </a:rPr>
              <a:t>alpn</a:t>
            </a:r>
            <a:r>
              <a:rPr lang="en-US" sz="1400" b="1" dirty="0">
                <a:latin typeface="Courier New" panose="02070309020205020404" pitchFamily="49" charset="0"/>
                <a:cs typeface="Courier New" panose="02070309020205020404" pitchFamily="49" charset="0"/>
              </a:rPr>
              <a:t>="h2,h3" ipv4hint=192.0.2.1 ipv6hint=2001:db8::1</a:t>
            </a:r>
          </a:p>
        </p:txBody>
      </p:sp>
      <p:sp>
        <p:nvSpPr>
          <p:cNvPr id="5" name="Slide Number Placeholder 4">
            <a:extLst>
              <a:ext uri="{FF2B5EF4-FFF2-40B4-BE49-F238E27FC236}">
                <a16:creationId xmlns:a16="http://schemas.microsoft.com/office/drawing/2014/main" id="{EF70B564-803B-6D6F-C2EF-12D8340E0069}"/>
              </a:ext>
            </a:extLst>
          </p:cNvPr>
          <p:cNvSpPr>
            <a:spLocks noGrp="1"/>
          </p:cNvSpPr>
          <p:nvPr>
            <p:ph type="sldNum" sz="quarter" idx="12"/>
          </p:nvPr>
        </p:nvSpPr>
        <p:spPr/>
        <p:txBody>
          <a:bodyPr/>
          <a:lstStyle/>
          <a:p>
            <a:fld id="{C312187E-5A0E-7C47-958A-8DF8BF0EDC04}" type="slidenum">
              <a:rPr lang="en-AU" smtClean="0"/>
              <a:t>32</a:t>
            </a:fld>
            <a:endParaRPr lang="en-AU"/>
          </a:p>
        </p:txBody>
      </p:sp>
    </p:spTree>
    <p:extLst>
      <p:ext uri="{BB962C8B-B14F-4D97-AF65-F5344CB8AC3E}">
        <p14:creationId xmlns:p14="http://schemas.microsoft.com/office/powerpoint/2010/main" val="379813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E9751-F723-E185-8A84-32F2467EC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A2131-23CA-102D-568C-F058FF35AE6B}"/>
              </a:ext>
            </a:extLst>
          </p:cNvPr>
          <p:cNvSpPr>
            <a:spLocks noGrp="1"/>
          </p:cNvSpPr>
          <p:nvPr>
            <p:ph type="title"/>
          </p:nvPr>
        </p:nvSpPr>
        <p:spPr/>
        <p:txBody>
          <a:bodyPr/>
          <a:lstStyle/>
          <a:p>
            <a:r>
              <a:rPr lang="en-US" dirty="0"/>
              <a:t>DNS HTTPS Use Rate</a:t>
            </a:r>
          </a:p>
        </p:txBody>
      </p:sp>
      <p:sp>
        <p:nvSpPr>
          <p:cNvPr id="3" name="TextBox 2">
            <a:extLst>
              <a:ext uri="{FF2B5EF4-FFF2-40B4-BE49-F238E27FC236}">
                <a16:creationId xmlns:a16="http://schemas.microsoft.com/office/drawing/2014/main" id="{9DAB97E5-3B50-A712-87C9-09F6409590EE}"/>
              </a:ext>
            </a:extLst>
          </p:cNvPr>
          <p:cNvSpPr txBox="1"/>
          <p:nvPr/>
        </p:nvSpPr>
        <p:spPr>
          <a:xfrm>
            <a:off x="838200" y="1796902"/>
            <a:ext cx="3889078" cy="369332"/>
          </a:xfrm>
          <a:prstGeom prst="rect">
            <a:avLst/>
          </a:prstGeom>
          <a:noFill/>
        </p:spPr>
        <p:txBody>
          <a:bodyPr wrap="none" rtlCol="0">
            <a:spAutoFit/>
          </a:bodyPr>
          <a:lstStyle/>
          <a:p>
            <a:r>
              <a:rPr lang="en-US" dirty="0"/>
              <a:t>How many users  query HTTPS records?</a:t>
            </a:r>
          </a:p>
        </p:txBody>
      </p:sp>
      <p:sp>
        <p:nvSpPr>
          <p:cNvPr id="11" name="Slide Number Placeholder 10">
            <a:extLst>
              <a:ext uri="{FF2B5EF4-FFF2-40B4-BE49-F238E27FC236}">
                <a16:creationId xmlns:a16="http://schemas.microsoft.com/office/drawing/2014/main" id="{B421A1C1-5476-A461-E0A4-C151BB26DFF7}"/>
              </a:ext>
            </a:extLst>
          </p:cNvPr>
          <p:cNvSpPr>
            <a:spLocks noGrp="1"/>
          </p:cNvSpPr>
          <p:nvPr>
            <p:ph type="sldNum" sz="quarter" idx="12"/>
          </p:nvPr>
        </p:nvSpPr>
        <p:spPr/>
        <p:txBody>
          <a:bodyPr/>
          <a:lstStyle/>
          <a:p>
            <a:fld id="{C312187E-5A0E-7C47-958A-8DF8BF0EDC04}" type="slidenum">
              <a:rPr lang="en-AU" smtClean="0"/>
              <a:t>33</a:t>
            </a:fld>
            <a:endParaRPr lang="en-AU"/>
          </a:p>
        </p:txBody>
      </p:sp>
      <p:pic>
        <p:nvPicPr>
          <p:cNvPr id="12" name="Picture 11" descr="A screen shot of a chart&#10;&#10;AI-generated content may be incorrect.">
            <a:extLst>
              <a:ext uri="{FF2B5EF4-FFF2-40B4-BE49-F238E27FC236}">
                <a16:creationId xmlns:a16="http://schemas.microsoft.com/office/drawing/2014/main" id="{27600174-0208-6E51-C260-BF6CBAFF00DA}"/>
              </a:ext>
            </a:extLst>
          </p:cNvPr>
          <p:cNvPicPr>
            <a:picLocks noChangeAspect="1"/>
          </p:cNvPicPr>
          <p:nvPr/>
        </p:nvPicPr>
        <p:blipFill>
          <a:blip r:embed="rId2"/>
          <a:stretch>
            <a:fillRect/>
          </a:stretch>
        </p:blipFill>
        <p:spPr>
          <a:xfrm>
            <a:off x="1358026" y="2452490"/>
            <a:ext cx="7397091" cy="4405510"/>
          </a:xfrm>
          <a:prstGeom prst="rect">
            <a:avLst/>
          </a:prstGeom>
        </p:spPr>
      </p:pic>
      <p:sp>
        <p:nvSpPr>
          <p:cNvPr id="13" name="TextBox 12">
            <a:extLst>
              <a:ext uri="{FF2B5EF4-FFF2-40B4-BE49-F238E27FC236}">
                <a16:creationId xmlns:a16="http://schemas.microsoft.com/office/drawing/2014/main" id="{1CB8E4A2-1D3B-AC28-FA2C-0E66CF31049D}"/>
              </a:ext>
            </a:extLst>
          </p:cNvPr>
          <p:cNvSpPr txBox="1"/>
          <p:nvPr/>
        </p:nvSpPr>
        <p:spPr>
          <a:xfrm>
            <a:off x="8755117" y="3838853"/>
            <a:ext cx="2208169" cy="1754326"/>
          </a:xfrm>
          <a:prstGeom prst="rect">
            <a:avLst/>
          </a:prstGeom>
          <a:noFill/>
        </p:spPr>
        <p:txBody>
          <a:bodyPr wrap="none" rtlCol="0">
            <a:spAutoFit/>
          </a:bodyPr>
          <a:lstStyle/>
          <a:p>
            <a:r>
              <a:rPr lang="en-US" dirty="0"/>
              <a:t>DNS Query Data from</a:t>
            </a:r>
          </a:p>
          <a:p>
            <a:r>
              <a:rPr lang="en-US" dirty="0"/>
              <a:t>Cloudflare Radar</a:t>
            </a:r>
          </a:p>
          <a:p>
            <a:endParaRPr lang="en-US" dirty="0"/>
          </a:p>
          <a:p>
            <a:r>
              <a:rPr lang="en-US" dirty="0"/>
              <a:t>A – 63%</a:t>
            </a:r>
          </a:p>
          <a:p>
            <a:r>
              <a:rPr lang="en-US" dirty="0"/>
              <a:t>AAAA – 18%</a:t>
            </a:r>
          </a:p>
          <a:p>
            <a:r>
              <a:rPr lang="en-US" dirty="0"/>
              <a:t>HTTPS – 8.9%</a:t>
            </a:r>
          </a:p>
        </p:txBody>
      </p:sp>
      <p:sp>
        <p:nvSpPr>
          <p:cNvPr id="4" name="Freeform 3">
            <a:extLst>
              <a:ext uri="{FF2B5EF4-FFF2-40B4-BE49-F238E27FC236}">
                <a16:creationId xmlns:a16="http://schemas.microsoft.com/office/drawing/2014/main" id="{DA34A23D-9192-E93C-5F98-C1AAD5D59C27}"/>
              </a:ext>
            </a:extLst>
          </p:cNvPr>
          <p:cNvSpPr/>
          <p:nvPr/>
        </p:nvSpPr>
        <p:spPr>
          <a:xfrm>
            <a:off x="8650014" y="5222438"/>
            <a:ext cx="1992649" cy="463659"/>
          </a:xfrm>
          <a:custGeom>
            <a:avLst/>
            <a:gdLst>
              <a:gd name="connsiteX0" fmla="*/ 0 w 1992649"/>
              <a:gd name="connsiteY0" fmla="*/ 463659 h 463659"/>
              <a:gd name="connsiteX1" fmla="*/ 1912883 w 1992649"/>
              <a:gd name="connsiteY1" fmla="*/ 327024 h 463659"/>
              <a:gd name="connsiteX2" fmla="*/ 1481958 w 1992649"/>
              <a:gd name="connsiteY2" fmla="*/ 64265 h 463659"/>
              <a:gd name="connsiteX3" fmla="*/ 115614 w 1992649"/>
              <a:gd name="connsiteY3" fmla="*/ 22224 h 463659"/>
              <a:gd name="connsiteX4" fmla="*/ 273269 w 1992649"/>
              <a:gd name="connsiteY4" fmla="*/ 358555 h 46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649" h="463659">
                <a:moveTo>
                  <a:pt x="0" y="463659"/>
                </a:moveTo>
                <a:cubicBezTo>
                  <a:pt x="832945" y="428624"/>
                  <a:pt x="1665890" y="393590"/>
                  <a:pt x="1912883" y="327024"/>
                </a:cubicBezTo>
                <a:cubicBezTo>
                  <a:pt x="2159876" y="260458"/>
                  <a:pt x="1781503" y="115065"/>
                  <a:pt x="1481958" y="64265"/>
                </a:cubicBezTo>
                <a:cubicBezTo>
                  <a:pt x="1182413" y="13465"/>
                  <a:pt x="317062" y="-26824"/>
                  <a:pt x="115614" y="22224"/>
                </a:cubicBezTo>
                <a:cubicBezTo>
                  <a:pt x="-85834" y="71272"/>
                  <a:pt x="93717" y="214913"/>
                  <a:pt x="273269" y="358555"/>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39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526D-4006-1DEE-8F70-FF903F359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E5F22-5126-30F2-6D25-774145672691}"/>
              </a:ext>
            </a:extLst>
          </p:cNvPr>
          <p:cNvSpPr>
            <a:spLocks noGrp="1"/>
          </p:cNvSpPr>
          <p:nvPr>
            <p:ph type="title"/>
          </p:nvPr>
        </p:nvSpPr>
        <p:spPr/>
        <p:txBody>
          <a:bodyPr/>
          <a:lstStyle/>
          <a:p>
            <a:r>
              <a:rPr lang="en-US" dirty="0"/>
              <a:t>DNS HTTPS Use Rate</a:t>
            </a:r>
          </a:p>
        </p:txBody>
      </p:sp>
      <p:sp>
        <p:nvSpPr>
          <p:cNvPr id="3" name="TextBox 2">
            <a:extLst>
              <a:ext uri="{FF2B5EF4-FFF2-40B4-BE49-F238E27FC236}">
                <a16:creationId xmlns:a16="http://schemas.microsoft.com/office/drawing/2014/main" id="{1BB07C10-5DCC-784D-5A30-27175D04CFBE}"/>
              </a:ext>
            </a:extLst>
          </p:cNvPr>
          <p:cNvSpPr txBox="1"/>
          <p:nvPr/>
        </p:nvSpPr>
        <p:spPr>
          <a:xfrm>
            <a:off x="838200" y="1796902"/>
            <a:ext cx="4694170" cy="369332"/>
          </a:xfrm>
          <a:prstGeom prst="rect">
            <a:avLst/>
          </a:prstGeom>
          <a:noFill/>
        </p:spPr>
        <p:txBody>
          <a:bodyPr wrap="none" rtlCol="0">
            <a:spAutoFit/>
          </a:bodyPr>
          <a:lstStyle/>
          <a:p>
            <a:r>
              <a:rPr lang="en-US" dirty="0"/>
              <a:t>How many users can use DNS HTTPS responses?</a:t>
            </a:r>
          </a:p>
        </p:txBody>
      </p:sp>
      <p:pic>
        <p:nvPicPr>
          <p:cNvPr id="4" name="Picture 3">
            <a:extLst>
              <a:ext uri="{FF2B5EF4-FFF2-40B4-BE49-F238E27FC236}">
                <a16:creationId xmlns:a16="http://schemas.microsoft.com/office/drawing/2014/main" id="{BD17F1B5-C962-B2DA-F11B-223898CCACAA}"/>
              </a:ext>
            </a:extLst>
          </p:cNvPr>
          <p:cNvPicPr>
            <a:picLocks noChangeAspect="1"/>
          </p:cNvPicPr>
          <p:nvPr/>
        </p:nvPicPr>
        <p:blipFill>
          <a:blip r:embed="rId2"/>
          <a:stretch>
            <a:fillRect/>
          </a:stretch>
        </p:blipFill>
        <p:spPr>
          <a:xfrm>
            <a:off x="1992033" y="3149974"/>
            <a:ext cx="6540500" cy="1028700"/>
          </a:xfrm>
          <a:prstGeom prst="rect">
            <a:avLst/>
          </a:prstGeom>
        </p:spPr>
      </p:pic>
      <p:sp>
        <p:nvSpPr>
          <p:cNvPr id="5" name="TextBox 4">
            <a:extLst>
              <a:ext uri="{FF2B5EF4-FFF2-40B4-BE49-F238E27FC236}">
                <a16:creationId xmlns:a16="http://schemas.microsoft.com/office/drawing/2014/main" id="{13842FE1-73B8-C95B-1B5B-87E01C0A992C}"/>
              </a:ext>
            </a:extLst>
          </p:cNvPr>
          <p:cNvSpPr txBox="1"/>
          <p:nvPr/>
        </p:nvSpPr>
        <p:spPr>
          <a:xfrm>
            <a:off x="5339415" y="2674428"/>
            <a:ext cx="3193118" cy="276999"/>
          </a:xfrm>
          <a:prstGeom prst="rect">
            <a:avLst/>
          </a:prstGeom>
          <a:noFill/>
        </p:spPr>
        <p:txBody>
          <a:bodyPr wrap="none" rtlCol="0">
            <a:spAutoFit/>
          </a:bodyPr>
          <a:lstStyle/>
          <a:p>
            <a:r>
              <a:rPr lang="en-US" sz="1200" dirty="0"/>
              <a:t>Data collected over a 24-hour period (7/7/2025)</a:t>
            </a:r>
          </a:p>
        </p:txBody>
      </p:sp>
      <p:sp>
        <p:nvSpPr>
          <p:cNvPr id="6" name="TextBox 5">
            <a:extLst>
              <a:ext uri="{FF2B5EF4-FFF2-40B4-BE49-F238E27FC236}">
                <a16:creationId xmlns:a16="http://schemas.microsoft.com/office/drawing/2014/main" id="{F08324A7-975B-06C6-F5D4-70245DCCA74A}"/>
              </a:ext>
            </a:extLst>
          </p:cNvPr>
          <p:cNvSpPr txBox="1"/>
          <p:nvPr/>
        </p:nvSpPr>
        <p:spPr>
          <a:xfrm>
            <a:off x="2038865" y="4893275"/>
            <a:ext cx="4837670" cy="923330"/>
          </a:xfrm>
          <a:prstGeom prst="rect">
            <a:avLst/>
          </a:prstGeom>
          <a:solidFill>
            <a:schemeClr val="accent1">
              <a:lumMod val="20000"/>
              <a:lumOff val="80000"/>
            </a:schemeClr>
          </a:solidFill>
        </p:spPr>
        <p:txBody>
          <a:bodyPr wrap="square" rtlCol="0">
            <a:spAutoFit/>
          </a:bodyPr>
          <a:lstStyle/>
          <a:p>
            <a:r>
              <a:rPr lang="en-US" dirty="0"/>
              <a:t>Few Chrome users (1.7%) perform an HTTPS query, and even fewer (0.1%) </a:t>
            </a:r>
            <a:r>
              <a:rPr lang="en-US" dirty="0" err="1"/>
              <a:t>followup</a:t>
            </a:r>
            <a:r>
              <a:rPr lang="en-US" dirty="0"/>
              <a:t> with a fetch of the web object.</a:t>
            </a:r>
          </a:p>
        </p:txBody>
      </p:sp>
      <p:sp>
        <p:nvSpPr>
          <p:cNvPr id="7" name="Freeform 6">
            <a:extLst>
              <a:ext uri="{FF2B5EF4-FFF2-40B4-BE49-F238E27FC236}">
                <a16:creationId xmlns:a16="http://schemas.microsoft.com/office/drawing/2014/main" id="{FFD7A617-3631-5706-8F98-8DF2E4AD2FAA}"/>
              </a:ext>
            </a:extLst>
          </p:cNvPr>
          <p:cNvSpPr/>
          <p:nvPr/>
        </p:nvSpPr>
        <p:spPr>
          <a:xfrm>
            <a:off x="4485503" y="4212386"/>
            <a:ext cx="757550" cy="557322"/>
          </a:xfrm>
          <a:custGeom>
            <a:avLst/>
            <a:gdLst>
              <a:gd name="connsiteX0" fmla="*/ 0 w 757550"/>
              <a:gd name="connsiteY0" fmla="*/ 557322 h 557322"/>
              <a:gd name="connsiteX1" fmla="*/ 710513 w 757550"/>
              <a:gd name="connsiteY1" fmla="*/ 56873 h 557322"/>
              <a:gd name="connsiteX2" fmla="*/ 537519 w 757550"/>
              <a:gd name="connsiteY2" fmla="*/ 93944 h 557322"/>
              <a:gd name="connsiteX3" fmla="*/ 747583 w 757550"/>
              <a:gd name="connsiteY3" fmla="*/ 1268 h 557322"/>
              <a:gd name="connsiteX4" fmla="*/ 704335 w 757550"/>
              <a:gd name="connsiteY4" fmla="*/ 174263 h 5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550" h="557322">
                <a:moveTo>
                  <a:pt x="0" y="557322"/>
                </a:moveTo>
                <a:cubicBezTo>
                  <a:pt x="310463" y="345712"/>
                  <a:pt x="620927" y="134103"/>
                  <a:pt x="710513" y="56873"/>
                </a:cubicBezTo>
                <a:cubicBezTo>
                  <a:pt x="800100" y="-20357"/>
                  <a:pt x="531341" y="103211"/>
                  <a:pt x="537519" y="93944"/>
                </a:cubicBezTo>
                <a:cubicBezTo>
                  <a:pt x="543697" y="84676"/>
                  <a:pt x="719780" y="-12118"/>
                  <a:pt x="747583" y="1268"/>
                </a:cubicBezTo>
                <a:cubicBezTo>
                  <a:pt x="775386" y="14654"/>
                  <a:pt x="739860" y="94458"/>
                  <a:pt x="704335" y="1742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CDE6DC-8C68-3778-A660-D9D9D1BF6764}"/>
              </a:ext>
            </a:extLst>
          </p:cNvPr>
          <p:cNvSpPr txBox="1"/>
          <p:nvPr/>
        </p:nvSpPr>
        <p:spPr>
          <a:xfrm>
            <a:off x="6935974" y="4769708"/>
            <a:ext cx="4837670" cy="1477328"/>
          </a:xfrm>
          <a:prstGeom prst="rect">
            <a:avLst/>
          </a:prstGeom>
          <a:solidFill>
            <a:schemeClr val="accent6">
              <a:lumMod val="40000"/>
              <a:lumOff val="60000"/>
            </a:schemeClr>
          </a:solidFill>
        </p:spPr>
        <p:txBody>
          <a:bodyPr wrap="square" rtlCol="0">
            <a:spAutoFit/>
          </a:bodyPr>
          <a:lstStyle/>
          <a:p>
            <a:r>
              <a:rPr lang="en-US" dirty="0"/>
              <a:t>Most Safari users (97.3%) perform an HTTPS query, and most (96.3%) </a:t>
            </a:r>
            <a:r>
              <a:rPr lang="en-US" dirty="0" err="1"/>
              <a:t>followup</a:t>
            </a:r>
            <a:r>
              <a:rPr lang="en-US" dirty="0"/>
              <a:t> with a fetch of the web object. Fewer users (75%) prefer to use QUIC to perform web object retrieval when given the choice.</a:t>
            </a:r>
          </a:p>
        </p:txBody>
      </p:sp>
      <p:sp>
        <p:nvSpPr>
          <p:cNvPr id="10" name="Freeform 9">
            <a:extLst>
              <a:ext uri="{FF2B5EF4-FFF2-40B4-BE49-F238E27FC236}">
                <a16:creationId xmlns:a16="http://schemas.microsoft.com/office/drawing/2014/main" id="{243DFCA3-771D-64BA-1278-581170C4BADD}"/>
              </a:ext>
            </a:extLst>
          </p:cNvPr>
          <p:cNvSpPr/>
          <p:nvPr/>
        </p:nvSpPr>
        <p:spPr>
          <a:xfrm>
            <a:off x="6934154" y="4208129"/>
            <a:ext cx="1159522" cy="475082"/>
          </a:xfrm>
          <a:custGeom>
            <a:avLst/>
            <a:gdLst>
              <a:gd name="connsiteX0" fmla="*/ 1159522 w 1159522"/>
              <a:gd name="connsiteY0" fmla="*/ 475082 h 475082"/>
              <a:gd name="connsiteX1" fmla="*/ 84484 w 1159522"/>
              <a:gd name="connsiteY1" fmla="*/ 30239 h 475082"/>
              <a:gd name="connsiteX2" fmla="*/ 78305 w 1159522"/>
              <a:gd name="connsiteY2" fmla="*/ 153806 h 475082"/>
              <a:gd name="connsiteX3" fmla="*/ 4165 w 1159522"/>
              <a:gd name="connsiteY3" fmla="*/ 17882 h 475082"/>
              <a:gd name="connsiteX4" fmla="*/ 220408 w 1159522"/>
              <a:gd name="connsiteY4" fmla="*/ 5525 h 475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522" h="475082">
                <a:moveTo>
                  <a:pt x="1159522" y="475082"/>
                </a:moveTo>
                <a:cubicBezTo>
                  <a:pt x="712104" y="279433"/>
                  <a:pt x="264687" y="83785"/>
                  <a:pt x="84484" y="30239"/>
                </a:cubicBezTo>
                <a:cubicBezTo>
                  <a:pt x="-95719" y="-23307"/>
                  <a:pt x="91691" y="155865"/>
                  <a:pt x="78305" y="153806"/>
                </a:cubicBezTo>
                <a:cubicBezTo>
                  <a:pt x="64919" y="151747"/>
                  <a:pt x="-19519" y="42595"/>
                  <a:pt x="4165" y="17882"/>
                </a:cubicBezTo>
                <a:cubicBezTo>
                  <a:pt x="27849" y="-6831"/>
                  <a:pt x="124128" y="-653"/>
                  <a:pt x="220408" y="55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D2AA27A5-F2A1-0574-1756-C45E37417FA5}"/>
              </a:ext>
            </a:extLst>
          </p:cNvPr>
          <p:cNvSpPr>
            <a:spLocks noGrp="1"/>
          </p:cNvSpPr>
          <p:nvPr>
            <p:ph type="sldNum" sz="quarter" idx="12"/>
          </p:nvPr>
        </p:nvSpPr>
        <p:spPr/>
        <p:txBody>
          <a:bodyPr/>
          <a:lstStyle/>
          <a:p>
            <a:fld id="{C312187E-5A0E-7C47-958A-8DF8BF0EDC04}" type="slidenum">
              <a:rPr lang="en-AU" smtClean="0"/>
              <a:t>34</a:t>
            </a:fld>
            <a:endParaRPr lang="en-AU"/>
          </a:p>
        </p:txBody>
      </p:sp>
    </p:spTree>
    <p:extLst>
      <p:ext uri="{BB962C8B-B14F-4D97-AF65-F5344CB8AC3E}">
        <p14:creationId xmlns:p14="http://schemas.microsoft.com/office/powerpoint/2010/main" val="2789457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B726D-473C-A5FC-825A-477B4A03A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B8BBB-B88B-B192-CA8C-E539C28FD513}"/>
              </a:ext>
            </a:extLst>
          </p:cNvPr>
          <p:cNvSpPr>
            <a:spLocks noGrp="1"/>
          </p:cNvSpPr>
          <p:nvPr>
            <p:ph type="title"/>
          </p:nvPr>
        </p:nvSpPr>
        <p:spPr/>
        <p:txBody>
          <a:bodyPr/>
          <a:lstStyle/>
          <a:p>
            <a:r>
              <a:rPr lang="en-US" dirty="0"/>
              <a:t>DNS HTTPS Use Rate</a:t>
            </a:r>
          </a:p>
        </p:txBody>
      </p:sp>
      <p:sp>
        <p:nvSpPr>
          <p:cNvPr id="3" name="TextBox 2">
            <a:extLst>
              <a:ext uri="{FF2B5EF4-FFF2-40B4-BE49-F238E27FC236}">
                <a16:creationId xmlns:a16="http://schemas.microsoft.com/office/drawing/2014/main" id="{0EB2C62D-F1E5-DB21-2E1D-E9C9FC1BDCD2}"/>
              </a:ext>
            </a:extLst>
          </p:cNvPr>
          <p:cNvSpPr txBox="1"/>
          <p:nvPr/>
        </p:nvSpPr>
        <p:spPr>
          <a:xfrm>
            <a:off x="838200" y="1796902"/>
            <a:ext cx="4694170" cy="369332"/>
          </a:xfrm>
          <a:prstGeom prst="rect">
            <a:avLst/>
          </a:prstGeom>
          <a:noFill/>
        </p:spPr>
        <p:txBody>
          <a:bodyPr wrap="none" rtlCol="0">
            <a:spAutoFit/>
          </a:bodyPr>
          <a:lstStyle/>
          <a:p>
            <a:r>
              <a:rPr lang="en-US" dirty="0"/>
              <a:t>How many users can use DNS HTTPS responses?</a:t>
            </a:r>
          </a:p>
        </p:txBody>
      </p:sp>
      <p:pic>
        <p:nvPicPr>
          <p:cNvPr id="4" name="Picture 3">
            <a:extLst>
              <a:ext uri="{FF2B5EF4-FFF2-40B4-BE49-F238E27FC236}">
                <a16:creationId xmlns:a16="http://schemas.microsoft.com/office/drawing/2014/main" id="{91DFF554-B5E3-CB0E-0E6B-D90C5E399F6A}"/>
              </a:ext>
            </a:extLst>
          </p:cNvPr>
          <p:cNvPicPr>
            <a:picLocks noChangeAspect="1"/>
          </p:cNvPicPr>
          <p:nvPr/>
        </p:nvPicPr>
        <p:blipFill>
          <a:blip r:embed="rId2"/>
          <a:stretch>
            <a:fillRect/>
          </a:stretch>
        </p:blipFill>
        <p:spPr>
          <a:xfrm>
            <a:off x="1992033" y="3149974"/>
            <a:ext cx="6540500" cy="1028700"/>
          </a:xfrm>
          <a:prstGeom prst="rect">
            <a:avLst/>
          </a:prstGeom>
        </p:spPr>
      </p:pic>
      <p:sp>
        <p:nvSpPr>
          <p:cNvPr id="5" name="TextBox 4">
            <a:extLst>
              <a:ext uri="{FF2B5EF4-FFF2-40B4-BE49-F238E27FC236}">
                <a16:creationId xmlns:a16="http://schemas.microsoft.com/office/drawing/2014/main" id="{993BC3CD-45D2-74A3-8459-87D25D3C5D12}"/>
              </a:ext>
            </a:extLst>
          </p:cNvPr>
          <p:cNvSpPr txBox="1"/>
          <p:nvPr/>
        </p:nvSpPr>
        <p:spPr>
          <a:xfrm>
            <a:off x="5339415" y="2674428"/>
            <a:ext cx="3193118" cy="276999"/>
          </a:xfrm>
          <a:prstGeom prst="rect">
            <a:avLst/>
          </a:prstGeom>
          <a:noFill/>
        </p:spPr>
        <p:txBody>
          <a:bodyPr wrap="none" rtlCol="0">
            <a:spAutoFit/>
          </a:bodyPr>
          <a:lstStyle/>
          <a:p>
            <a:r>
              <a:rPr lang="en-US" sz="1200" dirty="0"/>
              <a:t>Data collected over a 24-hour period (7/7/2025)</a:t>
            </a:r>
          </a:p>
        </p:txBody>
      </p:sp>
      <p:sp>
        <p:nvSpPr>
          <p:cNvPr id="6" name="TextBox 5">
            <a:extLst>
              <a:ext uri="{FF2B5EF4-FFF2-40B4-BE49-F238E27FC236}">
                <a16:creationId xmlns:a16="http://schemas.microsoft.com/office/drawing/2014/main" id="{346BAECD-3638-EC9B-3D6B-459F5A49531A}"/>
              </a:ext>
            </a:extLst>
          </p:cNvPr>
          <p:cNvSpPr txBox="1"/>
          <p:nvPr/>
        </p:nvSpPr>
        <p:spPr>
          <a:xfrm>
            <a:off x="2038865" y="4893275"/>
            <a:ext cx="4454299" cy="923330"/>
          </a:xfrm>
          <a:prstGeom prst="rect">
            <a:avLst/>
          </a:prstGeom>
          <a:solidFill>
            <a:schemeClr val="accent1">
              <a:lumMod val="20000"/>
              <a:lumOff val="80000"/>
            </a:schemeClr>
          </a:solidFill>
        </p:spPr>
        <p:txBody>
          <a:bodyPr wrap="square" rtlCol="0">
            <a:spAutoFit/>
          </a:bodyPr>
          <a:lstStyle/>
          <a:p>
            <a:r>
              <a:rPr lang="en-US" dirty="0"/>
              <a:t>Few Chrome users (1.7%) perform an HTTPS query, and even fewer (0.1%) </a:t>
            </a:r>
            <a:r>
              <a:rPr lang="en-US" dirty="0" err="1"/>
              <a:t>followup</a:t>
            </a:r>
            <a:r>
              <a:rPr lang="en-US" dirty="0"/>
              <a:t> with a fetch of the web object.</a:t>
            </a:r>
          </a:p>
        </p:txBody>
      </p:sp>
      <p:sp>
        <p:nvSpPr>
          <p:cNvPr id="7" name="Freeform 6">
            <a:extLst>
              <a:ext uri="{FF2B5EF4-FFF2-40B4-BE49-F238E27FC236}">
                <a16:creationId xmlns:a16="http://schemas.microsoft.com/office/drawing/2014/main" id="{F4ED3BF6-DA3B-CBEA-295F-37CC00198835}"/>
              </a:ext>
            </a:extLst>
          </p:cNvPr>
          <p:cNvSpPr/>
          <p:nvPr/>
        </p:nvSpPr>
        <p:spPr>
          <a:xfrm>
            <a:off x="4485503" y="4212386"/>
            <a:ext cx="757550" cy="557322"/>
          </a:xfrm>
          <a:custGeom>
            <a:avLst/>
            <a:gdLst>
              <a:gd name="connsiteX0" fmla="*/ 0 w 757550"/>
              <a:gd name="connsiteY0" fmla="*/ 557322 h 557322"/>
              <a:gd name="connsiteX1" fmla="*/ 710513 w 757550"/>
              <a:gd name="connsiteY1" fmla="*/ 56873 h 557322"/>
              <a:gd name="connsiteX2" fmla="*/ 537519 w 757550"/>
              <a:gd name="connsiteY2" fmla="*/ 93944 h 557322"/>
              <a:gd name="connsiteX3" fmla="*/ 747583 w 757550"/>
              <a:gd name="connsiteY3" fmla="*/ 1268 h 557322"/>
              <a:gd name="connsiteX4" fmla="*/ 704335 w 757550"/>
              <a:gd name="connsiteY4" fmla="*/ 174263 h 5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550" h="557322">
                <a:moveTo>
                  <a:pt x="0" y="557322"/>
                </a:moveTo>
                <a:cubicBezTo>
                  <a:pt x="310463" y="345712"/>
                  <a:pt x="620927" y="134103"/>
                  <a:pt x="710513" y="56873"/>
                </a:cubicBezTo>
                <a:cubicBezTo>
                  <a:pt x="800100" y="-20357"/>
                  <a:pt x="531341" y="103211"/>
                  <a:pt x="537519" y="93944"/>
                </a:cubicBezTo>
                <a:cubicBezTo>
                  <a:pt x="543697" y="84676"/>
                  <a:pt x="719780" y="-12118"/>
                  <a:pt x="747583" y="1268"/>
                </a:cubicBezTo>
                <a:cubicBezTo>
                  <a:pt x="775386" y="14654"/>
                  <a:pt x="739860" y="94458"/>
                  <a:pt x="704335" y="1742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2DD707-113B-BFE6-8D69-FCF6F4AD98B9}"/>
              </a:ext>
            </a:extLst>
          </p:cNvPr>
          <p:cNvSpPr txBox="1"/>
          <p:nvPr/>
        </p:nvSpPr>
        <p:spPr>
          <a:xfrm>
            <a:off x="6935974" y="4769708"/>
            <a:ext cx="4837670" cy="1477328"/>
          </a:xfrm>
          <a:prstGeom prst="rect">
            <a:avLst/>
          </a:prstGeom>
          <a:solidFill>
            <a:schemeClr val="accent6">
              <a:lumMod val="40000"/>
              <a:lumOff val="60000"/>
            </a:schemeClr>
          </a:solidFill>
        </p:spPr>
        <p:txBody>
          <a:bodyPr wrap="square" rtlCol="0">
            <a:spAutoFit/>
          </a:bodyPr>
          <a:lstStyle/>
          <a:p>
            <a:r>
              <a:rPr lang="en-US" dirty="0"/>
              <a:t>Most Safari users (97.3%) perform an HTTPS query, and most (96.3%) </a:t>
            </a:r>
            <a:r>
              <a:rPr lang="en-US" dirty="0" err="1"/>
              <a:t>followup</a:t>
            </a:r>
            <a:r>
              <a:rPr lang="en-US" dirty="0"/>
              <a:t> with a fetch of the web object. Fewer users (75%) prefer to use QUIC to perform web object retrieval when given the choice.</a:t>
            </a:r>
          </a:p>
        </p:txBody>
      </p:sp>
      <p:sp>
        <p:nvSpPr>
          <p:cNvPr id="10" name="Freeform 9">
            <a:extLst>
              <a:ext uri="{FF2B5EF4-FFF2-40B4-BE49-F238E27FC236}">
                <a16:creationId xmlns:a16="http://schemas.microsoft.com/office/drawing/2014/main" id="{B5C5CB8D-7B73-47A0-BBF6-A628A447C70A}"/>
              </a:ext>
            </a:extLst>
          </p:cNvPr>
          <p:cNvSpPr/>
          <p:nvPr/>
        </p:nvSpPr>
        <p:spPr>
          <a:xfrm>
            <a:off x="6934154" y="4208129"/>
            <a:ext cx="1159522" cy="475082"/>
          </a:xfrm>
          <a:custGeom>
            <a:avLst/>
            <a:gdLst>
              <a:gd name="connsiteX0" fmla="*/ 1159522 w 1159522"/>
              <a:gd name="connsiteY0" fmla="*/ 475082 h 475082"/>
              <a:gd name="connsiteX1" fmla="*/ 84484 w 1159522"/>
              <a:gd name="connsiteY1" fmla="*/ 30239 h 475082"/>
              <a:gd name="connsiteX2" fmla="*/ 78305 w 1159522"/>
              <a:gd name="connsiteY2" fmla="*/ 153806 h 475082"/>
              <a:gd name="connsiteX3" fmla="*/ 4165 w 1159522"/>
              <a:gd name="connsiteY3" fmla="*/ 17882 h 475082"/>
              <a:gd name="connsiteX4" fmla="*/ 220408 w 1159522"/>
              <a:gd name="connsiteY4" fmla="*/ 5525 h 475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522" h="475082">
                <a:moveTo>
                  <a:pt x="1159522" y="475082"/>
                </a:moveTo>
                <a:cubicBezTo>
                  <a:pt x="712104" y="279433"/>
                  <a:pt x="264687" y="83785"/>
                  <a:pt x="84484" y="30239"/>
                </a:cubicBezTo>
                <a:cubicBezTo>
                  <a:pt x="-95719" y="-23307"/>
                  <a:pt x="91691" y="155865"/>
                  <a:pt x="78305" y="153806"/>
                </a:cubicBezTo>
                <a:cubicBezTo>
                  <a:pt x="64919" y="151747"/>
                  <a:pt x="-19519" y="42595"/>
                  <a:pt x="4165" y="17882"/>
                </a:cubicBezTo>
                <a:cubicBezTo>
                  <a:pt x="27849" y="-6831"/>
                  <a:pt x="124128" y="-653"/>
                  <a:pt x="220408" y="55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836FCCD3-4C51-DBA9-37E0-E70D6A82942A}"/>
              </a:ext>
            </a:extLst>
          </p:cNvPr>
          <p:cNvSpPr>
            <a:spLocks noGrp="1"/>
          </p:cNvSpPr>
          <p:nvPr>
            <p:ph type="sldNum" sz="quarter" idx="12"/>
          </p:nvPr>
        </p:nvSpPr>
        <p:spPr/>
        <p:txBody>
          <a:bodyPr/>
          <a:lstStyle/>
          <a:p>
            <a:fld id="{C312187E-5A0E-7C47-958A-8DF8BF0EDC04}" type="slidenum">
              <a:rPr lang="en-AU" smtClean="0"/>
              <a:t>35</a:t>
            </a:fld>
            <a:endParaRPr lang="en-AU"/>
          </a:p>
        </p:txBody>
      </p:sp>
      <p:sp>
        <p:nvSpPr>
          <p:cNvPr id="9" name="Freeform 8">
            <a:extLst>
              <a:ext uri="{FF2B5EF4-FFF2-40B4-BE49-F238E27FC236}">
                <a16:creationId xmlns:a16="http://schemas.microsoft.com/office/drawing/2014/main" id="{05AA7FC2-DAF5-0373-2E41-A81ADE0FF66B}"/>
              </a:ext>
            </a:extLst>
          </p:cNvPr>
          <p:cNvSpPr/>
          <p:nvPr/>
        </p:nvSpPr>
        <p:spPr>
          <a:xfrm>
            <a:off x="8580582" y="5652655"/>
            <a:ext cx="2881745" cy="9236"/>
          </a:xfrm>
          <a:custGeom>
            <a:avLst/>
            <a:gdLst>
              <a:gd name="connsiteX0" fmla="*/ 0 w 2881745"/>
              <a:gd name="connsiteY0" fmla="*/ 0 h 9236"/>
              <a:gd name="connsiteX1" fmla="*/ 1071418 w 2881745"/>
              <a:gd name="connsiteY1" fmla="*/ 9236 h 9236"/>
              <a:gd name="connsiteX2" fmla="*/ 2881745 w 2881745"/>
              <a:gd name="connsiteY2" fmla="*/ 9236 h 9236"/>
              <a:gd name="connsiteX3" fmla="*/ 0 w 2881745"/>
              <a:gd name="connsiteY3" fmla="*/ 0 h 9236"/>
            </a:gdLst>
            <a:ahLst/>
            <a:cxnLst>
              <a:cxn ang="0">
                <a:pos x="connsiteX0" y="connsiteY0"/>
              </a:cxn>
              <a:cxn ang="0">
                <a:pos x="connsiteX1" y="connsiteY1"/>
              </a:cxn>
              <a:cxn ang="0">
                <a:pos x="connsiteX2" y="connsiteY2"/>
              </a:cxn>
              <a:cxn ang="0">
                <a:pos x="connsiteX3" y="connsiteY3"/>
              </a:cxn>
            </a:cxnLst>
            <a:rect l="l" t="t" r="r" b="b"/>
            <a:pathLst>
              <a:path w="2881745" h="9236">
                <a:moveTo>
                  <a:pt x="0" y="0"/>
                </a:moveTo>
                <a:lnTo>
                  <a:pt x="1071418" y="9236"/>
                </a:lnTo>
                <a:lnTo>
                  <a:pt x="2881745" y="9236"/>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4A6B93B2-8348-8379-F8C0-4AFDA1E9180F}"/>
              </a:ext>
            </a:extLst>
          </p:cNvPr>
          <p:cNvSpPr/>
          <p:nvPr/>
        </p:nvSpPr>
        <p:spPr>
          <a:xfrm>
            <a:off x="7093527" y="5911273"/>
            <a:ext cx="4442691" cy="18472"/>
          </a:xfrm>
          <a:custGeom>
            <a:avLst/>
            <a:gdLst>
              <a:gd name="connsiteX0" fmla="*/ 0 w 4442691"/>
              <a:gd name="connsiteY0" fmla="*/ 0 h 18472"/>
              <a:gd name="connsiteX1" fmla="*/ 3057237 w 4442691"/>
              <a:gd name="connsiteY1" fmla="*/ 18472 h 18472"/>
              <a:gd name="connsiteX2" fmla="*/ 4442691 w 4442691"/>
              <a:gd name="connsiteY2" fmla="*/ 0 h 18472"/>
            </a:gdLst>
            <a:ahLst/>
            <a:cxnLst>
              <a:cxn ang="0">
                <a:pos x="connsiteX0" y="connsiteY0"/>
              </a:cxn>
              <a:cxn ang="0">
                <a:pos x="connsiteX1" y="connsiteY1"/>
              </a:cxn>
              <a:cxn ang="0">
                <a:pos x="connsiteX2" y="connsiteY2"/>
              </a:cxn>
            </a:cxnLst>
            <a:rect l="l" t="t" r="r" b="b"/>
            <a:pathLst>
              <a:path w="4442691" h="18472">
                <a:moveTo>
                  <a:pt x="0" y="0"/>
                </a:moveTo>
                <a:lnTo>
                  <a:pt x="3057237" y="18472"/>
                </a:lnTo>
                <a:cubicBezTo>
                  <a:pt x="3797685" y="18472"/>
                  <a:pt x="4120188" y="9236"/>
                  <a:pt x="444269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C0098FD5-CB46-3C9B-C8F3-677BB947D085}"/>
              </a:ext>
            </a:extLst>
          </p:cNvPr>
          <p:cNvSpPr/>
          <p:nvPr/>
        </p:nvSpPr>
        <p:spPr>
          <a:xfrm>
            <a:off x="6936509" y="6160655"/>
            <a:ext cx="905164" cy="36945"/>
          </a:xfrm>
          <a:custGeom>
            <a:avLst/>
            <a:gdLst>
              <a:gd name="connsiteX0" fmla="*/ 110836 w 905164"/>
              <a:gd name="connsiteY0" fmla="*/ 36945 h 36945"/>
              <a:gd name="connsiteX1" fmla="*/ 905164 w 905164"/>
              <a:gd name="connsiteY1" fmla="*/ 18472 h 36945"/>
              <a:gd name="connsiteX2" fmla="*/ 0 w 905164"/>
              <a:gd name="connsiteY2" fmla="*/ 0 h 36945"/>
            </a:gdLst>
            <a:ahLst/>
            <a:cxnLst>
              <a:cxn ang="0">
                <a:pos x="connsiteX0" y="connsiteY0"/>
              </a:cxn>
              <a:cxn ang="0">
                <a:pos x="connsiteX1" y="connsiteY1"/>
              </a:cxn>
              <a:cxn ang="0">
                <a:pos x="connsiteX2" y="connsiteY2"/>
              </a:cxn>
            </a:cxnLst>
            <a:rect l="l" t="t" r="r" b="b"/>
            <a:pathLst>
              <a:path w="905164" h="36945">
                <a:moveTo>
                  <a:pt x="110836" y="36945"/>
                </a:moveTo>
                <a:lnTo>
                  <a:pt x="905164" y="18472"/>
                </a:lnTo>
                <a:cubicBezTo>
                  <a:pt x="886691" y="12315"/>
                  <a:pt x="443345" y="6157"/>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85B22D-494C-3F80-D96E-2ED3EA62198C}"/>
              </a:ext>
            </a:extLst>
          </p:cNvPr>
          <p:cNvSpPr txBox="1"/>
          <p:nvPr/>
        </p:nvSpPr>
        <p:spPr>
          <a:xfrm>
            <a:off x="5150564" y="4515831"/>
            <a:ext cx="6205545" cy="369332"/>
          </a:xfrm>
          <a:prstGeom prst="rect">
            <a:avLst/>
          </a:prstGeom>
          <a:solidFill>
            <a:schemeClr val="bg1"/>
          </a:solidFill>
        </p:spPr>
        <p:txBody>
          <a:bodyPr wrap="none" rtlCol="0">
            <a:spAutoFit/>
          </a:bodyPr>
          <a:lstStyle/>
          <a:p>
            <a:r>
              <a:rPr lang="en-US" dirty="0">
                <a:solidFill>
                  <a:srgbClr val="B66DC3"/>
                </a:solidFill>
                <a:latin typeface="AhnbergHand" pitchFamily="2" charset="0"/>
              </a:rPr>
              <a:t>Why is Safari not using QUIC in 25% of cases?</a:t>
            </a:r>
          </a:p>
        </p:txBody>
      </p:sp>
    </p:spTree>
    <p:extLst>
      <p:ext uri="{BB962C8B-B14F-4D97-AF65-F5344CB8AC3E}">
        <p14:creationId xmlns:p14="http://schemas.microsoft.com/office/powerpoint/2010/main" val="3208853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8514-25CA-A74E-CA95-1F815E51B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C3A51-20AC-DF6C-6B88-B69E3DF7A0F2}"/>
              </a:ext>
            </a:extLst>
          </p:cNvPr>
          <p:cNvSpPr>
            <a:spLocks noGrp="1"/>
          </p:cNvSpPr>
          <p:nvPr>
            <p:ph type="title"/>
          </p:nvPr>
        </p:nvSpPr>
        <p:spPr/>
        <p:txBody>
          <a:bodyPr/>
          <a:lstStyle/>
          <a:p>
            <a:r>
              <a:rPr lang="en-US" dirty="0"/>
              <a:t>DNS HTTPS Use Rate</a:t>
            </a:r>
          </a:p>
        </p:txBody>
      </p:sp>
      <p:sp>
        <p:nvSpPr>
          <p:cNvPr id="3" name="TextBox 2">
            <a:extLst>
              <a:ext uri="{FF2B5EF4-FFF2-40B4-BE49-F238E27FC236}">
                <a16:creationId xmlns:a16="http://schemas.microsoft.com/office/drawing/2014/main" id="{4F2E8F47-AF5A-93F1-D7E0-8E3421104ED6}"/>
              </a:ext>
            </a:extLst>
          </p:cNvPr>
          <p:cNvSpPr txBox="1"/>
          <p:nvPr/>
        </p:nvSpPr>
        <p:spPr>
          <a:xfrm>
            <a:off x="838200" y="1796902"/>
            <a:ext cx="4694170" cy="369332"/>
          </a:xfrm>
          <a:prstGeom prst="rect">
            <a:avLst/>
          </a:prstGeom>
          <a:noFill/>
        </p:spPr>
        <p:txBody>
          <a:bodyPr wrap="none" rtlCol="0">
            <a:spAutoFit/>
          </a:bodyPr>
          <a:lstStyle/>
          <a:p>
            <a:r>
              <a:rPr lang="en-US" dirty="0"/>
              <a:t>How many users can use DNS HTTPS responses?</a:t>
            </a:r>
          </a:p>
        </p:txBody>
      </p:sp>
      <p:pic>
        <p:nvPicPr>
          <p:cNvPr id="4" name="Picture 3">
            <a:extLst>
              <a:ext uri="{FF2B5EF4-FFF2-40B4-BE49-F238E27FC236}">
                <a16:creationId xmlns:a16="http://schemas.microsoft.com/office/drawing/2014/main" id="{E8367CA9-987E-0ABC-0AE1-8355B9CA0EE6}"/>
              </a:ext>
            </a:extLst>
          </p:cNvPr>
          <p:cNvPicPr>
            <a:picLocks noChangeAspect="1"/>
          </p:cNvPicPr>
          <p:nvPr/>
        </p:nvPicPr>
        <p:blipFill>
          <a:blip r:embed="rId2"/>
          <a:stretch>
            <a:fillRect/>
          </a:stretch>
        </p:blipFill>
        <p:spPr>
          <a:xfrm>
            <a:off x="1992033" y="3149974"/>
            <a:ext cx="6540500" cy="1028700"/>
          </a:xfrm>
          <a:prstGeom prst="rect">
            <a:avLst/>
          </a:prstGeom>
        </p:spPr>
      </p:pic>
      <p:sp>
        <p:nvSpPr>
          <p:cNvPr id="5" name="TextBox 4">
            <a:extLst>
              <a:ext uri="{FF2B5EF4-FFF2-40B4-BE49-F238E27FC236}">
                <a16:creationId xmlns:a16="http://schemas.microsoft.com/office/drawing/2014/main" id="{10B3A09C-815E-5AD1-4EA5-B77A2C5B08E2}"/>
              </a:ext>
            </a:extLst>
          </p:cNvPr>
          <p:cNvSpPr txBox="1"/>
          <p:nvPr/>
        </p:nvSpPr>
        <p:spPr>
          <a:xfrm>
            <a:off x="5339415" y="2674428"/>
            <a:ext cx="3193118" cy="276999"/>
          </a:xfrm>
          <a:prstGeom prst="rect">
            <a:avLst/>
          </a:prstGeom>
          <a:noFill/>
        </p:spPr>
        <p:txBody>
          <a:bodyPr wrap="none" rtlCol="0">
            <a:spAutoFit/>
          </a:bodyPr>
          <a:lstStyle/>
          <a:p>
            <a:r>
              <a:rPr lang="en-US" sz="1200" dirty="0"/>
              <a:t>Data collected over a 24-hour period (7/7/2025)</a:t>
            </a:r>
          </a:p>
        </p:txBody>
      </p:sp>
      <p:sp>
        <p:nvSpPr>
          <p:cNvPr id="6" name="TextBox 5">
            <a:extLst>
              <a:ext uri="{FF2B5EF4-FFF2-40B4-BE49-F238E27FC236}">
                <a16:creationId xmlns:a16="http://schemas.microsoft.com/office/drawing/2014/main" id="{CD586B1A-774F-0933-D6AF-1300CEDDFE66}"/>
              </a:ext>
            </a:extLst>
          </p:cNvPr>
          <p:cNvSpPr txBox="1"/>
          <p:nvPr/>
        </p:nvSpPr>
        <p:spPr>
          <a:xfrm>
            <a:off x="2038865" y="4893275"/>
            <a:ext cx="4463535" cy="923330"/>
          </a:xfrm>
          <a:prstGeom prst="rect">
            <a:avLst/>
          </a:prstGeom>
          <a:solidFill>
            <a:schemeClr val="accent1">
              <a:lumMod val="20000"/>
              <a:lumOff val="80000"/>
            </a:schemeClr>
          </a:solidFill>
        </p:spPr>
        <p:txBody>
          <a:bodyPr wrap="square" rtlCol="0">
            <a:spAutoFit/>
          </a:bodyPr>
          <a:lstStyle/>
          <a:p>
            <a:r>
              <a:rPr lang="en-US" dirty="0"/>
              <a:t>Few Chrome users (1.7%) perform an HTTPS query, and even fewer (0.1%) </a:t>
            </a:r>
            <a:r>
              <a:rPr lang="en-US" dirty="0" err="1"/>
              <a:t>followup</a:t>
            </a:r>
            <a:r>
              <a:rPr lang="en-US" dirty="0"/>
              <a:t> with a fetch of the web object.</a:t>
            </a:r>
          </a:p>
        </p:txBody>
      </p:sp>
      <p:sp>
        <p:nvSpPr>
          <p:cNvPr id="7" name="Freeform 6">
            <a:extLst>
              <a:ext uri="{FF2B5EF4-FFF2-40B4-BE49-F238E27FC236}">
                <a16:creationId xmlns:a16="http://schemas.microsoft.com/office/drawing/2014/main" id="{510D63C5-E247-5E5D-0E28-EFAD3984228E}"/>
              </a:ext>
            </a:extLst>
          </p:cNvPr>
          <p:cNvSpPr/>
          <p:nvPr/>
        </p:nvSpPr>
        <p:spPr>
          <a:xfrm>
            <a:off x="4485503" y="4212386"/>
            <a:ext cx="757550" cy="557322"/>
          </a:xfrm>
          <a:custGeom>
            <a:avLst/>
            <a:gdLst>
              <a:gd name="connsiteX0" fmla="*/ 0 w 757550"/>
              <a:gd name="connsiteY0" fmla="*/ 557322 h 557322"/>
              <a:gd name="connsiteX1" fmla="*/ 710513 w 757550"/>
              <a:gd name="connsiteY1" fmla="*/ 56873 h 557322"/>
              <a:gd name="connsiteX2" fmla="*/ 537519 w 757550"/>
              <a:gd name="connsiteY2" fmla="*/ 93944 h 557322"/>
              <a:gd name="connsiteX3" fmla="*/ 747583 w 757550"/>
              <a:gd name="connsiteY3" fmla="*/ 1268 h 557322"/>
              <a:gd name="connsiteX4" fmla="*/ 704335 w 757550"/>
              <a:gd name="connsiteY4" fmla="*/ 174263 h 5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550" h="557322">
                <a:moveTo>
                  <a:pt x="0" y="557322"/>
                </a:moveTo>
                <a:cubicBezTo>
                  <a:pt x="310463" y="345712"/>
                  <a:pt x="620927" y="134103"/>
                  <a:pt x="710513" y="56873"/>
                </a:cubicBezTo>
                <a:cubicBezTo>
                  <a:pt x="800100" y="-20357"/>
                  <a:pt x="531341" y="103211"/>
                  <a:pt x="537519" y="93944"/>
                </a:cubicBezTo>
                <a:cubicBezTo>
                  <a:pt x="543697" y="84676"/>
                  <a:pt x="719780" y="-12118"/>
                  <a:pt x="747583" y="1268"/>
                </a:cubicBezTo>
                <a:cubicBezTo>
                  <a:pt x="775386" y="14654"/>
                  <a:pt x="739860" y="94458"/>
                  <a:pt x="704335" y="17426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708E76-F8E1-23A3-4DEE-65FE7E2B7CF5}"/>
              </a:ext>
            </a:extLst>
          </p:cNvPr>
          <p:cNvSpPr txBox="1"/>
          <p:nvPr/>
        </p:nvSpPr>
        <p:spPr>
          <a:xfrm>
            <a:off x="6935974" y="4769708"/>
            <a:ext cx="4837670" cy="1477328"/>
          </a:xfrm>
          <a:prstGeom prst="rect">
            <a:avLst/>
          </a:prstGeom>
          <a:solidFill>
            <a:schemeClr val="accent6">
              <a:lumMod val="40000"/>
              <a:lumOff val="60000"/>
            </a:schemeClr>
          </a:solidFill>
        </p:spPr>
        <p:txBody>
          <a:bodyPr wrap="square" rtlCol="0">
            <a:spAutoFit/>
          </a:bodyPr>
          <a:lstStyle/>
          <a:p>
            <a:r>
              <a:rPr lang="en-US" dirty="0"/>
              <a:t>Most Safari users (97.3%) perform an HTTPS query, and most (96.3%) </a:t>
            </a:r>
            <a:r>
              <a:rPr lang="en-US" dirty="0" err="1"/>
              <a:t>followup</a:t>
            </a:r>
            <a:r>
              <a:rPr lang="en-US" dirty="0"/>
              <a:t> with a fetch of the web object. Fewer users (75%) prefer to use QUIC to perform web object retrieval when given the choice.</a:t>
            </a:r>
          </a:p>
        </p:txBody>
      </p:sp>
      <p:sp>
        <p:nvSpPr>
          <p:cNvPr id="10" name="Freeform 9">
            <a:extLst>
              <a:ext uri="{FF2B5EF4-FFF2-40B4-BE49-F238E27FC236}">
                <a16:creationId xmlns:a16="http://schemas.microsoft.com/office/drawing/2014/main" id="{3DFF67BA-512D-C877-1A62-A965BFFBD30D}"/>
              </a:ext>
            </a:extLst>
          </p:cNvPr>
          <p:cNvSpPr/>
          <p:nvPr/>
        </p:nvSpPr>
        <p:spPr>
          <a:xfrm>
            <a:off x="6934154" y="4208129"/>
            <a:ext cx="1159522" cy="475082"/>
          </a:xfrm>
          <a:custGeom>
            <a:avLst/>
            <a:gdLst>
              <a:gd name="connsiteX0" fmla="*/ 1159522 w 1159522"/>
              <a:gd name="connsiteY0" fmla="*/ 475082 h 475082"/>
              <a:gd name="connsiteX1" fmla="*/ 84484 w 1159522"/>
              <a:gd name="connsiteY1" fmla="*/ 30239 h 475082"/>
              <a:gd name="connsiteX2" fmla="*/ 78305 w 1159522"/>
              <a:gd name="connsiteY2" fmla="*/ 153806 h 475082"/>
              <a:gd name="connsiteX3" fmla="*/ 4165 w 1159522"/>
              <a:gd name="connsiteY3" fmla="*/ 17882 h 475082"/>
              <a:gd name="connsiteX4" fmla="*/ 220408 w 1159522"/>
              <a:gd name="connsiteY4" fmla="*/ 5525 h 475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522" h="475082">
                <a:moveTo>
                  <a:pt x="1159522" y="475082"/>
                </a:moveTo>
                <a:cubicBezTo>
                  <a:pt x="712104" y="279433"/>
                  <a:pt x="264687" y="83785"/>
                  <a:pt x="84484" y="30239"/>
                </a:cubicBezTo>
                <a:cubicBezTo>
                  <a:pt x="-95719" y="-23307"/>
                  <a:pt x="91691" y="155865"/>
                  <a:pt x="78305" y="153806"/>
                </a:cubicBezTo>
                <a:cubicBezTo>
                  <a:pt x="64919" y="151747"/>
                  <a:pt x="-19519" y="42595"/>
                  <a:pt x="4165" y="17882"/>
                </a:cubicBezTo>
                <a:cubicBezTo>
                  <a:pt x="27849" y="-6831"/>
                  <a:pt x="124128" y="-653"/>
                  <a:pt x="220408" y="55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DD1CA8-0983-327B-3F42-BF667A4E6BB0}"/>
              </a:ext>
            </a:extLst>
          </p:cNvPr>
          <p:cNvSpPr txBox="1"/>
          <p:nvPr/>
        </p:nvSpPr>
        <p:spPr>
          <a:xfrm rot="21224511">
            <a:off x="2437712" y="3128149"/>
            <a:ext cx="7213834" cy="1200329"/>
          </a:xfrm>
          <a:prstGeom prst="rect">
            <a:avLst/>
          </a:prstGeom>
          <a:solidFill>
            <a:srgbClr val="F5F5EB"/>
          </a:solidFill>
        </p:spPr>
        <p:txBody>
          <a:bodyPr wrap="none" rtlCol="0">
            <a:spAutoFit/>
          </a:bodyPr>
          <a:lstStyle/>
          <a:p>
            <a:r>
              <a:rPr lang="en-US" sz="2400" dirty="0">
                <a:solidFill>
                  <a:srgbClr val="FF0000"/>
                </a:solidFill>
                <a:latin typeface="AhnbergHand" pitchFamily="2" charset="0"/>
              </a:rPr>
              <a:t>Chrome uses alt-svc and not DNS HTTPS</a:t>
            </a:r>
          </a:p>
          <a:p>
            <a:endParaRPr lang="en-US" sz="2400" dirty="0">
              <a:solidFill>
                <a:srgbClr val="FF0000"/>
              </a:solidFill>
              <a:latin typeface="AhnbergHand" pitchFamily="2" charset="0"/>
            </a:endParaRPr>
          </a:p>
          <a:p>
            <a:r>
              <a:rPr lang="en-US" sz="2400" dirty="0">
                <a:solidFill>
                  <a:srgbClr val="FF0000"/>
                </a:solidFill>
                <a:latin typeface="AhnbergHand" pitchFamily="2" charset="0"/>
              </a:rPr>
              <a:t>Safari uses DNS HTTPS</a:t>
            </a:r>
          </a:p>
        </p:txBody>
      </p:sp>
      <p:sp>
        <p:nvSpPr>
          <p:cNvPr id="11" name="Slide Number Placeholder 10">
            <a:extLst>
              <a:ext uri="{FF2B5EF4-FFF2-40B4-BE49-F238E27FC236}">
                <a16:creationId xmlns:a16="http://schemas.microsoft.com/office/drawing/2014/main" id="{A2FAE596-5F52-EA81-A6B1-A1F524366DC5}"/>
              </a:ext>
            </a:extLst>
          </p:cNvPr>
          <p:cNvSpPr>
            <a:spLocks noGrp="1"/>
          </p:cNvSpPr>
          <p:nvPr>
            <p:ph type="sldNum" sz="quarter" idx="12"/>
          </p:nvPr>
        </p:nvSpPr>
        <p:spPr/>
        <p:txBody>
          <a:bodyPr/>
          <a:lstStyle/>
          <a:p>
            <a:fld id="{C312187E-5A0E-7C47-958A-8DF8BF0EDC04}" type="slidenum">
              <a:rPr lang="en-AU" smtClean="0"/>
              <a:t>36</a:t>
            </a:fld>
            <a:endParaRPr lang="en-AU"/>
          </a:p>
        </p:txBody>
      </p:sp>
    </p:spTree>
    <p:extLst>
      <p:ext uri="{BB962C8B-B14F-4D97-AF65-F5344CB8AC3E}">
        <p14:creationId xmlns:p14="http://schemas.microsoft.com/office/powerpoint/2010/main" val="1472798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lstStyle/>
          <a:p>
            <a:r>
              <a:rPr lang="en-AU" dirty="0"/>
              <a:t>Network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4" y="1825625"/>
            <a:ext cx="5977412" cy="4351338"/>
          </a:xfrm>
        </p:spPr>
      </p:pic>
      <p:sp>
        <p:nvSpPr>
          <p:cNvPr id="6" name="TextBox 5">
            <a:extLst>
              <a:ext uri="{FF2B5EF4-FFF2-40B4-BE49-F238E27FC236}">
                <a16:creationId xmlns:a16="http://schemas.microsoft.com/office/drawing/2014/main" id="{8F830CEA-1994-1518-D046-00131E7D0F82}"/>
              </a:ext>
            </a:extLst>
          </p:cNvPr>
          <p:cNvSpPr txBox="1"/>
          <p:nvPr/>
        </p:nvSpPr>
        <p:spPr>
          <a:xfrm>
            <a:off x="5010554" y="6492875"/>
            <a:ext cx="7020961"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1362305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lstStyle/>
          <a:p>
            <a:pPr marL="0" indent="0">
              <a:buNone/>
            </a:pPr>
            <a:r>
              <a:rPr lang="en-AU" dirty="0"/>
              <a:t>Because QUIC is fast</a:t>
            </a:r>
          </a:p>
          <a:p>
            <a:pPr marL="0" indent="0">
              <a:buNone/>
            </a:pPr>
            <a:r>
              <a:rPr lang="en-AU" dirty="0"/>
              <a:t>Because QUIC encrypts everything</a:t>
            </a:r>
          </a:p>
          <a:p>
            <a:pPr lvl="1"/>
            <a:r>
              <a:rPr lang="en-AU" dirty="0"/>
              <a:t>No visible transport control settings</a:t>
            </a:r>
          </a:p>
          <a:p>
            <a:pPr lvl="1"/>
            <a:r>
              <a:rPr lang="en-AU" dirty="0"/>
              <a:t>No visible Server Name Indication in the crypto-setup</a:t>
            </a:r>
          </a:p>
          <a:p>
            <a:pPr lvl="1"/>
            <a:r>
              <a:rPr lang="en-AU" dirty="0"/>
              <a:t>No visible traffic profile other than inter-packet timing</a:t>
            </a:r>
          </a:p>
          <a:p>
            <a:pPr lvl="1"/>
            <a:r>
              <a:rPr lang="en-AU" dirty="0"/>
              <a:t>And if you use a MASQUE-based VPN then there no residual visibility!</a:t>
            </a:r>
          </a:p>
          <a:p>
            <a:pPr marL="0" indent="0">
              <a:buNone/>
            </a:pPr>
            <a:endParaRPr lang="en-AU" dirty="0"/>
          </a:p>
        </p:txBody>
      </p:sp>
    </p:spTree>
    <p:extLst>
      <p:ext uri="{BB962C8B-B14F-4D97-AF65-F5344CB8AC3E}">
        <p14:creationId xmlns:p14="http://schemas.microsoft.com/office/powerpoint/2010/main" val="2856104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lstStyle/>
          <a:p>
            <a:pPr marL="0" indent="0">
              <a:buNone/>
            </a:pPr>
            <a:r>
              <a:rPr lang="en-AU" dirty="0"/>
              <a:t>It’s not looking all that good for TCP’s prospects</a:t>
            </a:r>
          </a:p>
          <a:p>
            <a:r>
              <a:rPr lang="en-AU" dirty="0"/>
              <a:t>QUIC not only does faster start up, but it supports multi-channel in a frictionless manner</a:t>
            </a:r>
          </a:p>
          <a:p>
            <a:r>
              <a:rPr lang="en-AU" dirty="0"/>
              <a:t>QUIC resists network operator efforts to perform traffic shaping through direct manipulation of TCP control parameters</a:t>
            </a:r>
          </a:p>
          <a:p>
            <a:r>
              <a:rPr lang="en-AU" dirty="0"/>
              <a:t>QUIC allows the application service provider to control the congestion behaviour of its sessions</a:t>
            </a:r>
          </a:p>
          <a:p>
            <a:endParaRPr lang="en-AU" dirty="0"/>
          </a:p>
        </p:txBody>
      </p:sp>
    </p:spTree>
    <p:extLst>
      <p:ext uri="{BB962C8B-B14F-4D97-AF65-F5344CB8AC3E}">
        <p14:creationId xmlns:p14="http://schemas.microsoft.com/office/powerpoint/2010/main" val="309369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CDA4-D5A3-928D-0169-1AE73AD413CC}"/>
              </a:ext>
            </a:extLst>
          </p:cNvPr>
          <p:cNvSpPr>
            <a:spLocks noGrp="1"/>
          </p:cNvSpPr>
          <p:nvPr>
            <p:ph type="title"/>
          </p:nvPr>
        </p:nvSpPr>
        <p:spPr/>
        <p:txBody>
          <a:bodyPr/>
          <a:lstStyle/>
          <a:p>
            <a:r>
              <a:rPr lang="en-US" dirty="0"/>
              <a:t>Can we fix this in TCP?</a:t>
            </a:r>
          </a:p>
        </p:txBody>
      </p:sp>
      <p:sp>
        <p:nvSpPr>
          <p:cNvPr id="3" name="Content Placeholder 2">
            <a:extLst>
              <a:ext uri="{FF2B5EF4-FFF2-40B4-BE49-F238E27FC236}">
                <a16:creationId xmlns:a16="http://schemas.microsoft.com/office/drawing/2014/main" id="{2E72975B-4F92-5815-243A-35D4C5DBEED3}"/>
              </a:ext>
            </a:extLst>
          </p:cNvPr>
          <p:cNvSpPr>
            <a:spLocks noGrp="1"/>
          </p:cNvSpPr>
          <p:nvPr>
            <p:ph idx="1"/>
          </p:nvPr>
        </p:nvSpPr>
        <p:spPr/>
        <p:txBody>
          <a:bodyPr/>
          <a:lstStyle/>
          <a:p>
            <a:r>
              <a:rPr lang="en-US" dirty="0"/>
              <a:t>We’ve been trying to fix this for about 40 years</a:t>
            </a:r>
          </a:p>
          <a:p>
            <a:pPr lvl="1"/>
            <a:r>
              <a:rPr lang="en-US" dirty="0"/>
              <a:t>Without much success!</a:t>
            </a:r>
          </a:p>
          <a:p>
            <a:r>
              <a:rPr lang="en-US" dirty="0"/>
              <a:t>TCP does have a capabilities exchange in the opening handshake, but it has only been used for Max Segment Size, Window Scaling and Selective Acknowledgement</a:t>
            </a:r>
          </a:p>
          <a:p>
            <a:r>
              <a:rPr lang="en-US" dirty="0"/>
              <a:t>A large part of the issue is the proliferation of TCP-aware middleware embedded within networks, which prevents significant modification of TCP </a:t>
            </a:r>
            <a:r>
              <a:rPr lang="en-US" dirty="0" err="1"/>
              <a:t>behaviours</a:t>
            </a:r>
            <a:endParaRPr lang="en-US" dirty="0"/>
          </a:p>
          <a:p>
            <a:r>
              <a:rPr lang="en-US" dirty="0"/>
              <a:t>So how about an entirely new protocol?</a:t>
            </a:r>
          </a:p>
          <a:p>
            <a:pPr lvl="1"/>
            <a:endParaRPr lang="en-US" dirty="0"/>
          </a:p>
        </p:txBody>
      </p:sp>
    </p:spTree>
    <p:extLst>
      <p:ext uri="{BB962C8B-B14F-4D97-AF65-F5344CB8AC3E}">
        <p14:creationId xmlns:p14="http://schemas.microsoft.com/office/powerpoint/2010/main" val="2278338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fontScale="92500"/>
          </a:bodyPr>
          <a:lstStyle/>
          <a:p>
            <a:pPr marL="0" indent="0">
              <a:buNone/>
            </a:pPr>
            <a:r>
              <a:rPr lang="en-AU" dirty="0"/>
              <a:t>Normally you would expect any  transition from TCP to QUIC to take forever</a:t>
            </a:r>
          </a:p>
          <a:p>
            <a:pPr marL="0" indent="0">
              <a:buNone/>
            </a:pPr>
            <a:r>
              <a:rPr lang="en-AU" dirty="0"/>
              <a:t>BUT:</a:t>
            </a:r>
          </a:p>
          <a:p>
            <a:r>
              <a:rPr lang="en-AU" dirty="0"/>
              <a:t>QUIC gives benefit to adopters through more responsive web services</a:t>
            </a:r>
          </a:p>
          <a:p>
            <a:r>
              <a:rPr lang="en-AU" dirty="0"/>
              <a:t>QUIC does a better job of hiding content, which is a benefit to the service operator</a:t>
            </a:r>
          </a:p>
          <a:p>
            <a:r>
              <a:rPr lang="en-AU" dirty="0"/>
              <a:t>QUIC has fewer external dependencies</a:t>
            </a:r>
          </a:p>
          <a:p>
            <a:r>
              <a:rPr lang="en-AU" dirty="0"/>
              <a:t>QUIC can be deployed on a piecemeal basis</a:t>
            </a:r>
          </a:p>
          <a:p>
            <a:pPr marL="0" indent="0">
              <a:buNone/>
            </a:pPr>
            <a:endParaRPr lang="en-AU" dirty="0"/>
          </a:p>
          <a:p>
            <a:pPr marL="0" indent="0">
              <a:buNone/>
            </a:pPr>
            <a:r>
              <a:rPr lang="en-AU" dirty="0"/>
              <a:t>So it all may be over for TCP in a very small number of years!</a:t>
            </a:r>
          </a:p>
          <a:p>
            <a:pPr marL="0" indent="0">
              <a:buNone/>
            </a:pPr>
            <a:endParaRPr lang="en-AU" dirty="0"/>
          </a:p>
        </p:txBody>
      </p:sp>
    </p:spTree>
    <p:extLst>
      <p:ext uri="{BB962C8B-B14F-4D97-AF65-F5344CB8AC3E}">
        <p14:creationId xmlns:p14="http://schemas.microsoft.com/office/powerpoint/2010/main" val="1845230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lnSpcReduction="10000"/>
          </a:bodyPr>
          <a:lstStyle/>
          <a:p>
            <a:r>
              <a:rPr lang="en-AU" dirty="0"/>
              <a:t>IP was a </a:t>
            </a:r>
            <a:r>
              <a:rPr lang="en-AU" b="1" i="1" dirty="0"/>
              <a:t>network</a:t>
            </a:r>
            <a:r>
              <a:rPr lang="en-AU" i="1" dirty="0"/>
              <a:t> protocol</a:t>
            </a:r>
            <a:r>
              <a:rPr lang="en-AU" dirty="0"/>
              <a:t> that provided services to attached devices</a:t>
            </a:r>
          </a:p>
          <a:p>
            <a:r>
              <a:rPr lang="en-AU" dirty="0"/>
              <a:t>The network service model used by IP was minimal</a:t>
            </a:r>
          </a:p>
          <a:p>
            <a:pPr lvl="1"/>
            <a:r>
              <a:rPr lang="en-AU" dirty="0"/>
              <a:t>Packets may be dropped, fragmented, duplicated, corrupted and/or reordered on their path through the network </a:t>
            </a:r>
          </a:p>
          <a:p>
            <a:pPr lvl="1"/>
            <a:r>
              <a:rPr lang="en-AU" dirty="0"/>
              <a:t>It’s left to the edge systems to recover from this network behaviour.</a:t>
            </a:r>
          </a:p>
          <a:p>
            <a:r>
              <a:rPr lang="en-AU" dirty="0"/>
              <a:t>Efforts to expand the network’s role have foundered</a:t>
            </a:r>
          </a:p>
          <a:p>
            <a:pPr lvl="1"/>
            <a:r>
              <a:rPr lang="en-AU" dirty="0"/>
              <a:t>QoS has just got nowhere!</a:t>
            </a:r>
          </a:p>
          <a:p>
            <a:pPr lvl="1"/>
            <a:r>
              <a:rPr lang="en-AU" dirty="0"/>
              <a:t>Various forms of source-directed forwarding are resisted by network operators who want control over traffic engineering</a:t>
            </a:r>
          </a:p>
        </p:txBody>
      </p:sp>
      <p:sp>
        <p:nvSpPr>
          <p:cNvPr id="4" name="Freeform 3">
            <a:extLst>
              <a:ext uri="{FF2B5EF4-FFF2-40B4-BE49-F238E27FC236}">
                <a16:creationId xmlns:a16="http://schemas.microsoft.com/office/drawing/2014/main" id="{8DBE68AE-1F15-9782-E6E0-3B5049DDFB89}"/>
              </a:ext>
            </a:extLst>
          </p:cNvPr>
          <p:cNvSpPr/>
          <p:nvPr/>
        </p:nvSpPr>
        <p:spPr>
          <a:xfrm>
            <a:off x="10115084"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353800"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440287"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184949" y="3520979"/>
            <a:ext cx="1268296" cy="400110"/>
          </a:xfrm>
          <a:prstGeom prst="rect">
            <a:avLst/>
          </a:prstGeom>
          <a:noFill/>
        </p:spPr>
        <p:txBody>
          <a:bodyPr wrap="none" rtlCol="0">
            <a:spAutoFit/>
          </a:bodyPr>
          <a:lstStyle/>
          <a:p>
            <a:r>
              <a:rPr lang="en-AU" sz="2000" b="1" dirty="0">
                <a:solidFill>
                  <a:srgbClr val="FF0000"/>
                </a:solidFill>
                <a:latin typeface="AhnbergHand"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008422" y="2933259"/>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433575"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211940"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232881"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302682"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149119"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032979" y="3493754"/>
            <a:ext cx="704039" cy="461665"/>
          </a:xfrm>
          <a:prstGeom prst="rect">
            <a:avLst/>
          </a:prstGeom>
          <a:noFill/>
        </p:spPr>
        <p:txBody>
          <a:bodyPr wrap="none" rtlCol="0">
            <a:spAutoFit/>
          </a:bodyPr>
          <a:lstStyle/>
          <a:p>
            <a:r>
              <a:rPr lang="en-AU" sz="2400" b="1" dirty="0">
                <a:solidFill>
                  <a:srgbClr val="FF0000"/>
                </a:solidFill>
                <a:latin typeface="AhnbergHand"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149119"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9950824"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8"/>
          </a:xfrm>
        </p:spPr>
        <p:txBody>
          <a:bodyPr>
            <a:normAutofit/>
          </a:bodyPr>
          <a:lstStyle/>
          <a:p>
            <a:pPr marL="0" indent="0">
              <a:lnSpc>
                <a:spcPct val="90000"/>
              </a:lnSpc>
              <a:spcBef>
                <a:spcPct val="30000"/>
              </a:spcBef>
              <a:spcAft>
                <a:spcPct val="30000"/>
              </a:spcAft>
              <a:buNone/>
            </a:pPr>
            <a:r>
              <a:rPr lang="en-US" altLang="en-US" dirty="0"/>
              <a:t>And this is why QUIC is so interesting – it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b="1" dirty="0"/>
              <a:t>QUIC is the application’s view of what Transport should be!</a:t>
            </a:r>
          </a:p>
          <a:p>
            <a:pPr marL="0" indent="0">
              <a:buNone/>
            </a:pPr>
            <a:endParaRPr lang="en-AU" dirty="0"/>
          </a:p>
        </p:txBody>
      </p:sp>
      <p:sp>
        <p:nvSpPr>
          <p:cNvPr id="4" name="Freeform 3">
            <a:extLst>
              <a:ext uri="{FF2B5EF4-FFF2-40B4-BE49-F238E27FC236}">
                <a16:creationId xmlns:a16="http://schemas.microsoft.com/office/drawing/2014/main" id="{834947FD-B0AE-58AD-1689-C60005CB71F0}"/>
              </a:ext>
            </a:extLst>
          </p:cNvPr>
          <p:cNvSpPr/>
          <p:nvPr/>
        </p:nvSpPr>
        <p:spPr>
          <a:xfrm>
            <a:off x="2569562" y="4293701"/>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8" y="423130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5" y="616465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3" y="5450280"/>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0" y="4690341"/>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4264079"/>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8" y="425709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59" y="471160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0" y="4969869"/>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7" y="607971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7" y="6554435"/>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4" y="4758013"/>
            <a:ext cx="1313992" cy="987514"/>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2" y="4319495"/>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8" y="425709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5" y="6267227"/>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979987"/>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4" y="5718231"/>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5" y="4336398"/>
            <a:ext cx="829073"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8" y="4282893"/>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39" y="5727927"/>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7" y="6055460"/>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7" y="629397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7" y="6580229"/>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5" y="5082452"/>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289322" y="4304901"/>
            <a:ext cx="704039"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7601386" y="4988998"/>
            <a:ext cx="2090637" cy="646331"/>
          </a:xfrm>
          <a:prstGeom prst="rect">
            <a:avLst/>
          </a:prstGeom>
          <a:noFill/>
        </p:spPr>
        <p:txBody>
          <a:bodyPr wrap="none" rtlCol="0">
            <a:spAutoFit/>
          </a:bodyPr>
          <a:lstStyle/>
          <a:p>
            <a:r>
              <a:rPr lang="en-AU" b="1" dirty="0">
                <a:latin typeface="Max's Handwritin" pitchFamily="2" charset="0"/>
              </a:rPr>
              <a:t>QUIC and value transform </a:t>
            </a:r>
          </a:p>
          <a:p>
            <a:r>
              <a:rPr lang="en-AU" b="1" dirty="0">
                <a:latin typeface="Max's Handwritin" pitchFamily="2" charset="0"/>
              </a:rPr>
              <a:t>in the network stack</a:t>
            </a:r>
          </a:p>
        </p:txBody>
      </p:sp>
    </p:spTree>
    <p:extLst>
      <p:ext uri="{BB962C8B-B14F-4D97-AF65-F5344CB8AC3E}">
        <p14:creationId xmlns:p14="http://schemas.microsoft.com/office/powerpoint/2010/main" val="383397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lstStyle/>
          <a:p>
            <a:r>
              <a:rPr lang="en-AU" dirty="0"/>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dirty="0"/>
              <a:t>The relationship between applications, hosts and networks has soured into mutual distrust and suspicion</a:t>
            </a:r>
          </a:p>
          <a:p>
            <a:r>
              <a:rPr lang="en-AU" dirty="0"/>
              <a:t>The application now defends its integrity by wrapping up as much of the service transaction with encryption and indirection</a:t>
            </a:r>
          </a:p>
          <a:p>
            <a:r>
              <a:rPr lang="en-AU" dirty="0"/>
              <a:t>QUIC (and MASQUE) is an intrinsic part of this process of wrapping up traffic in encryption and redirection</a:t>
            </a:r>
          </a:p>
          <a:p>
            <a:r>
              <a:rPr lang="en-AU" dirty="0"/>
              <a:t>For the network operator there is little left to see</a:t>
            </a:r>
          </a:p>
          <a:p>
            <a:r>
              <a:rPr lang="en-AU"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838199" y="365125"/>
            <a:ext cx="11244943" cy="1325563"/>
          </a:xfrm>
        </p:spPr>
        <p:txBody>
          <a:bodyPr/>
          <a:lstStyle/>
          <a:p>
            <a:r>
              <a:rPr lang="en-AU" dirty="0"/>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lstStyle/>
          <a:p>
            <a:r>
              <a:rPr lang="en-AU" dirty="0"/>
              <a:t>When </a:t>
            </a:r>
            <a:r>
              <a:rPr lang="en-AU" b="1" dirty="0"/>
              <a:t>all</a:t>
            </a:r>
            <a:r>
              <a:rPr lang="en-AU" dirty="0"/>
              <a:t> customer traffic is completely obscured and encrypted?</a:t>
            </a:r>
          </a:p>
          <a:p>
            <a:pPr lvl="1"/>
            <a:r>
              <a:rPr lang="en-AU" dirty="0"/>
              <a:t>Traffic Shaping?</a:t>
            </a:r>
          </a:p>
          <a:p>
            <a:pPr lvl="1"/>
            <a:r>
              <a:rPr lang="en-AU" dirty="0"/>
              <a:t>Regulatory Requirements for traffic interception?</a:t>
            </a:r>
          </a:p>
          <a:p>
            <a:pPr lvl="1"/>
            <a:r>
              <a:rPr lang="en-AU" dirty="0"/>
              <a:t>Load Balancing / ECMP</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fontScale="92500" lnSpcReduction="10000"/>
          </a:bodyPr>
          <a:lstStyle/>
          <a:p>
            <a:pPr marL="0" indent="0">
              <a:buNone/>
            </a:pPr>
            <a:r>
              <a:rPr lang="en-AU" dirty="0"/>
              <a:t>“What you can’t dominate, you commoditise*”</a:t>
            </a:r>
          </a:p>
          <a:p>
            <a:pPr marL="0" indent="0">
              <a:buNone/>
            </a:pPr>
            <a:endParaRPr lang="en-AU" dirty="0"/>
          </a:p>
          <a:p>
            <a:pPr>
              <a:lnSpc>
                <a:spcPct val="90000"/>
              </a:lnSpc>
              <a:spcBef>
                <a:spcPct val="30000"/>
              </a:spcBef>
              <a:spcAft>
                <a:spcPct val="30000"/>
              </a:spcAft>
            </a:pPr>
            <a:r>
              <a:rPr lang="en-US" altLang="en-US"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Control over the platform is no longer control over the user. Operating systems have been pushed back into a basic task scheduling role, while functions are being absorbed into the application space</a:t>
            </a:r>
          </a:p>
          <a:p>
            <a:pPr marL="0" indent="0">
              <a:buNone/>
            </a:pPr>
            <a:endParaRPr lang="en-AU" dirty="0"/>
          </a:p>
        </p:txBody>
      </p:sp>
      <p:sp>
        <p:nvSpPr>
          <p:cNvPr id="4" name="TextBox 3">
            <a:extLst>
              <a:ext uri="{FF2B5EF4-FFF2-40B4-BE49-F238E27FC236}">
                <a16:creationId xmlns:a16="http://schemas.microsoft.com/office/drawing/2014/main" id="{DAFB0803-3F4F-F38A-3E76-E33EA999E619}"/>
              </a:ext>
            </a:extLst>
          </p:cNvPr>
          <p:cNvSpPr txBox="1"/>
          <p:nvPr/>
        </p:nvSpPr>
        <p:spPr>
          <a:xfrm>
            <a:off x="7632226" y="6492875"/>
            <a:ext cx="4559774"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5400" dirty="0">
                <a:latin typeface="AhnbergHand" pitchFamily="2"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A692-BC78-DA8E-25BD-C85EB17BF6C0}"/>
              </a:ext>
            </a:extLst>
          </p:cNvPr>
          <p:cNvSpPr>
            <a:spLocks noGrp="1"/>
          </p:cNvSpPr>
          <p:nvPr>
            <p:ph type="title"/>
          </p:nvPr>
        </p:nvSpPr>
        <p:spPr/>
        <p:txBody>
          <a:bodyPr/>
          <a:lstStyle/>
          <a:p>
            <a:r>
              <a:rPr lang="en-US" dirty="0"/>
              <a:t>A New Protocol?</a:t>
            </a:r>
          </a:p>
        </p:txBody>
      </p:sp>
      <p:sp>
        <p:nvSpPr>
          <p:cNvPr id="3" name="Content Placeholder 2">
            <a:extLst>
              <a:ext uri="{FF2B5EF4-FFF2-40B4-BE49-F238E27FC236}">
                <a16:creationId xmlns:a16="http://schemas.microsoft.com/office/drawing/2014/main" id="{F125E119-AF39-70D0-126F-CACC0D2D521C}"/>
              </a:ext>
            </a:extLst>
          </p:cNvPr>
          <p:cNvSpPr>
            <a:spLocks noGrp="1"/>
          </p:cNvSpPr>
          <p:nvPr>
            <p:ph idx="1"/>
          </p:nvPr>
        </p:nvSpPr>
        <p:spPr>
          <a:xfrm>
            <a:off x="838200" y="1825625"/>
            <a:ext cx="3597998" cy="4351338"/>
          </a:xfrm>
        </p:spPr>
        <p:txBody>
          <a:bodyPr/>
          <a:lstStyle/>
          <a:p>
            <a:r>
              <a:rPr lang="en-US" dirty="0"/>
              <a:t>We could define a new IP protocol</a:t>
            </a:r>
          </a:p>
          <a:p>
            <a:r>
              <a:rPr lang="en-US" dirty="0"/>
              <a:t>We still have 105 available protocol number slots in the IANA Protocol Number registry!</a:t>
            </a:r>
          </a:p>
        </p:txBody>
      </p:sp>
      <p:pic>
        <p:nvPicPr>
          <p:cNvPr id="7" name="Picture 6" descr="A screenshot of a computer&#10;&#10;AI-generated content may be incorrect.">
            <a:extLst>
              <a:ext uri="{FF2B5EF4-FFF2-40B4-BE49-F238E27FC236}">
                <a16:creationId xmlns:a16="http://schemas.microsoft.com/office/drawing/2014/main" id="{1DBBE578-E01F-2B6A-3CC8-E0B6A157528F}"/>
              </a:ext>
            </a:extLst>
          </p:cNvPr>
          <p:cNvPicPr>
            <a:picLocks noChangeAspect="1"/>
          </p:cNvPicPr>
          <p:nvPr/>
        </p:nvPicPr>
        <p:blipFill>
          <a:blip r:embed="rId2"/>
          <a:stretch>
            <a:fillRect/>
          </a:stretch>
        </p:blipFill>
        <p:spPr>
          <a:xfrm>
            <a:off x="6232005" y="1222218"/>
            <a:ext cx="3445505" cy="398352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CA404EBD-59D4-A5D7-4AC1-8B3A257E000C}"/>
              </a:ext>
            </a:extLst>
          </p:cNvPr>
          <p:cNvPicPr>
            <a:picLocks noChangeAspect="1"/>
          </p:cNvPicPr>
          <p:nvPr/>
        </p:nvPicPr>
        <p:blipFill>
          <a:blip r:embed="rId3"/>
          <a:stretch>
            <a:fillRect/>
          </a:stretch>
        </p:blipFill>
        <p:spPr>
          <a:xfrm>
            <a:off x="6250112" y="5470591"/>
            <a:ext cx="4468662" cy="861694"/>
          </a:xfrm>
          <a:prstGeom prst="rect">
            <a:avLst/>
          </a:prstGeom>
        </p:spPr>
      </p:pic>
      <p:sp>
        <p:nvSpPr>
          <p:cNvPr id="12" name="Rectangle 11">
            <a:extLst>
              <a:ext uri="{FF2B5EF4-FFF2-40B4-BE49-F238E27FC236}">
                <a16:creationId xmlns:a16="http://schemas.microsoft.com/office/drawing/2014/main" id="{73A3A9BB-49D5-02F1-C748-89A0F9122CD6}"/>
              </a:ext>
            </a:extLst>
          </p:cNvPr>
          <p:cNvSpPr/>
          <p:nvPr/>
        </p:nvSpPr>
        <p:spPr>
          <a:xfrm>
            <a:off x="6309360" y="5265420"/>
            <a:ext cx="3368150" cy="1143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7AB42A-0C10-CF10-BAC5-F16CB72DDB8A}"/>
              </a:ext>
            </a:extLst>
          </p:cNvPr>
          <p:cNvSpPr txBox="1"/>
          <p:nvPr/>
        </p:nvSpPr>
        <p:spPr>
          <a:xfrm>
            <a:off x="7412440" y="5080754"/>
            <a:ext cx="343364" cy="369332"/>
          </a:xfrm>
          <a:prstGeom prst="rect">
            <a:avLst/>
          </a:prstGeom>
          <a:noFill/>
        </p:spPr>
        <p:txBody>
          <a:bodyPr wrap="none" rtlCol="0">
            <a:spAutoFit/>
          </a:bodyPr>
          <a:lstStyle/>
          <a:p>
            <a:r>
              <a:rPr lang="en-US" dirty="0"/>
              <a:t>…</a:t>
            </a:r>
          </a:p>
        </p:txBody>
      </p:sp>
      <p:sp>
        <p:nvSpPr>
          <p:cNvPr id="14" name="Freeform 13">
            <a:extLst>
              <a:ext uri="{FF2B5EF4-FFF2-40B4-BE49-F238E27FC236}">
                <a16:creationId xmlns:a16="http://schemas.microsoft.com/office/drawing/2014/main" id="{95232526-6BFF-55F8-9D37-4B7C47A3906F}"/>
              </a:ext>
            </a:extLst>
          </p:cNvPr>
          <p:cNvSpPr/>
          <p:nvPr/>
        </p:nvSpPr>
        <p:spPr>
          <a:xfrm>
            <a:off x="6049523" y="5551584"/>
            <a:ext cx="2053065" cy="196753"/>
          </a:xfrm>
          <a:custGeom>
            <a:avLst/>
            <a:gdLst>
              <a:gd name="connsiteX0" fmla="*/ 76957 w 2053065"/>
              <a:gd name="connsiteY0" fmla="*/ 110076 h 196753"/>
              <a:gd name="connsiteX1" fmla="*/ 396997 w 2053065"/>
              <a:gd name="connsiteY1" fmla="*/ 186276 h 196753"/>
              <a:gd name="connsiteX2" fmla="*/ 1882897 w 2053065"/>
              <a:gd name="connsiteY2" fmla="*/ 178656 h 196753"/>
              <a:gd name="connsiteX3" fmla="*/ 1837177 w 2053065"/>
              <a:gd name="connsiteY3" fmla="*/ 26256 h 196753"/>
              <a:gd name="connsiteX4" fmla="*/ 244597 w 2053065"/>
              <a:gd name="connsiteY4" fmla="*/ 3396 h 196753"/>
              <a:gd name="connsiteX5" fmla="*/ 31237 w 2053065"/>
              <a:gd name="connsiteY5" fmla="*/ 64356 h 1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065" h="196753">
                <a:moveTo>
                  <a:pt x="76957" y="110076"/>
                </a:moveTo>
                <a:cubicBezTo>
                  <a:pt x="86482" y="142461"/>
                  <a:pt x="96007" y="174846"/>
                  <a:pt x="396997" y="186276"/>
                </a:cubicBezTo>
                <a:cubicBezTo>
                  <a:pt x="697987" y="197706"/>
                  <a:pt x="1642867" y="205326"/>
                  <a:pt x="1882897" y="178656"/>
                </a:cubicBezTo>
                <a:cubicBezTo>
                  <a:pt x="2122927" y="151986"/>
                  <a:pt x="2110227" y="55466"/>
                  <a:pt x="1837177" y="26256"/>
                </a:cubicBezTo>
                <a:cubicBezTo>
                  <a:pt x="1564127" y="-2954"/>
                  <a:pt x="545587" y="-2954"/>
                  <a:pt x="244597" y="3396"/>
                </a:cubicBezTo>
                <a:cubicBezTo>
                  <a:pt x="-56393" y="9746"/>
                  <a:pt x="-12578" y="37051"/>
                  <a:pt x="31237" y="6435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50A47BA-D90E-5FE1-46A6-D492550A7FF9}"/>
              </a:ext>
            </a:extLst>
          </p:cNvPr>
          <p:cNvSpPr/>
          <p:nvPr/>
        </p:nvSpPr>
        <p:spPr>
          <a:xfrm>
            <a:off x="4366260" y="3299460"/>
            <a:ext cx="1632446" cy="2303780"/>
          </a:xfrm>
          <a:custGeom>
            <a:avLst/>
            <a:gdLst>
              <a:gd name="connsiteX0" fmla="*/ 0 w 1632446"/>
              <a:gd name="connsiteY0" fmla="*/ 0 h 2303780"/>
              <a:gd name="connsiteX1" fmla="*/ 1211580 w 1632446"/>
              <a:gd name="connsiteY1" fmla="*/ 1927860 h 2303780"/>
              <a:gd name="connsiteX2" fmla="*/ 1623060 w 1632446"/>
              <a:gd name="connsiteY2" fmla="*/ 2278380 h 2303780"/>
              <a:gd name="connsiteX3" fmla="*/ 1508760 w 1632446"/>
              <a:gd name="connsiteY3" fmla="*/ 2118360 h 2303780"/>
              <a:gd name="connsiteX4" fmla="*/ 1615440 w 1632446"/>
              <a:gd name="connsiteY4" fmla="*/ 2278380 h 2303780"/>
              <a:gd name="connsiteX5" fmla="*/ 1455420 w 1632446"/>
              <a:gd name="connsiteY5" fmla="*/ 2301240 h 230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446" h="2303780">
                <a:moveTo>
                  <a:pt x="0" y="0"/>
                </a:moveTo>
                <a:cubicBezTo>
                  <a:pt x="470535" y="774065"/>
                  <a:pt x="941070" y="1548130"/>
                  <a:pt x="1211580" y="1927860"/>
                </a:cubicBezTo>
                <a:cubicBezTo>
                  <a:pt x="1482090" y="2307590"/>
                  <a:pt x="1573530" y="2246630"/>
                  <a:pt x="1623060" y="2278380"/>
                </a:cubicBezTo>
                <a:cubicBezTo>
                  <a:pt x="1672590" y="2310130"/>
                  <a:pt x="1510030" y="2118360"/>
                  <a:pt x="1508760" y="2118360"/>
                </a:cubicBezTo>
                <a:cubicBezTo>
                  <a:pt x="1507490" y="2118360"/>
                  <a:pt x="1624330" y="2247900"/>
                  <a:pt x="1615440" y="2278380"/>
                </a:cubicBezTo>
                <a:cubicBezTo>
                  <a:pt x="1606550" y="2308860"/>
                  <a:pt x="1530985" y="2305050"/>
                  <a:pt x="1455420" y="230124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16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EC38-03B3-6083-5051-FD8A8F63C867}"/>
              </a:ext>
            </a:extLst>
          </p:cNvPr>
          <p:cNvSpPr>
            <a:spLocks noGrp="1"/>
          </p:cNvSpPr>
          <p:nvPr>
            <p:ph type="title"/>
          </p:nvPr>
        </p:nvSpPr>
        <p:spPr/>
        <p:txBody>
          <a:bodyPr/>
          <a:lstStyle/>
          <a:p>
            <a:r>
              <a:rPr lang="en-US" dirty="0"/>
              <a:t>Unlikely!</a:t>
            </a:r>
          </a:p>
        </p:txBody>
      </p:sp>
      <p:sp>
        <p:nvSpPr>
          <p:cNvPr id="3" name="Content Placeholder 2">
            <a:extLst>
              <a:ext uri="{FF2B5EF4-FFF2-40B4-BE49-F238E27FC236}">
                <a16:creationId xmlns:a16="http://schemas.microsoft.com/office/drawing/2014/main" id="{974F4582-A5D0-2710-52C4-9CEF5765AE56}"/>
              </a:ext>
            </a:extLst>
          </p:cNvPr>
          <p:cNvSpPr>
            <a:spLocks noGrp="1"/>
          </p:cNvSpPr>
          <p:nvPr>
            <p:ph idx="1"/>
          </p:nvPr>
        </p:nvSpPr>
        <p:spPr/>
        <p:txBody>
          <a:bodyPr/>
          <a:lstStyle/>
          <a:p>
            <a:r>
              <a:rPr lang="en-US" dirty="0"/>
              <a:t>It’s the same problem .. every host and every piece of active middleware needs to be aware of this new protocol</a:t>
            </a:r>
          </a:p>
          <a:p>
            <a:r>
              <a:rPr lang="en-US" dirty="0"/>
              <a:t>Widespread adoption of a new transport protocol in the public Internet is just not a realistic option</a:t>
            </a:r>
          </a:p>
          <a:p>
            <a:pPr lvl="1"/>
            <a:r>
              <a:rPr lang="en-US" dirty="0"/>
              <a:t>Just look at the protracted adoption saga for IPv6 to understand the issues around the dynamics of technology adoption in a highly decentralized environment</a:t>
            </a:r>
          </a:p>
        </p:txBody>
      </p:sp>
    </p:spTree>
    <p:extLst>
      <p:ext uri="{BB962C8B-B14F-4D97-AF65-F5344CB8AC3E}">
        <p14:creationId xmlns:p14="http://schemas.microsoft.com/office/powerpoint/2010/main" val="69433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D1D6-BE63-F79C-9354-2DF546D110A8}"/>
              </a:ext>
            </a:extLst>
          </p:cNvPr>
          <p:cNvSpPr>
            <a:spLocks noGrp="1"/>
          </p:cNvSpPr>
          <p:nvPr>
            <p:ph type="title"/>
          </p:nvPr>
        </p:nvSpPr>
        <p:spPr/>
        <p:txBody>
          <a:bodyPr/>
          <a:lstStyle/>
          <a:p>
            <a:r>
              <a:rPr lang="en-US" dirty="0"/>
              <a:t>Borrowing from the Past</a:t>
            </a:r>
          </a:p>
        </p:txBody>
      </p:sp>
      <p:sp>
        <p:nvSpPr>
          <p:cNvPr id="3" name="Content Placeholder 2">
            <a:extLst>
              <a:ext uri="{FF2B5EF4-FFF2-40B4-BE49-F238E27FC236}">
                <a16:creationId xmlns:a16="http://schemas.microsoft.com/office/drawing/2014/main" id="{7493FE85-E44E-1AD0-31CB-DF6F169753AD}"/>
              </a:ext>
            </a:extLst>
          </p:cNvPr>
          <p:cNvSpPr>
            <a:spLocks noGrp="1"/>
          </p:cNvSpPr>
          <p:nvPr>
            <p:ph idx="1"/>
          </p:nvPr>
        </p:nvSpPr>
        <p:spPr/>
        <p:txBody>
          <a:bodyPr/>
          <a:lstStyle/>
          <a:p>
            <a:r>
              <a:rPr lang="en-US" dirty="0"/>
              <a:t>The Internet was conceived as an Inter-net, an overlay network that provided an end-to-end model of connectivity layered above a disparate collection of networks</a:t>
            </a:r>
          </a:p>
          <a:p>
            <a:r>
              <a:rPr lang="en-US" dirty="0"/>
              <a:t>Why not place a new transport protocol ABOVE an end-to-end UDP service as an overlay transport?</a:t>
            </a:r>
          </a:p>
          <a:p>
            <a:pPr lvl="1"/>
            <a:r>
              <a:rPr lang="en-US" dirty="0"/>
              <a:t>And why not scramble the fields with end-to-end encryption to deter network middleware from intruding (and ossifying) the protocol?</a:t>
            </a:r>
          </a:p>
          <a:p>
            <a:r>
              <a:rPr lang="en-US" dirty="0"/>
              <a:t>Which gives us QUIC!</a:t>
            </a:r>
          </a:p>
        </p:txBody>
      </p:sp>
    </p:spTree>
    <p:extLst>
      <p:ext uri="{BB962C8B-B14F-4D97-AF65-F5344CB8AC3E}">
        <p14:creationId xmlns:p14="http://schemas.microsoft.com/office/powerpoint/2010/main" val="344020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5748230"/>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4589510"/>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3622249"/>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2745821"/>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5134691"/>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3606185"/>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199" y="365125"/>
            <a:ext cx="10797693" cy="1325563"/>
          </a:xfrm>
        </p:spPr>
        <p:txBody>
          <a:bodyPr/>
          <a:lstStyle/>
          <a:p>
            <a:r>
              <a:rPr lang="en-AU" dirty="0"/>
              <a:t>QUIC is a mashup of TCP and TLS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2808150"/>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3732362"/>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4656574"/>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956739"/>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3606185"/>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942540"/>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2151818"/>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1843889"/>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1"/>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0"/>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0"/>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3"/>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3290176"/>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a:t>
            </a:r>
            <a:r>
              <a:rPr lang="en-AU" b="1" dirty="0"/>
              <a:t>is</a:t>
            </a:r>
            <a:r>
              <a:rPr lang="en-AU" dirty="0"/>
              <a:t>…</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a:bodyPr>
          <a:lstStyle/>
          <a:p>
            <a:pPr marL="0" indent="0">
              <a:buNone/>
            </a:pPr>
            <a:r>
              <a:rPr lang="en-AU" dirty="0"/>
              <a:t>Constructed upon a basic UDP datagram service</a:t>
            </a:r>
          </a:p>
          <a:p>
            <a:pPr marL="457200" lvl="1" indent="0">
              <a:buNone/>
            </a:pPr>
            <a:r>
              <a:rPr lang="en-AU" dirty="0"/>
              <a:t>All other transport services (data integrity, session control, congestion control, encryption) are shifted upwards in the protocol stack towards the application. A host platform may provide a QUIC API as part of the host library, but the application can also provide its own QUIC service independent of the host</a:t>
            </a:r>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20424</TotalTime>
  <Words>2711</Words>
  <Application>Microsoft Macintosh PowerPoint</Application>
  <PresentationFormat>Widescreen</PresentationFormat>
  <Paragraphs>284</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Powderfinger Type</vt:lpstr>
      <vt:lpstr>Courier</vt:lpstr>
      <vt:lpstr>AhnbergHand</vt:lpstr>
      <vt:lpstr>Courier New</vt:lpstr>
      <vt:lpstr>Calibri Light</vt:lpstr>
      <vt:lpstr>Arial</vt:lpstr>
      <vt:lpstr>Max's Handwritin</vt:lpstr>
      <vt:lpstr>Calibri</vt:lpstr>
      <vt:lpstr>Office Theme</vt:lpstr>
      <vt:lpstr>QUIC </vt:lpstr>
      <vt:lpstr>TCP is..</vt:lpstr>
      <vt:lpstr>TCP is NOT…</vt:lpstr>
      <vt:lpstr>Can we fix this in TCP?</vt:lpstr>
      <vt:lpstr>A New Protocol?</vt:lpstr>
      <vt:lpstr>Unlikely!</vt:lpstr>
      <vt:lpstr>Borrowing from the Past</vt:lpstr>
      <vt:lpstr>QUIC is a mashup of TCP and TLS</vt:lpstr>
      <vt:lpstr>QUIC is…</vt:lpstr>
      <vt:lpstr>QUIC is…</vt:lpstr>
      <vt:lpstr>QUIC is address agile</vt:lpstr>
      <vt:lpstr>QUIC also…</vt:lpstr>
      <vt:lpstr>QUIC flow structuring</vt:lpstr>
      <vt:lpstr>QUIC is:</vt:lpstr>
      <vt:lpstr>But…</vt:lpstr>
      <vt:lpstr>QUIC and Network Load Balancing</vt:lpstr>
      <vt:lpstr>QUIC and Network Load Balancing</vt:lpstr>
      <vt:lpstr>QUIC and NIC Offloading</vt:lpstr>
      <vt:lpstr>Measuring QUIC</vt:lpstr>
      <vt:lpstr>Triggering QUIC in HTTP</vt:lpstr>
      <vt:lpstr>DNS HTTPS Query Rate</vt:lpstr>
      <vt:lpstr>Triggering QUIC in HTTP</vt:lpstr>
      <vt:lpstr>Setting Expectations</vt:lpstr>
      <vt:lpstr>Setting Expectations</vt:lpstr>
      <vt:lpstr>Cloudflare’s Numbers – 31%</vt:lpstr>
      <vt:lpstr>APNIC’s Numbers – 75%</vt:lpstr>
      <vt:lpstr>APNIC Measured QUIC Use – June 2025</vt:lpstr>
      <vt:lpstr>QUIC Payload Sizes</vt:lpstr>
      <vt:lpstr>Browsers and QUIC Use</vt:lpstr>
      <vt:lpstr>Browsers and QUIC Use</vt:lpstr>
      <vt:lpstr>QUIC Use</vt:lpstr>
      <vt:lpstr>The DNS HTTPS record</vt:lpstr>
      <vt:lpstr>DNS HTTPS Use Rate</vt:lpstr>
      <vt:lpstr>DNS HTTPS Use Rate</vt:lpstr>
      <vt:lpstr>DNS HTTPS Use Rate</vt:lpstr>
      <vt:lpstr>DNS HTTPS Use Rate</vt:lpstr>
      <vt:lpstr>Network Traffic Volume</vt:lpstr>
      <vt:lpstr>Why is QUIC important?</vt:lpstr>
      <vt:lpstr>What does this mean for TCP?</vt:lpstr>
      <vt:lpstr>What does this mean for TCP?</vt:lpstr>
      <vt:lpstr>What does this mean for the Internet?</vt:lpstr>
      <vt:lpstr>The new Networking Space</vt:lpstr>
      <vt:lpstr>What does this mean for the Internet?</vt:lpstr>
      <vt:lpstr>What can a Network Operator Do?</vt:lpstr>
      <vt:lpstr>The new Internet Space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62</cp:revision>
  <cp:lastPrinted>2025-06-06T21:07:44Z</cp:lastPrinted>
  <dcterms:created xsi:type="dcterms:W3CDTF">2021-10-11T19:39:17Z</dcterms:created>
  <dcterms:modified xsi:type="dcterms:W3CDTF">2025-09-06T08:45:54Z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2024-05-20T20:07:32Z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d7d513dd-c8eb-403c-8ade-1d84162a5dbc</vt:lpwstr>
  </property>
  <property fmtid="{D5CDD505-2E9C-101B-9397-08002B2CF9AE}" pid="8" name="MSIP_Label_66ca7b2a-4f6d-4766-806a-1a0c76ea1c59_ContentBits">
    <vt:lpwstr>0</vt:lpwstr>
  </property>
</Properties>
</file>