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3"/>
  </p:notesMasterIdLst>
  <p:sldIdLst>
    <p:sldId id="332" r:id="rId5"/>
    <p:sldId id="433" r:id="rId6"/>
    <p:sldId id="387" r:id="rId7"/>
    <p:sldId id="435" r:id="rId8"/>
    <p:sldId id="388" r:id="rId9"/>
    <p:sldId id="336" r:id="rId10"/>
    <p:sldId id="344" r:id="rId11"/>
    <p:sldId id="345" r:id="rId12"/>
    <p:sldId id="347" r:id="rId13"/>
    <p:sldId id="396" r:id="rId14"/>
    <p:sldId id="350" r:id="rId15"/>
    <p:sldId id="399" r:id="rId16"/>
    <p:sldId id="434" r:id="rId17"/>
    <p:sldId id="442" r:id="rId18"/>
    <p:sldId id="356" r:id="rId19"/>
    <p:sldId id="358" r:id="rId20"/>
    <p:sldId id="359" r:id="rId21"/>
    <p:sldId id="438" r:id="rId22"/>
    <p:sldId id="397" r:id="rId23"/>
    <p:sldId id="421" r:id="rId24"/>
    <p:sldId id="414" r:id="rId25"/>
    <p:sldId id="410" r:id="rId26"/>
    <p:sldId id="441" r:id="rId27"/>
    <p:sldId id="401" r:id="rId28"/>
    <p:sldId id="403" r:id="rId29"/>
    <p:sldId id="409" r:id="rId30"/>
    <p:sldId id="432" r:id="rId31"/>
    <p:sldId id="426" r:id="rId32"/>
    <p:sldId id="404" r:id="rId33"/>
    <p:sldId id="429" r:id="rId34"/>
    <p:sldId id="406" r:id="rId35"/>
    <p:sldId id="360" r:id="rId36"/>
    <p:sldId id="361" r:id="rId37"/>
    <p:sldId id="362" r:id="rId38"/>
    <p:sldId id="327" r:id="rId39"/>
    <p:sldId id="415" r:id="rId40"/>
    <p:sldId id="422" r:id="rId41"/>
    <p:sldId id="424" r:id="rId42"/>
    <p:sldId id="443" r:id="rId43"/>
    <p:sldId id="430" r:id="rId44"/>
    <p:sldId id="428" r:id="rId45"/>
    <p:sldId id="366" r:id="rId46"/>
    <p:sldId id="369" r:id="rId47"/>
    <p:sldId id="370" r:id="rId48"/>
    <p:sldId id="419" r:id="rId49"/>
    <p:sldId id="431" r:id="rId50"/>
    <p:sldId id="389" r:id="rId51"/>
    <p:sldId id="326" r:id="rId5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6"/>
          </a:solidFill>
        </a:fill>
      </a:tcStyle>
    </a:wholeTbl>
    <a:band2H>
      <a:tcTxStyle/>
      <a:tcStyle>
        <a:tcBdr/>
        <a:fill>
          <a:solidFill>
            <a:srgbClr val="E6E8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ACE"/>
          </a:solidFill>
        </a:fill>
      </a:tcStyle>
    </a:wholeTbl>
    <a:band2H>
      <a:tcTxStyle/>
      <a:tcStyle>
        <a:tcBdr/>
        <a:fill>
          <a:solidFill>
            <a:srgbClr val="E9E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1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97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47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357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47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95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488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502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5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83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BE14-9497-53DC-8BF7-C83B95EA2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A459A-8B24-EC72-2FE3-858DAC767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AEC0E-8570-5545-3156-73D66A1FB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03924-987B-10A6-0109-05FFF5029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397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14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1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5536" y="1200150"/>
            <a:ext cx="4104457" cy="34238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563032" indent="-296333">
              <a:defRPr sz="2000"/>
            </a:lvl2pPr>
            <a:lvl3pPr marL="882650" indent="-3492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5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aseline="0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Click to edit Master title style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5536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0"/>
            <a:ext cx="8352929" cy="34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1503" y="498303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67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52500" marR="0" indent="-4191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1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307" y="1244937"/>
            <a:ext cx="8208915" cy="1620180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The Evolution of TCP Transport Protocols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 AM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0164918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Ideally TCP would send packets at a fair share of available network capacity. But the TCP sender has no idea what “available network capacity” means.</a:t>
            </a:r>
          </a:p>
          <a:p>
            <a:r>
              <a:rPr lang="en-AU" dirty="0"/>
              <a:t>So, TCP uses ‘</a:t>
            </a:r>
            <a:r>
              <a:rPr lang="en-AU" b="1" dirty="0"/>
              <a:t>rate adaptation</a:t>
            </a:r>
            <a:r>
              <a:rPr lang="en-AU" dirty="0"/>
              <a:t>’ to probe into network, increasing the sending rate until it receives a signal that the sending rate is ‘too fast’</a:t>
            </a:r>
          </a:p>
          <a:p>
            <a:r>
              <a:rPr lang="en-AU" dirty="0"/>
              <a:t>We’ve been experimenting with various forms of TCP </a:t>
            </a:r>
            <a:r>
              <a:rPr lang="en-AU" b="1" dirty="0"/>
              <a:t>rate adaptation</a:t>
            </a:r>
            <a:r>
              <a:rPr lang="en-AU" dirty="0"/>
              <a:t> for decades!</a:t>
            </a:r>
          </a:p>
        </p:txBody>
      </p:sp>
    </p:spTree>
    <p:extLst>
      <p:ext uri="{BB962C8B-B14F-4D97-AF65-F5344CB8AC3E}">
        <p14:creationId xmlns:p14="http://schemas.microsoft.com/office/powerpoint/2010/main" val="2932286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(detected by duplicate ACKs) pause for 1xRTT and decrease the sending rate by 50% over the next  RTT Interval by halving the sender’s send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06" y="205978"/>
            <a:ext cx="8406559" cy="857251"/>
          </a:xfrm>
        </p:spPr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Classic TCP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95" y="1063587"/>
            <a:ext cx="7100009" cy="3852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1691680" y="4011910"/>
            <a:ext cx="2520280" cy="43204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4211960" y="4011910"/>
            <a:ext cx="241222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4453182" y="3939902"/>
            <a:ext cx="2783114" cy="5239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1972796" y="3924873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3160922" y="416695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EB8C-FF1F-1845-9DED-562F0673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Changing TCP’s control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6FB73-5353-AB4E-A535-AF05A2B70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TCP packet format is invariant</a:t>
            </a:r>
          </a:p>
          <a:p>
            <a:r>
              <a:rPr lang="en-AU" dirty="0"/>
              <a:t>But the control algorithm can vary</a:t>
            </a:r>
          </a:p>
          <a:p>
            <a:r>
              <a:rPr lang="en-AU" dirty="0"/>
              <a:t>What defines a “fitter” control algorithm?</a:t>
            </a:r>
          </a:p>
          <a:p>
            <a:pPr lvl="1"/>
            <a:r>
              <a:rPr lang="en-AU" dirty="0"/>
              <a:t>Be no less ‘aggressive’ than everyone else</a:t>
            </a:r>
          </a:p>
          <a:p>
            <a:pPr lvl="1"/>
            <a:r>
              <a:rPr lang="en-AU" dirty="0"/>
              <a:t>Try to exploit opportunities that others do not </a:t>
            </a:r>
          </a:p>
          <a:p>
            <a:pPr lvl="1"/>
            <a:r>
              <a:rPr lang="en-AU" dirty="0"/>
              <a:t>But don’t destroy the environment (network) </a:t>
            </a:r>
          </a:p>
        </p:txBody>
      </p:sp>
    </p:spTree>
    <p:extLst>
      <p:ext uri="{BB962C8B-B14F-4D97-AF65-F5344CB8AC3E}">
        <p14:creationId xmlns:p14="http://schemas.microsoft.com/office/powerpoint/2010/main" val="3085850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7BB-42CE-F2AC-E6E4-B9836FD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Carriage Service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DF98E-76E8-A672-BE11-33EC62BE2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Radio system with non-congestion loss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dirty="0"/>
              <a:t>LEO satellite services with very high jitter elements</a:t>
            </a:r>
          </a:p>
          <a:p>
            <a:r>
              <a:rPr lang="en-US" dirty="0"/>
              <a:t>Very high bandwidth services pose a challenge to linear rate increase</a:t>
            </a:r>
          </a:p>
          <a:p>
            <a:r>
              <a:rPr lang="en-US" dirty="0"/>
              <a:t>How to take advantage of equal-cost multi path frameworks</a:t>
            </a:r>
          </a:p>
          <a:p>
            <a:r>
              <a:rPr lang="en-US" dirty="0"/>
              <a:t>Session “pulsing” used by streaming services</a:t>
            </a:r>
          </a:p>
        </p:txBody>
      </p:sp>
    </p:spTree>
    <p:extLst>
      <p:ext uri="{BB962C8B-B14F-4D97-AF65-F5344CB8AC3E}">
        <p14:creationId xmlns:p14="http://schemas.microsoft.com/office/powerpoint/2010/main" val="9353417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high-speed sessions while still being ‘fair’ to other sessions and also be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19683"/>
            <a:ext cx="3158739" cy="22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0623-C254-8072-F948-A776C2D5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there’s a whole lot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7A7F4-9D14-01E8-13DA-9E2CCE5D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58949"/>
            <a:ext cx="59436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0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loss signal it repairs the loss and halves it’s sending window</a:t>
            </a:r>
          </a:p>
          <a:p>
            <a:r>
              <a:rPr lang="en-AU" dirty="0"/>
              <a:t>This will cause the sender to pause for the amount of time to drain half the outstanding data in the network (1xRTT interval)</a:t>
            </a:r>
          </a:p>
          <a:p>
            <a:r>
              <a:rPr lang="en-AU" baseline="0" dirty="0"/>
              <a:t>Ideally,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 efficiently, the queue size for a link should equal the delay bandwidth product of the link it drives</a:t>
            </a:r>
          </a:p>
        </p:txBody>
      </p:sp>
    </p:spTree>
    <p:extLst>
      <p:ext uri="{BB962C8B-B14F-4D97-AF65-F5344CB8AC3E}">
        <p14:creationId xmlns:p14="http://schemas.microsoft.com/office/powerpoint/2010/main" val="11612439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1501-71BA-2440-8B37-158FC73B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November 1859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567CC-C261-D149-867F-899EAC72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65" y="670514"/>
            <a:ext cx="2794000" cy="44831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331E2-658E-174E-893A-64267E0DA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4737445" cy="346160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Charles Darwin published a monumental work that described a theory of the origins of the diversity of life through a process of natural selection, a finding initially jointly authored in a paper by Alfred Wallace and Charles Darwin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 described a natural process that is commonly corrupted as “survival of the fittest”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It’s not just the living world where we observe these evolutionary pressures </a:t>
            </a:r>
          </a:p>
          <a:p>
            <a:pPr marL="0" indent="0">
              <a:buNone/>
            </a:pPr>
            <a:endParaRPr lang="en-AU" sz="1800" dirty="0"/>
          </a:p>
          <a:p>
            <a:pPr marL="0" indent="0">
              <a:buNone/>
            </a:pPr>
            <a:endParaRPr lang="en-AU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6EC63-4818-1C42-BABA-31F7A255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88" y="3813874"/>
            <a:ext cx="633477" cy="120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2D94D-192B-6B43-841B-C51BA2E7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838" y="3792086"/>
            <a:ext cx="957251" cy="1351414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E591670-32F5-E1AA-C8DF-87D40FC05BD5}"/>
              </a:ext>
            </a:extLst>
          </p:cNvPr>
          <p:cNvSpPr/>
          <p:nvPr/>
        </p:nvSpPr>
        <p:spPr>
          <a:xfrm>
            <a:off x="2306709" y="2529618"/>
            <a:ext cx="2943455" cy="1391753"/>
          </a:xfrm>
          <a:custGeom>
            <a:avLst/>
            <a:gdLst>
              <a:gd name="connsiteX0" fmla="*/ 0 w 2943455"/>
              <a:gd name="connsiteY0" fmla="*/ 0 h 1391753"/>
              <a:gd name="connsiteX1" fmla="*/ 1067912 w 2943455"/>
              <a:gd name="connsiteY1" fmla="*/ 246954 h 1391753"/>
              <a:gd name="connsiteX2" fmla="*/ 2823293 w 2943455"/>
              <a:gd name="connsiteY2" fmla="*/ 1308192 h 1391753"/>
              <a:gd name="connsiteX3" fmla="*/ 2803270 w 2943455"/>
              <a:gd name="connsiteY3" fmla="*/ 1168029 h 1391753"/>
              <a:gd name="connsiteX4" fmla="*/ 2923410 w 2943455"/>
              <a:gd name="connsiteY4" fmla="*/ 1361588 h 1391753"/>
              <a:gd name="connsiteX5" fmla="*/ 2769898 w 2943455"/>
              <a:gd name="connsiteY5" fmla="*/ 1388286 h 139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3455" h="1391753">
                <a:moveTo>
                  <a:pt x="0" y="0"/>
                </a:moveTo>
                <a:cubicBezTo>
                  <a:pt x="298681" y="14461"/>
                  <a:pt x="597363" y="28922"/>
                  <a:pt x="1067912" y="246954"/>
                </a:cubicBezTo>
                <a:cubicBezTo>
                  <a:pt x="1538461" y="464986"/>
                  <a:pt x="2534067" y="1154680"/>
                  <a:pt x="2823293" y="1308192"/>
                </a:cubicBezTo>
                <a:cubicBezTo>
                  <a:pt x="3112519" y="1461704"/>
                  <a:pt x="2786584" y="1159130"/>
                  <a:pt x="2803270" y="1168029"/>
                </a:cubicBezTo>
                <a:cubicBezTo>
                  <a:pt x="2819956" y="1176928"/>
                  <a:pt x="2928972" y="1324879"/>
                  <a:pt x="2923410" y="1361588"/>
                </a:cubicBezTo>
                <a:cubicBezTo>
                  <a:pt x="2917848" y="1398297"/>
                  <a:pt x="2843873" y="1393291"/>
                  <a:pt x="2769898" y="1388286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010F025-F6EE-1441-AB44-096BC481A5D7}"/>
              </a:ext>
            </a:extLst>
          </p:cNvPr>
          <p:cNvSpPr/>
          <p:nvPr/>
        </p:nvSpPr>
        <p:spPr>
          <a:xfrm>
            <a:off x="4345069" y="2556315"/>
            <a:ext cx="3341453" cy="1294844"/>
          </a:xfrm>
          <a:custGeom>
            <a:avLst/>
            <a:gdLst>
              <a:gd name="connsiteX0" fmla="*/ 0 w 3341453"/>
              <a:gd name="connsiteY0" fmla="*/ 0 h 1294844"/>
              <a:gd name="connsiteX1" fmla="*/ 2389454 w 3341453"/>
              <a:gd name="connsiteY1" fmla="*/ 734190 h 1294844"/>
              <a:gd name="connsiteX2" fmla="*/ 3277156 w 3341453"/>
              <a:gd name="connsiteY2" fmla="*/ 1208076 h 1294844"/>
              <a:gd name="connsiteX3" fmla="*/ 3277156 w 3341453"/>
              <a:gd name="connsiteY3" fmla="*/ 1081262 h 1294844"/>
              <a:gd name="connsiteX4" fmla="*/ 3317203 w 3341453"/>
              <a:gd name="connsiteY4" fmla="*/ 1241449 h 1294844"/>
              <a:gd name="connsiteX5" fmla="*/ 3043550 w 3341453"/>
              <a:gd name="connsiteY5" fmla="*/ 1294844 h 129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453" h="1294844">
                <a:moveTo>
                  <a:pt x="0" y="0"/>
                </a:moveTo>
                <a:cubicBezTo>
                  <a:pt x="921630" y="266422"/>
                  <a:pt x="1843261" y="532844"/>
                  <a:pt x="2389454" y="734190"/>
                </a:cubicBezTo>
                <a:cubicBezTo>
                  <a:pt x="2935647" y="935536"/>
                  <a:pt x="3129206" y="1150231"/>
                  <a:pt x="3277156" y="1208076"/>
                </a:cubicBezTo>
                <a:cubicBezTo>
                  <a:pt x="3425106" y="1265921"/>
                  <a:pt x="3270482" y="1075700"/>
                  <a:pt x="3277156" y="1081262"/>
                </a:cubicBezTo>
                <a:cubicBezTo>
                  <a:pt x="3283831" y="1086824"/>
                  <a:pt x="3356137" y="1205852"/>
                  <a:pt x="3317203" y="1241449"/>
                </a:cubicBezTo>
                <a:cubicBezTo>
                  <a:pt x="3278269" y="1277046"/>
                  <a:pt x="3160909" y="1285945"/>
                  <a:pt x="3043550" y="1294844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94974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Buffer Too Big</a:t>
            </a:r>
            <a:r>
              <a:rPr lang="en-AU" dirty="0"/>
              <a:t>: The queue never drains, so part of the buffer just adds delay to the connection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FA89250-80BB-D149-9A58-AD06ABC4147F}"/>
              </a:ext>
            </a:extLst>
          </p:cNvPr>
          <p:cNvSpPr/>
          <p:nvPr/>
        </p:nvSpPr>
        <p:spPr>
          <a:xfrm>
            <a:off x="1955326" y="4847662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C76428-F738-694A-821B-23DAF82ACDBB}"/>
              </a:ext>
            </a:extLst>
          </p:cNvPr>
          <p:cNvSpPr/>
          <p:nvPr/>
        </p:nvSpPr>
        <p:spPr>
          <a:xfrm>
            <a:off x="1888237" y="2521817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D861D4-E850-DA41-9910-3BFC4D1F5922}"/>
              </a:ext>
            </a:extLst>
          </p:cNvPr>
          <p:cNvSpPr/>
          <p:nvPr/>
        </p:nvSpPr>
        <p:spPr>
          <a:xfrm>
            <a:off x="3863639" y="2788860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A996A-3772-4243-9C79-A6F0AA34D019}"/>
              </a:ext>
            </a:extLst>
          </p:cNvPr>
          <p:cNvSpPr txBox="1"/>
          <p:nvPr/>
        </p:nvSpPr>
        <p:spPr>
          <a:xfrm>
            <a:off x="4015210" y="4269589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7D22-2ACD-2D4F-A7BA-44647286CAAE}"/>
              </a:ext>
            </a:extLst>
          </p:cNvPr>
          <p:cNvSpPr txBox="1"/>
          <p:nvPr/>
        </p:nvSpPr>
        <p:spPr>
          <a:xfrm>
            <a:off x="4985102" y="333271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59A3A-7BE1-DD4A-8A8B-1524BFCD61AC}"/>
              </a:ext>
            </a:extLst>
          </p:cNvPr>
          <p:cNvSpPr txBox="1"/>
          <p:nvPr/>
        </p:nvSpPr>
        <p:spPr>
          <a:xfrm>
            <a:off x="2483754" y="3445151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3B0F5F-B62A-DB48-915C-96AFFB43C4D4}"/>
              </a:ext>
            </a:extLst>
          </p:cNvPr>
          <p:cNvCxnSpPr/>
          <p:nvPr/>
        </p:nvCxnSpPr>
        <p:spPr>
          <a:xfrm flipV="1">
            <a:off x="1954909" y="2788860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05EFF-AD42-EA4C-992A-2FFFAA40956C}"/>
              </a:ext>
            </a:extLst>
          </p:cNvPr>
          <p:cNvCxnSpPr/>
          <p:nvPr/>
        </p:nvCxnSpPr>
        <p:spPr>
          <a:xfrm flipV="1">
            <a:off x="4031802" y="2814727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58A8E-3C32-BF45-992A-837CDD82D4D1}"/>
              </a:ext>
            </a:extLst>
          </p:cNvPr>
          <p:cNvSpPr txBox="1"/>
          <p:nvPr/>
        </p:nvSpPr>
        <p:spPr>
          <a:xfrm>
            <a:off x="3363262" y="4909018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7DA38-1787-524E-A8FB-A6E2471EF1B8}"/>
              </a:ext>
            </a:extLst>
          </p:cNvPr>
          <p:cNvSpPr txBox="1"/>
          <p:nvPr/>
        </p:nvSpPr>
        <p:spPr>
          <a:xfrm rot="16200000">
            <a:off x="314979" y="3529072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C36DF-D079-AF44-BCCA-6D0124E7E329}"/>
              </a:ext>
            </a:extLst>
          </p:cNvPr>
          <p:cNvSpPr txBox="1"/>
          <p:nvPr/>
        </p:nvSpPr>
        <p:spPr>
          <a:xfrm>
            <a:off x="2812477" y="2498715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D2443B0-77B3-4F40-A6D6-42A9BBDF7E18}"/>
              </a:ext>
            </a:extLst>
          </p:cNvPr>
          <p:cNvSpPr/>
          <p:nvPr/>
        </p:nvSpPr>
        <p:spPr>
          <a:xfrm>
            <a:off x="3841276" y="2268400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B6DD3-9B14-224A-9C09-D77F887430B2}"/>
              </a:ext>
            </a:extLst>
          </p:cNvPr>
          <p:cNvSpPr/>
          <p:nvPr/>
        </p:nvSpPr>
        <p:spPr>
          <a:xfrm>
            <a:off x="4027635" y="2283309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AF5DA-42D9-9042-94A8-A4E86F962BDB}"/>
              </a:ext>
            </a:extLst>
          </p:cNvPr>
          <p:cNvSpPr txBox="1"/>
          <p:nvPr/>
        </p:nvSpPr>
        <p:spPr>
          <a:xfrm>
            <a:off x="4297216" y="1976118"/>
            <a:ext cx="1446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big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0275C-17B4-D24D-BBE3-18BE6FAE7F50}"/>
              </a:ext>
            </a:extLst>
          </p:cNvPr>
          <p:cNvSpPr txBox="1"/>
          <p:nvPr/>
        </p:nvSpPr>
        <p:spPr>
          <a:xfrm>
            <a:off x="6969566" y="4055538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DAD27-A611-554B-AD7E-31F4D0BD044E}"/>
              </a:ext>
            </a:extLst>
          </p:cNvPr>
          <p:cNvSpPr txBox="1"/>
          <p:nvPr/>
        </p:nvSpPr>
        <p:spPr>
          <a:xfrm>
            <a:off x="6218774" y="2817503"/>
            <a:ext cx="16408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Added delay, or “buffer bloat”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7177E55-3A9C-EE49-BFA9-8807F2D33F10}"/>
              </a:ext>
            </a:extLst>
          </p:cNvPr>
          <p:cNvSpPr/>
          <p:nvPr/>
        </p:nvSpPr>
        <p:spPr>
          <a:xfrm>
            <a:off x="6054242" y="3341395"/>
            <a:ext cx="346065" cy="638568"/>
          </a:xfrm>
          <a:custGeom>
            <a:avLst/>
            <a:gdLst>
              <a:gd name="connsiteX0" fmla="*/ 437322 w 461420"/>
              <a:gd name="connsiteY0" fmla="*/ 24157 h 1177990"/>
              <a:gd name="connsiteX1" fmla="*/ 427382 w 461420"/>
              <a:gd name="connsiteY1" fmla="*/ 143427 h 1177990"/>
              <a:gd name="connsiteX2" fmla="*/ 109330 w 461420"/>
              <a:gd name="connsiteY2" fmla="*/ 1117461 h 1177990"/>
              <a:gd name="connsiteX3" fmla="*/ 337930 w 461420"/>
              <a:gd name="connsiteY3" fmla="*/ 978314 h 1177990"/>
              <a:gd name="connsiteX4" fmla="*/ 119269 w 461420"/>
              <a:gd name="connsiteY4" fmla="*/ 1177096 h 1177990"/>
              <a:gd name="connsiteX5" fmla="*/ 0 w 461420"/>
              <a:gd name="connsiteY5" fmla="*/ 1037948 h 11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20" h="1177990">
                <a:moveTo>
                  <a:pt x="437322" y="24157"/>
                </a:moveTo>
                <a:cubicBezTo>
                  <a:pt x="459684" y="-7317"/>
                  <a:pt x="482047" y="-38790"/>
                  <a:pt x="427382" y="143427"/>
                </a:cubicBezTo>
                <a:cubicBezTo>
                  <a:pt x="372717" y="325644"/>
                  <a:pt x="124239" y="978313"/>
                  <a:pt x="109330" y="1117461"/>
                </a:cubicBezTo>
                <a:cubicBezTo>
                  <a:pt x="94421" y="1256609"/>
                  <a:pt x="336274" y="968375"/>
                  <a:pt x="337930" y="978314"/>
                </a:cubicBezTo>
                <a:cubicBezTo>
                  <a:pt x="339586" y="988253"/>
                  <a:pt x="175591" y="1167157"/>
                  <a:pt x="119269" y="1177096"/>
                </a:cubicBezTo>
                <a:cubicBezTo>
                  <a:pt x="62947" y="1187035"/>
                  <a:pt x="31473" y="1112491"/>
                  <a:pt x="0" y="10379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BBD7D12-117E-A841-A054-CD13FE3F2AFB}"/>
              </a:ext>
            </a:extLst>
          </p:cNvPr>
          <p:cNvSpPr/>
          <p:nvPr/>
        </p:nvSpPr>
        <p:spPr>
          <a:xfrm>
            <a:off x="1883751" y="3781633"/>
            <a:ext cx="5662336" cy="149087"/>
          </a:xfrm>
          <a:custGeom>
            <a:avLst/>
            <a:gdLst>
              <a:gd name="connsiteX0" fmla="*/ 45738 w 7549781"/>
              <a:gd name="connsiteY0" fmla="*/ 198783 h 198783"/>
              <a:gd name="connsiteX1" fmla="*/ 115312 w 7549781"/>
              <a:gd name="connsiteY1" fmla="*/ 188844 h 198783"/>
              <a:gd name="connsiteX2" fmla="*/ 2073320 w 7549781"/>
              <a:gd name="connsiteY2" fmla="*/ 149087 h 198783"/>
              <a:gd name="connsiteX3" fmla="*/ 6466416 w 7549781"/>
              <a:gd name="connsiteY3" fmla="*/ 39757 h 198783"/>
              <a:gd name="connsiteX4" fmla="*/ 7549781 w 7549781"/>
              <a:gd name="connsiteY4" fmla="*/ 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781" h="198783">
                <a:moveTo>
                  <a:pt x="45738" y="198783"/>
                </a:moveTo>
                <a:cubicBezTo>
                  <a:pt x="-88440" y="197955"/>
                  <a:pt x="115312" y="188844"/>
                  <a:pt x="115312" y="188844"/>
                </a:cubicBezTo>
                <a:lnTo>
                  <a:pt x="2073320" y="149087"/>
                </a:lnTo>
                <a:lnTo>
                  <a:pt x="6466416" y="39757"/>
                </a:lnTo>
                <a:lnTo>
                  <a:pt x="7549781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2705ECA-33C0-C142-8201-989611F7488A}"/>
              </a:ext>
            </a:extLst>
          </p:cNvPr>
          <p:cNvSpPr/>
          <p:nvPr/>
        </p:nvSpPr>
        <p:spPr>
          <a:xfrm>
            <a:off x="2101966" y="3885924"/>
            <a:ext cx="4012886" cy="469696"/>
          </a:xfrm>
          <a:custGeom>
            <a:avLst/>
            <a:gdLst>
              <a:gd name="connsiteX0" fmla="*/ 3262 w 5350514"/>
              <a:gd name="connsiteY0" fmla="*/ 427476 h 626261"/>
              <a:gd name="connsiteX1" fmla="*/ 92714 w 5350514"/>
              <a:gd name="connsiteY1" fmla="*/ 407597 h 626261"/>
              <a:gd name="connsiteX2" fmla="*/ 619488 w 5350514"/>
              <a:gd name="connsiteY2" fmla="*/ 188936 h 626261"/>
              <a:gd name="connsiteX3" fmla="*/ 500219 w 5350514"/>
              <a:gd name="connsiteY3" fmla="*/ 616319 h 626261"/>
              <a:gd name="connsiteX4" fmla="*/ 1444436 w 5350514"/>
              <a:gd name="connsiteY4" fmla="*/ 29910 h 626261"/>
              <a:gd name="connsiteX5" fmla="*/ 1384801 w 5350514"/>
              <a:gd name="connsiteY5" fmla="*/ 626258 h 626261"/>
              <a:gd name="connsiteX6" fmla="*/ 2269384 w 5350514"/>
              <a:gd name="connsiteY6" fmla="*/ 39849 h 626261"/>
              <a:gd name="connsiteX7" fmla="*/ 2110358 w 5350514"/>
              <a:gd name="connsiteY7" fmla="*/ 586502 h 626261"/>
              <a:gd name="connsiteX8" fmla="*/ 2855792 w 5350514"/>
              <a:gd name="connsiteY8" fmla="*/ 39849 h 626261"/>
              <a:gd name="connsiteX9" fmla="*/ 2686827 w 5350514"/>
              <a:gd name="connsiteY9" fmla="*/ 566623 h 626261"/>
              <a:gd name="connsiteX10" fmla="*/ 3283175 w 5350514"/>
              <a:gd name="connsiteY10" fmla="*/ 93 h 626261"/>
              <a:gd name="connsiteX11" fmla="*/ 3094332 w 5350514"/>
              <a:gd name="connsiteY11" fmla="*/ 536806 h 626261"/>
              <a:gd name="connsiteX12" fmla="*/ 3780132 w 5350514"/>
              <a:gd name="connsiteY12" fmla="*/ 93 h 626261"/>
              <a:gd name="connsiteX13" fmla="*/ 3541592 w 5350514"/>
              <a:gd name="connsiteY13" fmla="*/ 586502 h 626261"/>
              <a:gd name="connsiteX14" fmla="*/ 4157819 w 5350514"/>
              <a:gd name="connsiteY14" fmla="*/ 39849 h 626261"/>
              <a:gd name="connsiteX15" fmla="*/ 4078306 w 5350514"/>
              <a:gd name="connsiteY15" fmla="*/ 516928 h 626261"/>
              <a:gd name="connsiteX16" fmla="*/ 4465932 w 5350514"/>
              <a:gd name="connsiteY16" fmla="*/ 19971 h 626261"/>
              <a:gd name="connsiteX17" fmla="*/ 4247271 w 5350514"/>
              <a:gd name="connsiteY17" fmla="*/ 497049 h 626261"/>
              <a:gd name="connsiteX18" fmla="*/ 4803862 w 5350514"/>
              <a:gd name="connsiteY18" fmla="*/ 39849 h 626261"/>
              <a:gd name="connsiteX19" fmla="*/ 4843619 w 5350514"/>
              <a:gd name="connsiteY19" fmla="*/ 447354 h 626261"/>
              <a:gd name="connsiteX20" fmla="*/ 5350514 w 5350514"/>
              <a:gd name="connsiteY20" fmla="*/ 59728 h 62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514" h="626261">
                <a:moveTo>
                  <a:pt x="3262" y="427476"/>
                </a:moveTo>
                <a:cubicBezTo>
                  <a:pt x="-3364" y="437415"/>
                  <a:pt x="-9990" y="447354"/>
                  <a:pt x="92714" y="407597"/>
                </a:cubicBezTo>
                <a:cubicBezTo>
                  <a:pt x="195418" y="367840"/>
                  <a:pt x="551571" y="154149"/>
                  <a:pt x="619488" y="188936"/>
                </a:cubicBezTo>
                <a:cubicBezTo>
                  <a:pt x="687405" y="223723"/>
                  <a:pt x="362728" y="642823"/>
                  <a:pt x="500219" y="616319"/>
                </a:cubicBezTo>
                <a:cubicBezTo>
                  <a:pt x="637710" y="589815"/>
                  <a:pt x="1297006" y="28253"/>
                  <a:pt x="1444436" y="29910"/>
                </a:cubicBezTo>
                <a:cubicBezTo>
                  <a:pt x="1591866" y="31567"/>
                  <a:pt x="1247310" y="624601"/>
                  <a:pt x="1384801" y="626258"/>
                </a:cubicBezTo>
                <a:cubicBezTo>
                  <a:pt x="1522292" y="627915"/>
                  <a:pt x="2148458" y="46475"/>
                  <a:pt x="2269384" y="39849"/>
                </a:cubicBezTo>
                <a:cubicBezTo>
                  <a:pt x="2390310" y="33223"/>
                  <a:pt x="2012623" y="586502"/>
                  <a:pt x="2110358" y="586502"/>
                </a:cubicBezTo>
                <a:cubicBezTo>
                  <a:pt x="2208093" y="586502"/>
                  <a:pt x="2759714" y="43162"/>
                  <a:pt x="2855792" y="39849"/>
                </a:cubicBezTo>
                <a:cubicBezTo>
                  <a:pt x="2951870" y="36536"/>
                  <a:pt x="2615597" y="573249"/>
                  <a:pt x="2686827" y="566623"/>
                </a:cubicBezTo>
                <a:cubicBezTo>
                  <a:pt x="2758057" y="559997"/>
                  <a:pt x="3215258" y="5062"/>
                  <a:pt x="3283175" y="93"/>
                </a:cubicBezTo>
                <a:cubicBezTo>
                  <a:pt x="3351093" y="-4877"/>
                  <a:pt x="3011506" y="536806"/>
                  <a:pt x="3094332" y="536806"/>
                </a:cubicBezTo>
                <a:cubicBezTo>
                  <a:pt x="3177158" y="536806"/>
                  <a:pt x="3705589" y="-8190"/>
                  <a:pt x="3780132" y="93"/>
                </a:cubicBezTo>
                <a:cubicBezTo>
                  <a:pt x="3854675" y="8376"/>
                  <a:pt x="3478644" y="579876"/>
                  <a:pt x="3541592" y="586502"/>
                </a:cubicBezTo>
                <a:cubicBezTo>
                  <a:pt x="3604540" y="593128"/>
                  <a:pt x="4068367" y="51445"/>
                  <a:pt x="4157819" y="39849"/>
                </a:cubicBezTo>
                <a:cubicBezTo>
                  <a:pt x="4247271" y="28253"/>
                  <a:pt x="4026954" y="520241"/>
                  <a:pt x="4078306" y="516928"/>
                </a:cubicBezTo>
                <a:cubicBezTo>
                  <a:pt x="4129658" y="513615"/>
                  <a:pt x="4437771" y="23284"/>
                  <a:pt x="4465932" y="19971"/>
                </a:cubicBezTo>
                <a:cubicBezTo>
                  <a:pt x="4494093" y="16658"/>
                  <a:pt x="4190949" y="493736"/>
                  <a:pt x="4247271" y="497049"/>
                </a:cubicBezTo>
                <a:cubicBezTo>
                  <a:pt x="4303593" y="500362"/>
                  <a:pt x="4704471" y="48131"/>
                  <a:pt x="4803862" y="39849"/>
                </a:cubicBezTo>
                <a:cubicBezTo>
                  <a:pt x="4903253" y="31567"/>
                  <a:pt x="4752510" y="444041"/>
                  <a:pt x="4843619" y="447354"/>
                </a:cubicBezTo>
                <a:cubicBezTo>
                  <a:pt x="4934728" y="450667"/>
                  <a:pt x="5142621" y="255197"/>
                  <a:pt x="5350514" y="59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CB240F2-ACCD-3245-A490-27C68C975452}"/>
              </a:ext>
            </a:extLst>
          </p:cNvPr>
          <p:cNvSpPr/>
          <p:nvPr/>
        </p:nvSpPr>
        <p:spPr>
          <a:xfrm>
            <a:off x="1963436" y="4285899"/>
            <a:ext cx="5452741" cy="123416"/>
          </a:xfrm>
          <a:custGeom>
            <a:avLst/>
            <a:gdLst>
              <a:gd name="connsiteX0" fmla="*/ 0 w 5452741"/>
              <a:gd name="connsiteY0" fmla="*/ 123416 h 123416"/>
              <a:gd name="connsiteX1" fmla="*/ 2855396 w 5452741"/>
              <a:gd name="connsiteY1" fmla="*/ 67318 h 123416"/>
              <a:gd name="connsiteX2" fmla="*/ 4235411 w 5452741"/>
              <a:gd name="connsiteY2" fmla="*/ 33659 h 123416"/>
              <a:gd name="connsiteX3" fmla="*/ 5452741 w 5452741"/>
              <a:gd name="connsiteY3" fmla="*/ 0 h 1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741" h="123416">
                <a:moveTo>
                  <a:pt x="0" y="123416"/>
                </a:moveTo>
                <a:lnTo>
                  <a:pt x="2855396" y="67318"/>
                </a:lnTo>
                <a:lnTo>
                  <a:pt x="4235411" y="33659"/>
                </a:lnTo>
                <a:lnTo>
                  <a:pt x="5452741" y="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C86BC0-9E0A-C164-74BC-38F149B67D3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947872" y="4425376"/>
            <a:ext cx="1888473" cy="34023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4DA7D8-CE6C-FC67-525D-CC95E3A02127}"/>
              </a:ext>
            </a:extLst>
          </p:cNvPr>
          <p:cNvCxnSpPr>
            <a:cxnSpLocks/>
          </p:cNvCxnSpPr>
          <p:nvPr/>
        </p:nvCxnSpPr>
        <p:spPr>
          <a:xfrm>
            <a:off x="3836345" y="4425376"/>
            <a:ext cx="191290" cy="22158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B21666-2149-5E34-42E3-192AC38E8249}"/>
              </a:ext>
            </a:extLst>
          </p:cNvPr>
          <p:cNvCxnSpPr>
            <a:cxnSpLocks/>
          </p:cNvCxnSpPr>
          <p:nvPr/>
        </p:nvCxnSpPr>
        <p:spPr>
          <a:xfrm flipV="1">
            <a:off x="4049584" y="4353368"/>
            <a:ext cx="2811097" cy="27061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A413FC66-48AB-A9E5-F10C-319748B9611A}"/>
              </a:ext>
            </a:extLst>
          </p:cNvPr>
          <p:cNvSpPr/>
          <p:nvPr/>
        </p:nvSpPr>
        <p:spPr>
          <a:xfrm>
            <a:off x="4051393" y="4625396"/>
            <a:ext cx="126814" cy="253629"/>
          </a:xfrm>
          <a:custGeom>
            <a:avLst/>
            <a:gdLst>
              <a:gd name="connsiteX0" fmla="*/ 6674 w 126814"/>
              <a:gd name="connsiteY0" fmla="*/ 0 h 253629"/>
              <a:gd name="connsiteX1" fmla="*/ 86768 w 126814"/>
              <a:gd name="connsiteY1" fmla="*/ 26697 h 253629"/>
              <a:gd name="connsiteX2" fmla="*/ 60070 w 126814"/>
              <a:gd name="connsiteY2" fmla="*/ 120140 h 253629"/>
              <a:gd name="connsiteX3" fmla="*/ 126814 w 126814"/>
              <a:gd name="connsiteY3" fmla="*/ 120140 h 253629"/>
              <a:gd name="connsiteX4" fmla="*/ 60070 w 126814"/>
              <a:gd name="connsiteY4" fmla="*/ 146838 h 253629"/>
              <a:gd name="connsiteX5" fmla="*/ 66744 w 126814"/>
              <a:gd name="connsiteY5" fmla="*/ 213582 h 253629"/>
              <a:gd name="connsiteX6" fmla="*/ 0 w 126814"/>
              <a:gd name="connsiteY6" fmla="*/ 253629 h 25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4" h="253629">
                <a:moveTo>
                  <a:pt x="6674" y="0"/>
                </a:moveTo>
                <a:cubicBezTo>
                  <a:pt x="42271" y="3337"/>
                  <a:pt x="77869" y="6674"/>
                  <a:pt x="86768" y="26697"/>
                </a:cubicBezTo>
                <a:cubicBezTo>
                  <a:pt x="95667" y="46720"/>
                  <a:pt x="53396" y="104566"/>
                  <a:pt x="60070" y="120140"/>
                </a:cubicBezTo>
                <a:cubicBezTo>
                  <a:pt x="66744" y="135714"/>
                  <a:pt x="126814" y="115690"/>
                  <a:pt x="126814" y="120140"/>
                </a:cubicBezTo>
                <a:cubicBezTo>
                  <a:pt x="126814" y="124590"/>
                  <a:pt x="70082" y="131264"/>
                  <a:pt x="60070" y="146838"/>
                </a:cubicBezTo>
                <a:cubicBezTo>
                  <a:pt x="50058" y="162412"/>
                  <a:pt x="76756" y="195784"/>
                  <a:pt x="66744" y="213582"/>
                </a:cubicBezTo>
                <a:cubicBezTo>
                  <a:pt x="56732" y="231380"/>
                  <a:pt x="28366" y="242504"/>
                  <a:pt x="0" y="253629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7918CC-D69C-46E1-0863-5EC517BBAC98}"/>
              </a:ext>
            </a:extLst>
          </p:cNvPr>
          <p:cNvSpPr txBox="1"/>
          <p:nvPr/>
        </p:nvSpPr>
        <p:spPr>
          <a:xfrm>
            <a:off x="3738300" y="4659447"/>
            <a:ext cx="1496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>
                <a:solidFill>
                  <a:srgbClr val="FF0000"/>
                </a:solidFill>
                <a:latin typeface="AhnbergHand" pitchFamily="2" charset="0"/>
              </a:rPr>
              <a:t>Standing Queue</a:t>
            </a:r>
          </a:p>
        </p:txBody>
      </p:sp>
    </p:spTree>
    <p:extLst>
      <p:ext uri="{BB962C8B-B14F-4D97-AF65-F5344CB8AC3E}">
        <p14:creationId xmlns:p14="http://schemas.microsoft.com/office/powerpoint/2010/main" val="48659671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Buffer Too Small</a:t>
            </a:r>
            <a:r>
              <a:rPr lang="en-AU" dirty="0"/>
              <a:t>: The queue drains, and the sender operates below bottleneck speed – so the link is under-used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261EC19-3D19-B742-BF6B-D2AC4CD41B70}"/>
              </a:ext>
            </a:extLst>
          </p:cNvPr>
          <p:cNvSpPr/>
          <p:nvPr/>
        </p:nvSpPr>
        <p:spPr>
          <a:xfrm>
            <a:off x="1489295" y="4742014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1E24CAA-FE22-564F-9A3C-CF01E2F90FA4}"/>
              </a:ext>
            </a:extLst>
          </p:cNvPr>
          <p:cNvSpPr/>
          <p:nvPr/>
        </p:nvSpPr>
        <p:spPr>
          <a:xfrm>
            <a:off x="1422623" y="2449245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822CBF4-CF53-5343-927A-B941B3C2F179}"/>
              </a:ext>
            </a:extLst>
          </p:cNvPr>
          <p:cNvSpPr/>
          <p:nvPr/>
        </p:nvSpPr>
        <p:spPr>
          <a:xfrm rot="21091153">
            <a:off x="3461207" y="2696111"/>
            <a:ext cx="213928" cy="107178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48D8A-4EF2-6843-8291-A4571894440C}"/>
              </a:ext>
            </a:extLst>
          </p:cNvPr>
          <p:cNvSpPr txBox="1"/>
          <p:nvPr/>
        </p:nvSpPr>
        <p:spPr>
          <a:xfrm>
            <a:off x="3839639" y="3850094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63644C-54D7-D04A-A34D-5AD27B1D5E0F}"/>
              </a:ext>
            </a:extLst>
          </p:cNvPr>
          <p:cNvSpPr txBox="1"/>
          <p:nvPr/>
        </p:nvSpPr>
        <p:spPr>
          <a:xfrm>
            <a:off x="4519488" y="3260147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73E13-168D-C741-AF88-1FCAD59206DB}"/>
              </a:ext>
            </a:extLst>
          </p:cNvPr>
          <p:cNvSpPr txBox="1"/>
          <p:nvPr/>
        </p:nvSpPr>
        <p:spPr>
          <a:xfrm>
            <a:off x="2018140" y="337257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9AA938-9819-6A47-A9CE-7C87D6E8996E}"/>
              </a:ext>
            </a:extLst>
          </p:cNvPr>
          <p:cNvCxnSpPr/>
          <p:nvPr/>
        </p:nvCxnSpPr>
        <p:spPr>
          <a:xfrm flipV="1">
            <a:off x="1489295" y="2716288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021E60-7D28-CF40-8B79-D5EFBE8D7E62}"/>
              </a:ext>
            </a:extLst>
          </p:cNvPr>
          <p:cNvCxnSpPr/>
          <p:nvPr/>
        </p:nvCxnSpPr>
        <p:spPr>
          <a:xfrm flipV="1">
            <a:off x="3799786" y="2722133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3E16F8-BFAB-CD42-AFC5-BA7E77C3A51B}"/>
              </a:ext>
            </a:extLst>
          </p:cNvPr>
          <p:cNvSpPr txBox="1"/>
          <p:nvPr/>
        </p:nvSpPr>
        <p:spPr>
          <a:xfrm>
            <a:off x="2897648" y="4836446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C1920-CCE4-514C-8C80-67AF7C213067}"/>
              </a:ext>
            </a:extLst>
          </p:cNvPr>
          <p:cNvSpPr txBox="1"/>
          <p:nvPr/>
        </p:nvSpPr>
        <p:spPr>
          <a:xfrm rot="16200000">
            <a:off x="-150635" y="3456500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EC99A9-43A0-3343-AF40-8670DAD91B0C}"/>
              </a:ext>
            </a:extLst>
          </p:cNvPr>
          <p:cNvSpPr txBox="1"/>
          <p:nvPr/>
        </p:nvSpPr>
        <p:spPr>
          <a:xfrm>
            <a:off x="2346863" y="2426143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3F25B73-6304-704D-99C0-EE449398B224}"/>
              </a:ext>
            </a:extLst>
          </p:cNvPr>
          <p:cNvSpPr/>
          <p:nvPr/>
        </p:nvSpPr>
        <p:spPr>
          <a:xfrm>
            <a:off x="3375662" y="2195828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F6A983CD-32D9-CC4D-9630-E1DFEDB97558}"/>
              </a:ext>
            </a:extLst>
          </p:cNvPr>
          <p:cNvSpPr/>
          <p:nvPr/>
        </p:nvSpPr>
        <p:spPr>
          <a:xfrm>
            <a:off x="3802299" y="2210737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54F486-A409-384B-ABE4-529428362E77}"/>
              </a:ext>
            </a:extLst>
          </p:cNvPr>
          <p:cNvSpPr txBox="1"/>
          <p:nvPr/>
        </p:nvSpPr>
        <p:spPr>
          <a:xfrm>
            <a:off x="3884449" y="2136522"/>
            <a:ext cx="1640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small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DF6B71-2147-BC44-BFA7-009D2397D730}"/>
              </a:ext>
            </a:extLst>
          </p:cNvPr>
          <p:cNvSpPr txBox="1"/>
          <p:nvPr/>
        </p:nvSpPr>
        <p:spPr>
          <a:xfrm>
            <a:off x="6427207" y="2897767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27868C7-27B8-FE4A-81F2-A5DF43452341}"/>
              </a:ext>
            </a:extLst>
          </p:cNvPr>
          <p:cNvSpPr/>
          <p:nvPr/>
        </p:nvSpPr>
        <p:spPr>
          <a:xfrm>
            <a:off x="3853666" y="3280991"/>
            <a:ext cx="710970" cy="390798"/>
          </a:xfrm>
          <a:custGeom>
            <a:avLst/>
            <a:gdLst>
              <a:gd name="connsiteX0" fmla="*/ 23621 w 947960"/>
              <a:gd name="connsiteY0" fmla="*/ 73804 h 521064"/>
              <a:gd name="connsiteX1" fmla="*/ 152830 w 947960"/>
              <a:gd name="connsiteY1" fmla="*/ 4230 h 521064"/>
              <a:gd name="connsiteX2" fmla="*/ 3743 w 947960"/>
              <a:gd name="connsiteY2" fmla="*/ 183134 h 521064"/>
              <a:gd name="connsiteX3" fmla="*/ 341673 w 947960"/>
              <a:gd name="connsiteY3" fmla="*/ 14169 h 521064"/>
              <a:gd name="connsiteX4" fmla="*/ 53438 w 947960"/>
              <a:gd name="connsiteY4" fmla="*/ 362038 h 521064"/>
              <a:gd name="connsiteX5" fmla="*/ 729299 w 947960"/>
              <a:gd name="connsiteY5" fmla="*/ 4230 h 521064"/>
              <a:gd name="connsiteX6" fmla="*/ 83256 w 947960"/>
              <a:gd name="connsiteY6" fmla="*/ 521064 h 521064"/>
              <a:gd name="connsiteX7" fmla="*/ 947960 w 947960"/>
              <a:gd name="connsiteY7" fmla="*/ 4230 h 5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960" h="521064">
                <a:moveTo>
                  <a:pt x="23621" y="73804"/>
                </a:moveTo>
                <a:cubicBezTo>
                  <a:pt x="89882" y="29906"/>
                  <a:pt x="156143" y="-13992"/>
                  <a:pt x="152830" y="4230"/>
                </a:cubicBezTo>
                <a:cubicBezTo>
                  <a:pt x="149517" y="22452"/>
                  <a:pt x="-27731" y="181478"/>
                  <a:pt x="3743" y="183134"/>
                </a:cubicBezTo>
                <a:cubicBezTo>
                  <a:pt x="35217" y="184790"/>
                  <a:pt x="333391" y="-15648"/>
                  <a:pt x="341673" y="14169"/>
                </a:cubicBezTo>
                <a:cubicBezTo>
                  <a:pt x="349955" y="43986"/>
                  <a:pt x="-11166" y="363694"/>
                  <a:pt x="53438" y="362038"/>
                </a:cubicBezTo>
                <a:cubicBezTo>
                  <a:pt x="118042" y="360382"/>
                  <a:pt x="724329" y="-22274"/>
                  <a:pt x="729299" y="4230"/>
                </a:cubicBezTo>
                <a:cubicBezTo>
                  <a:pt x="734269" y="30734"/>
                  <a:pt x="46813" y="521064"/>
                  <a:pt x="83256" y="521064"/>
                </a:cubicBezTo>
                <a:cubicBezTo>
                  <a:pt x="119699" y="521064"/>
                  <a:pt x="533829" y="262647"/>
                  <a:pt x="947960" y="42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4EB154-4F85-6046-9268-449FD44D1750}"/>
              </a:ext>
            </a:extLst>
          </p:cNvPr>
          <p:cNvSpPr txBox="1"/>
          <p:nvPr/>
        </p:nvSpPr>
        <p:spPr>
          <a:xfrm>
            <a:off x="3933961" y="2473914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Idle capacity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02E70BE-E5F1-5145-A86B-DC0ACFD3D464}"/>
              </a:ext>
            </a:extLst>
          </p:cNvPr>
          <p:cNvSpPr/>
          <p:nvPr/>
        </p:nvSpPr>
        <p:spPr>
          <a:xfrm>
            <a:off x="4205986" y="2948718"/>
            <a:ext cx="231926" cy="294412"/>
          </a:xfrm>
          <a:custGeom>
            <a:avLst/>
            <a:gdLst>
              <a:gd name="connsiteX0" fmla="*/ 299296 w 309235"/>
              <a:gd name="connsiteY0" fmla="*/ 0 h 392549"/>
              <a:gd name="connsiteX1" fmla="*/ 40878 w 309235"/>
              <a:gd name="connsiteY1" fmla="*/ 387626 h 392549"/>
              <a:gd name="connsiteX2" fmla="*/ 1122 w 309235"/>
              <a:gd name="connsiteY2" fmla="*/ 228600 h 392549"/>
              <a:gd name="connsiteX3" fmla="*/ 40878 w 309235"/>
              <a:gd name="connsiteY3" fmla="*/ 377687 h 392549"/>
              <a:gd name="connsiteX4" fmla="*/ 309235 w 309235"/>
              <a:gd name="connsiteY4" fmla="*/ 268356 h 39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35" h="392549">
                <a:moveTo>
                  <a:pt x="299296" y="0"/>
                </a:moveTo>
                <a:cubicBezTo>
                  <a:pt x="194935" y="174763"/>
                  <a:pt x="90574" y="349526"/>
                  <a:pt x="40878" y="387626"/>
                </a:cubicBezTo>
                <a:cubicBezTo>
                  <a:pt x="-8818" y="425726"/>
                  <a:pt x="1122" y="230256"/>
                  <a:pt x="1122" y="228600"/>
                </a:cubicBezTo>
                <a:cubicBezTo>
                  <a:pt x="1122" y="226944"/>
                  <a:pt x="-10474" y="371061"/>
                  <a:pt x="40878" y="377687"/>
                </a:cubicBezTo>
                <a:cubicBezTo>
                  <a:pt x="92230" y="384313"/>
                  <a:pt x="200732" y="326334"/>
                  <a:pt x="309235" y="26835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ED36C3-330E-F774-796E-CD5DB87695A0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1482258" y="4253633"/>
            <a:ext cx="1915767" cy="43940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FF6792-E47F-F554-C007-5162E1A14ECD}"/>
              </a:ext>
            </a:extLst>
          </p:cNvPr>
          <p:cNvCxnSpPr>
            <a:cxnSpLocks/>
          </p:cNvCxnSpPr>
          <p:nvPr/>
        </p:nvCxnSpPr>
        <p:spPr>
          <a:xfrm>
            <a:off x="3397237" y="4250999"/>
            <a:ext cx="123174" cy="45368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F2B55B-6B23-CA13-ACFD-21228FB57796}"/>
              </a:ext>
            </a:extLst>
          </p:cNvPr>
          <p:cNvCxnSpPr>
            <a:cxnSpLocks/>
            <a:stCxn id="37" idx="1"/>
          </p:cNvCxnSpPr>
          <p:nvPr/>
        </p:nvCxnSpPr>
        <p:spPr>
          <a:xfrm flipV="1">
            <a:off x="3802299" y="4217629"/>
            <a:ext cx="2952247" cy="47540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9FB14CA7-C002-5E1F-BDB0-1EC29CC28DA5}"/>
              </a:ext>
            </a:extLst>
          </p:cNvPr>
          <p:cNvSpPr/>
          <p:nvPr/>
        </p:nvSpPr>
        <p:spPr>
          <a:xfrm rot="5400000">
            <a:off x="3597948" y="4706758"/>
            <a:ext cx="126814" cy="253629"/>
          </a:xfrm>
          <a:custGeom>
            <a:avLst/>
            <a:gdLst>
              <a:gd name="connsiteX0" fmla="*/ 6674 w 126814"/>
              <a:gd name="connsiteY0" fmla="*/ 0 h 253629"/>
              <a:gd name="connsiteX1" fmla="*/ 86768 w 126814"/>
              <a:gd name="connsiteY1" fmla="*/ 26697 h 253629"/>
              <a:gd name="connsiteX2" fmla="*/ 60070 w 126814"/>
              <a:gd name="connsiteY2" fmla="*/ 120140 h 253629"/>
              <a:gd name="connsiteX3" fmla="*/ 126814 w 126814"/>
              <a:gd name="connsiteY3" fmla="*/ 120140 h 253629"/>
              <a:gd name="connsiteX4" fmla="*/ 60070 w 126814"/>
              <a:gd name="connsiteY4" fmla="*/ 146838 h 253629"/>
              <a:gd name="connsiteX5" fmla="*/ 66744 w 126814"/>
              <a:gd name="connsiteY5" fmla="*/ 213582 h 253629"/>
              <a:gd name="connsiteX6" fmla="*/ 0 w 126814"/>
              <a:gd name="connsiteY6" fmla="*/ 253629 h 25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4" h="253629">
                <a:moveTo>
                  <a:pt x="6674" y="0"/>
                </a:moveTo>
                <a:cubicBezTo>
                  <a:pt x="42271" y="3337"/>
                  <a:pt x="77869" y="6674"/>
                  <a:pt x="86768" y="26697"/>
                </a:cubicBezTo>
                <a:cubicBezTo>
                  <a:pt x="95667" y="46720"/>
                  <a:pt x="53396" y="104566"/>
                  <a:pt x="60070" y="120140"/>
                </a:cubicBezTo>
                <a:cubicBezTo>
                  <a:pt x="66744" y="135714"/>
                  <a:pt x="126814" y="115690"/>
                  <a:pt x="126814" y="120140"/>
                </a:cubicBezTo>
                <a:cubicBezTo>
                  <a:pt x="126814" y="124590"/>
                  <a:pt x="70082" y="131264"/>
                  <a:pt x="60070" y="146838"/>
                </a:cubicBezTo>
                <a:cubicBezTo>
                  <a:pt x="50058" y="162412"/>
                  <a:pt x="76756" y="195784"/>
                  <a:pt x="66744" y="213582"/>
                </a:cubicBezTo>
                <a:cubicBezTo>
                  <a:pt x="56732" y="231380"/>
                  <a:pt x="28366" y="242504"/>
                  <a:pt x="0" y="253629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CD230-0ACF-C518-1A4B-8F5C08B628A3}"/>
              </a:ext>
            </a:extLst>
          </p:cNvPr>
          <p:cNvSpPr txBox="1"/>
          <p:nvPr/>
        </p:nvSpPr>
        <p:spPr>
          <a:xfrm>
            <a:off x="3403222" y="4902011"/>
            <a:ext cx="803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>
                <a:solidFill>
                  <a:srgbClr val="FF0000"/>
                </a:solidFill>
                <a:latin typeface="AhnbergHand" pitchFamily="2" charset="0"/>
              </a:rPr>
              <a:t>Link Idle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14C8ACF-13DB-2A20-9051-EB5B00D0ED76}"/>
              </a:ext>
            </a:extLst>
          </p:cNvPr>
          <p:cNvSpPr/>
          <p:nvPr/>
        </p:nvSpPr>
        <p:spPr>
          <a:xfrm>
            <a:off x="1495077" y="3223761"/>
            <a:ext cx="5445659" cy="20136"/>
          </a:xfrm>
          <a:custGeom>
            <a:avLst/>
            <a:gdLst>
              <a:gd name="connsiteX0" fmla="*/ 0 w 5445659"/>
              <a:gd name="connsiteY0" fmla="*/ 6674 h 20136"/>
              <a:gd name="connsiteX1" fmla="*/ 847656 w 5445659"/>
              <a:gd name="connsiteY1" fmla="*/ 0 h 20136"/>
              <a:gd name="connsiteX2" fmla="*/ 4732187 w 5445659"/>
              <a:gd name="connsiteY2" fmla="*/ 20023 h 20136"/>
              <a:gd name="connsiteX3" fmla="*/ 5433005 w 5445659"/>
              <a:gd name="connsiteY3" fmla="*/ 6674 h 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659" h="20136">
                <a:moveTo>
                  <a:pt x="0" y="6674"/>
                </a:moveTo>
                <a:lnTo>
                  <a:pt x="847656" y="0"/>
                </a:lnTo>
                <a:lnTo>
                  <a:pt x="4732187" y="20023"/>
                </a:lnTo>
                <a:cubicBezTo>
                  <a:pt x="5496412" y="21135"/>
                  <a:pt x="5464708" y="13904"/>
                  <a:pt x="5433005" y="667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63454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DFE6-3811-4F42-A2C4-41E46432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5F4E-C98A-9249-A021-26762808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“general” rule of thumb for configuring the buffer size in a router is: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Using the bandwidth and the roundtrip delay of the link being driven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A5A7-6E13-A040-8824-63A2312B6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93159981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BA51-1BE0-856B-21E8-E680D55BC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6A06-5DD1-68D9-E1AA-2049C38E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E99E-8B26-2EAE-9CFE-E79AC593E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“general” rule of thumb for configuring the buffer size in a router is: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Using the bandwidth and the roundtrip delay of the link being driven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9FCE6-7DF7-C4A0-9631-CA301F22A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1584B-7381-F9F6-AB9A-FB6BCB2F7C60}"/>
              </a:ext>
            </a:extLst>
          </p:cNvPr>
          <p:cNvSpPr txBox="1"/>
          <p:nvPr/>
        </p:nvSpPr>
        <p:spPr>
          <a:xfrm rot="20900044">
            <a:off x="248223" y="2326166"/>
            <a:ext cx="8647556" cy="9233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endParaRPr lang="en-AU" b="1" dirty="0"/>
          </a:p>
          <a:p>
            <a:r>
              <a:rPr lang="en-AU" b="1" dirty="0">
                <a:solidFill>
                  <a:srgbClr val="FF0000"/>
                </a:solidFill>
                <a:latin typeface="AhnbergHand" pitchFamily="2" charset="0"/>
              </a:rPr>
              <a:t>All this works with an assumption of a single queue and a single flow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58974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21BF-A097-0647-AB40-6BAC0CBA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From 1 to N – Scaling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AA16-E2F2-1248-B600-483A3ED2F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833D-4B9F-FD4E-8B8F-B5D6C80A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finding of buffer size relates to a single flow through a single bottleneck resource</a:t>
            </a:r>
          </a:p>
          <a:p>
            <a:r>
              <a:rPr lang="en-AU" dirty="0"/>
              <a:t>What happens to buffers with more simultaneous flows and faster transmission systems?</a:t>
            </a:r>
          </a:p>
        </p:txBody>
      </p:sp>
    </p:spTree>
    <p:extLst>
      <p:ext uri="{BB962C8B-B14F-4D97-AF65-F5344CB8AC3E}">
        <p14:creationId xmlns:p14="http://schemas.microsoft.com/office/powerpoint/2010/main" val="125393173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reduced by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25</a:t>
            </a:fld>
            <a:endParaRPr lang="en-AU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0EF5F-2A43-2B4E-BA48-DA749E56C91F}"/>
              </a:ext>
            </a:extLst>
          </p:cNvPr>
          <p:cNvGrpSpPr/>
          <p:nvPr/>
        </p:nvGrpSpPr>
        <p:grpSpPr>
          <a:xfrm>
            <a:off x="1259632" y="3578240"/>
            <a:ext cx="2430071" cy="1191361"/>
            <a:chOff x="1118367" y="3782660"/>
            <a:chExt cx="2430071" cy="119136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ED788EB-96E1-7247-BC07-828C9DCF40C3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D4999-07B2-F748-A720-DA881DB75E76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C5EEB-86D2-8740-BF72-6A0843D85870}"/>
              </a:ext>
            </a:extLst>
          </p:cNvPr>
          <p:cNvGrpSpPr/>
          <p:nvPr/>
        </p:nvGrpSpPr>
        <p:grpSpPr>
          <a:xfrm>
            <a:off x="5148064" y="3569539"/>
            <a:ext cx="2430071" cy="1191361"/>
            <a:chOff x="1118367" y="3782660"/>
            <a:chExt cx="2430071" cy="119136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73FE0C-5CC3-2942-B82A-B7CE11808EAC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96B5A32-162F-4A47-BF5B-E21A20BD481B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01B01CE-E54E-B745-B6AE-112287F29A92}"/>
              </a:ext>
            </a:extLst>
          </p:cNvPr>
          <p:cNvSpPr/>
          <p:nvPr/>
        </p:nvSpPr>
        <p:spPr>
          <a:xfrm>
            <a:off x="1334313" y="3667437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D9CD2A-049A-8446-AE81-DDB6DD345823}"/>
              </a:ext>
            </a:extLst>
          </p:cNvPr>
          <p:cNvSpPr/>
          <p:nvPr/>
        </p:nvSpPr>
        <p:spPr>
          <a:xfrm>
            <a:off x="2351188" y="3728246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F0913DC-0394-494A-B7AA-43B7F4E752A6}"/>
              </a:ext>
            </a:extLst>
          </p:cNvPr>
          <p:cNvSpPr/>
          <p:nvPr/>
        </p:nvSpPr>
        <p:spPr>
          <a:xfrm>
            <a:off x="1316421" y="3035681"/>
            <a:ext cx="922282" cy="1237593"/>
          </a:xfrm>
          <a:custGeom>
            <a:avLst/>
            <a:gdLst>
              <a:gd name="connsiteX0" fmla="*/ 0 w 922282"/>
              <a:gd name="connsiteY0" fmla="*/ 1237593 h 1237593"/>
              <a:gd name="connsiteX1" fmla="*/ 701565 w 922282"/>
              <a:gd name="connsiteY1" fmla="*/ 354724 h 1237593"/>
              <a:gd name="connsiteX2" fmla="*/ 922282 w 922282"/>
              <a:gd name="connsiteY2" fmla="*/ 0 h 123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2" h="1237593">
                <a:moveTo>
                  <a:pt x="0" y="1237593"/>
                </a:moveTo>
                <a:cubicBezTo>
                  <a:pt x="273925" y="899291"/>
                  <a:pt x="547851" y="560989"/>
                  <a:pt x="701565" y="354724"/>
                </a:cubicBezTo>
                <a:cubicBezTo>
                  <a:pt x="855279" y="148458"/>
                  <a:pt x="888780" y="74229"/>
                  <a:pt x="922282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86AA0A5-62AC-254B-85A1-04B67B318D50}"/>
              </a:ext>
            </a:extLst>
          </p:cNvPr>
          <p:cNvSpPr/>
          <p:nvPr/>
        </p:nvSpPr>
        <p:spPr>
          <a:xfrm>
            <a:off x="5204796" y="3915258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D2453A8-A9CA-DD4B-9C8D-E6F2170C6132}"/>
              </a:ext>
            </a:extLst>
          </p:cNvPr>
          <p:cNvSpPr/>
          <p:nvPr/>
        </p:nvSpPr>
        <p:spPr>
          <a:xfrm>
            <a:off x="6221671" y="3976067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C5E4C-61AB-254C-8A8D-D8774035AB14}"/>
              </a:ext>
            </a:extLst>
          </p:cNvPr>
          <p:cNvSpPr/>
          <p:nvPr/>
        </p:nvSpPr>
        <p:spPr>
          <a:xfrm>
            <a:off x="2262352" y="3067212"/>
            <a:ext cx="31531" cy="953814"/>
          </a:xfrm>
          <a:custGeom>
            <a:avLst/>
            <a:gdLst>
              <a:gd name="connsiteX0" fmla="*/ 0 w 31531"/>
              <a:gd name="connsiteY0" fmla="*/ 0 h 953814"/>
              <a:gd name="connsiteX1" fmla="*/ 31531 w 31531"/>
              <a:gd name="connsiteY1" fmla="*/ 953814 h 9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1" h="953814">
                <a:moveTo>
                  <a:pt x="0" y="0"/>
                </a:moveTo>
                <a:lnTo>
                  <a:pt x="31531" y="95381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16A636-F026-CB4E-BB7E-82FDB0AEA8A4}"/>
              </a:ext>
            </a:extLst>
          </p:cNvPr>
          <p:cNvSpPr/>
          <p:nvPr/>
        </p:nvSpPr>
        <p:spPr>
          <a:xfrm>
            <a:off x="2301766" y="2991648"/>
            <a:ext cx="741395" cy="1021495"/>
          </a:xfrm>
          <a:custGeom>
            <a:avLst/>
            <a:gdLst>
              <a:gd name="connsiteX0" fmla="*/ 0 w 741395"/>
              <a:gd name="connsiteY0" fmla="*/ 1021495 h 1021495"/>
              <a:gd name="connsiteX1" fmla="*/ 646386 w 741395"/>
              <a:gd name="connsiteY1" fmla="*/ 154392 h 1021495"/>
              <a:gd name="connsiteX2" fmla="*/ 725213 w 741395"/>
              <a:gd name="connsiteY2" fmla="*/ 4619 h 102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395" h="1021495">
                <a:moveTo>
                  <a:pt x="0" y="1021495"/>
                </a:moveTo>
                <a:cubicBezTo>
                  <a:pt x="262758" y="672683"/>
                  <a:pt x="525517" y="323871"/>
                  <a:pt x="646386" y="154392"/>
                </a:cubicBezTo>
                <a:cubicBezTo>
                  <a:pt x="767255" y="-15087"/>
                  <a:pt x="746234" y="-5234"/>
                  <a:pt x="725213" y="461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45255D9-EE8A-5D41-BE87-4AA0197DC349}"/>
              </a:ext>
            </a:extLst>
          </p:cNvPr>
          <p:cNvSpPr/>
          <p:nvPr/>
        </p:nvSpPr>
        <p:spPr>
          <a:xfrm>
            <a:off x="3074049" y="2948971"/>
            <a:ext cx="15992" cy="938048"/>
          </a:xfrm>
          <a:custGeom>
            <a:avLst/>
            <a:gdLst>
              <a:gd name="connsiteX0" fmla="*/ 8110 w 15992"/>
              <a:gd name="connsiteY0" fmla="*/ 0 h 938048"/>
              <a:gd name="connsiteX1" fmla="*/ 227 w 15992"/>
              <a:gd name="connsiteY1" fmla="*/ 622738 h 938048"/>
              <a:gd name="connsiteX2" fmla="*/ 15992 w 15992"/>
              <a:gd name="connsiteY2" fmla="*/ 938048 h 93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2" h="938048">
                <a:moveTo>
                  <a:pt x="8110" y="0"/>
                </a:moveTo>
                <a:cubicBezTo>
                  <a:pt x="3511" y="233198"/>
                  <a:pt x="-1087" y="466397"/>
                  <a:pt x="227" y="622738"/>
                </a:cubicBezTo>
                <a:cubicBezTo>
                  <a:pt x="1541" y="779079"/>
                  <a:pt x="8766" y="858563"/>
                  <a:pt x="15992" y="938048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71688A7-9E56-5244-87D7-7A34FE4E9429}"/>
              </a:ext>
            </a:extLst>
          </p:cNvPr>
          <p:cNvSpPr/>
          <p:nvPr/>
        </p:nvSpPr>
        <p:spPr>
          <a:xfrm>
            <a:off x="5204796" y="4156959"/>
            <a:ext cx="62494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C13E29C-AED0-A24B-A23A-50C9FFE03C43}"/>
              </a:ext>
            </a:extLst>
          </p:cNvPr>
          <p:cNvSpPr/>
          <p:nvPr/>
        </p:nvSpPr>
        <p:spPr>
          <a:xfrm>
            <a:off x="5210503" y="3904711"/>
            <a:ext cx="331076" cy="244365"/>
          </a:xfrm>
          <a:custGeom>
            <a:avLst/>
            <a:gdLst>
              <a:gd name="connsiteX0" fmla="*/ 0 w 331076"/>
              <a:gd name="connsiteY0" fmla="*/ 244365 h 244365"/>
              <a:gd name="connsiteX1" fmla="*/ 331076 w 331076"/>
              <a:gd name="connsiteY1" fmla="*/ 0 h 2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76" h="244365">
                <a:moveTo>
                  <a:pt x="0" y="244365"/>
                </a:moveTo>
                <a:lnTo>
                  <a:pt x="331076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FF9BB8D-28CD-2F42-BF1A-452593FD13C1}"/>
              </a:ext>
            </a:extLst>
          </p:cNvPr>
          <p:cNvSpPr/>
          <p:nvPr/>
        </p:nvSpPr>
        <p:spPr>
          <a:xfrm>
            <a:off x="5532181" y="3867894"/>
            <a:ext cx="17281" cy="738382"/>
          </a:xfrm>
          <a:custGeom>
            <a:avLst/>
            <a:gdLst>
              <a:gd name="connsiteX0" fmla="*/ 1516 w 17281"/>
              <a:gd name="connsiteY0" fmla="*/ 28934 h 738382"/>
              <a:gd name="connsiteX1" fmla="*/ 1516 w 17281"/>
              <a:gd name="connsiteY1" fmla="*/ 84113 h 738382"/>
              <a:gd name="connsiteX2" fmla="*/ 17281 w 17281"/>
              <a:gd name="connsiteY2" fmla="*/ 738382 h 7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1" h="738382">
                <a:moveTo>
                  <a:pt x="1516" y="28934"/>
                </a:moveTo>
                <a:cubicBezTo>
                  <a:pt x="202" y="-2597"/>
                  <a:pt x="-1111" y="-34128"/>
                  <a:pt x="1516" y="84113"/>
                </a:cubicBezTo>
                <a:cubicBezTo>
                  <a:pt x="4143" y="202354"/>
                  <a:pt x="10712" y="470368"/>
                  <a:pt x="17281" y="73838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44B7D48-7EAA-8A40-A9A7-F860E4A504B1}"/>
              </a:ext>
            </a:extLst>
          </p:cNvPr>
          <p:cNvSpPr/>
          <p:nvPr/>
        </p:nvSpPr>
        <p:spPr>
          <a:xfrm>
            <a:off x="5549462" y="3896828"/>
            <a:ext cx="922283" cy="717331"/>
          </a:xfrm>
          <a:custGeom>
            <a:avLst/>
            <a:gdLst>
              <a:gd name="connsiteX0" fmla="*/ 0 w 922283"/>
              <a:gd name="connsiteY0" fmla="*/ 717331 h 717331"/>
              <a:gd name="connsiteX1" fmla="*/ 701566 w 922283"/>
              <a:gd name="connsiteY1" fmla="*/ 181303 h 717331"/>
              <a:gd name="connsiteX2" fmla="*/ 922283 w 922283"/>
              <a:gd name="connsiteY2" fmla="*/ 0 h 71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3" h="717331">
                <a:moveTo>
                  <a:pt x="0" y="717331"/>
                </a:moveTo>
                <a:lnTo>
                  <a:pt x="701566" y="181303"/>
                </a:lnTo>
                <a:cubicBezTo>
                  <a:pt x="855280" y="61748"/>
                  <a:pt x="888781" y="30874"/>
                  <a:pt x="922283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15455F9-24CD-964A-9A21-9E74C263EC9A}"/>
              </a:ext>
            </a:extLst>
          </p:cNvPr>
          <p:cNvSpPr/>
          <p:nvPr/>
        </p:nvSpPr>
        <p:spPr>
          <a:xfrm>
            <a:off x="6463862" y="3881062"/>
            <a:ext cx="709448" cy="729388"/>
          </a:xfrm>
          <a:custGeom>
            <a:avLst/>
            <a:gdLst>
              <a:gd name="connsiteX0" fmla="*/ 15766 w 709448"/>
              <a:gd name="connsiteY0" fmla="*/ 0 h 729388"/>
              <a:gd name="connsiteX1" fmla="*/ 0 w 709448"/>
              <a:gd name="connsiteY1" fmla="*/ 685800 h 729388"/>
              <a:gd name="connsiteX2" fmla="*/ 39414 w 709448"/>
              <a:gd name="connsiteY2" fmla="*/ 662152 h 729388"/>
              <a:gd name="connsiteX3" fmla="*/ 709448 w 709448"/>
              <a:gd name="connsiteY3" fmla="*/ 197069 h 7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" h="729388">
                <a:moveTo>
                  <a:pt x="15766" y="0"/>
                </a:moveTo>
                <a:lnTo>
                  <a:pt x="0" y="685800"/>
                </a:lnTo>
                <a:cubicBezTo>
                  <a:pt x="3941" y="796159"/>
                  <a:pt x="39414" y="662152"/>
                  <a:pt x="39414" y="662152"/>
                </a:cubicBezTo>
                <a:lnTo>
                  <a:pt x="709448" y="19706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71060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Smaller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000" dirty="0"/>
              <a:t>What about the case of N de-synchronised flows?</a:t>
            </a:r>
          </a:p>
          <a:p>
            <a:endParaRPr lang="en-AU" sz="2000" dirty="0"/>
          </a:p>
          <a:p>
            <a:pPr marL="266700" lvl="1" indent="0">
              <a:buNone/>
            </a:pPr>
            <a:r>
              <a:rPr lang="en-AU" sz="2000" b="1" dirty="0"/>
              <a:t>	</a:t>
            </a:r>
            <a:r>
              <a:rPr lang="en-AU" sz="2800" b="1" dirty="0"/>
              <a:t>Size</a:t>
            </a:r>
            <a:r>
              <a:rPr lang="en-AU" sz="2800" dirty="0"/>
              <a:t> = (</a:t>
            </a:r>
            <a:r>
              <a:rPr lang="en-AU" sz="2800" b="1" i="1" dirty="0"/>
              <a:t>BW</a:t>
            </a:r>
            <a:r>
              <a:rPr lang="en-AU" sz="2800" dirty="0"/>
              <a:t> ∙ </a:t>
            </a:r>
            <a:r>
              <a:rPr lang="en-AU" sz="2800" b="1" i="1" dirty="0"/>
              <a:t>RTT</a:t>
            </a:r>
            <a:r>
              <a:rPr lang="en-AU" sz="2800" dirty="0"/>
              <a:t>) / √</a:t>
            </a:r>
            <a:r>
              <a:rPr lang="en-AU" sz="2800" b="1" i="1" dirty="0"/>
              <a:t>N</a:t>
            </a:r>
          </a:p>
          <a:p>
            <a:pPr marL="266700" lvl="1" indent="0">
              <a:buNone/>
            </a:pPr>
            <a:endParaRPr lang="en-AU" sz="2000" b="1" i="1" dirty="0"/>
          </a:p>
          <a:p>
            <a:pPr marL="266700" lvl="1" indent="0">
              <a:buNone/>
            </a:pPr>
            <a:r>
              <a:rPr lang="en-AU" sz="2000" dirty="0"/>
              <a:t>Assuming that the component flows manage to achieve a fair outcome of obtaining 1/N of the resource in a non-synchronised manner, then the peak buffer resource is inversely proportionate to the square root of 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26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629CD-A93C-0B4A-A150-CE2C498E8CDB}"/>
              </a:ext>
            </a:extLst>
          </p:cNvPr>
          <p:cNvSpPr txBox="1"/>
          <p:nvPr/>
        </p:nvSpPr>
        <p:spPr>
          <a:xfrm>
            <a:off x="3126997" y="4760900"/>
            <a:ext cx="583749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AU" sz="1400" dirty="0"/>
              <a:t>(“Sizing Router Buffers”, Appenzeller, McKeown, </a:t>
            </a:r>
            <a:r>
              <a:rPr lang="en-AU" sz="1400" dirty="0" err="1"/>
              <a:t>Keslassy</a:t>
            </a:r>
            <a:r>
              <a:rPr lang="en-AU" sz="1400" dirty="0"/>
              <a:t>, SIGCOM’04</a:t>
            </a:r>
            <a:r>
              <a:rPr lang="en-AU" sz="1400" dirty="0">
                <a:sym typeface="Wingdings" pitchFamily="2" charset="2"/>
              </a:rPr>
              <a:t>)</a:t>
            </a:r>
            <a:endParaRPr kumimoji="0" lang="en-A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35312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76D-BDF4-0244-BEF2-5F5D5684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Role of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BB7FD-03C2-5E4E-8E3B-E4A499D6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Buffers in a network serve two essential roles:</a:t>
            </a:r>
          </a:p>
          <a:p>
            <a:pPr lvl="1"/>
            <a:r>
              <a:rPr lang="en-AU" dirty="0"/>
              <a:t>smooth sender burstiness</a:t>
            </a:r>
          </a:p>
          <a:p>
            <a:pPr lvl="1"/>
            <a:r>
              <a:rPr lang="en-AU" dirty="0"/>
              <a:t>Multiplexing N inputs to 1 output</a:t>
            </a:r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12379D-D6F9-2249-BB60-A171AC08DDE3}"/>
              </a:ext>
            </a:extLst>
          </p:cNvPr>
          <p:cNvSpPr/>
          <p:nvPr/>
        </p:nvSpPr>
        <p:spPr>
          <a:xfrm>
            <a:off x="942449" y="2058528"/>
            <a:ext cx="3708349" cy="61982"/>
          </a:xfrm>
          <a:custGeom>
            <a:avLst/>
            <a:gdLst>
              <a:gd name="connsiteX0" fmla="*/ 0 w 3708349"/>
              <a:gd name="connsiteY0" fmla="*/ 33933 h 61982"/>
              <a:gd name="connsiteX1" fmla="*/ 762935 w 3708349"/>
              <a:gd name="connsiteY1" fmla="*/ 274 h 61982"/>
              <a:gd name="connsiteX2" fmla="*/ 1447333 w 3708349"/>
              <a:gd name="connsiteY2" fmla="*/ 17104 h 61982"/>
              <a:gd name="connsiteX3" fmla="*/ 3685649 w 3708349"/>
              <a:gd name="connsiteY3" fmla="*/ 11494 h 61982"/>
              <a:gd name="connsiteX4" fmla="*/ 2664663 w 3708349"/>
              <a:gd name="connsiteY4" fmla="*/ 61982 h 61982"/>
              <a:gd name="connsiteX5" fmla="*/ 920010 w 3708349"/>
              <a:gd name="connsiteY5" fmla="*/ 50763 h 6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49" h="61982">
                <a:moveTo>
                  <a:pt x="0" y="33933"/>
                </a:moveTo>
                <a:cubicBezTo>
                  <a:pt x="260856" y="18506"/>
                  <a:pt x="521713" y="3079"/>
                  <a:pt x="762935" y="274"/>
                </a:cubicBezTo>
                <a:cubicBezTo>
                  <a:pt x="1004157" y="-2531"/>
                  <a:pt x="1447333" y="17104"/>
                  <a:pt x="1447333" y="17104"/>
                </a:cubicBezTo>
                <a:lnTo>
                  <a:pt x="3685649" y="11494"/>
                </a:lnTo>
                <a:cubicBezTo>
                  <a:pt x="3888537" y="18974"/>
                  <a:pt x="2664663" y="61982"/>
                  <a:pt x="2664663" y="61982"/>
                </a:cubicBezTo>
                <a:lnTo>
                  <a:pt x="920010" y="50763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07673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6962-CB45-7B45-BBC1-07AF4F63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Sender Pacing (Fair Queuing)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D365D-BE09-5546-8E80-656276699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Distribute </a:t>
            </a:r>
            <a:r>
              <a:rPr lang="en-AU" i="1" dirty="0" err="1"/>
              <a:t>cwnd</a:t>
            </a:r>
            <a:r>
              <a:rPr lang="en-AU" dirty="0"/>
              <a:t> data across the entire RTT interval</a:t>
            </a:r>
          </a:p>
          <a:p>
            <a:r>
              <a:rPr lang="en-AU" dirty="0"/>
              <a:t>Removes burst adaptation pressure on network buffers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7D84A-21B0-9BE2-73E6-61B316236490}"/>
              </a:ext>
            </a:extLst>
          </p:cNvPr>
          <p:cNvSpPr txBox="1"/>
          <p:nvPr/>
        </p:nvSpPr>
        <p:spPr>
          <a:xfrm>
            <a:off x="2068286" y="2714171"/>
            <a:ext cx="353878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net.core.default_qdisc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=</a:t>
            </a:r>
            <a:r>
              <a:rPr kumimoji="0" lang="en-US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fq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5CD33-5112-93BA-940D-9029CC3D0A82}"/>
              </a:ext>
            </a:extLst>
          </p:cNvPr>
          <p:cNvSpPr txBox="1"/>
          <p:nvPr/>
        </p:nvSpPr>
        <p:spPr>
          <a:xfrm rot="21066067">
            <a:off x="1654050" y="3175866"/>
            <a:ext cx="52011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hnbergHand" pitchFamily="2" charset="0"/>
                <a:sym typeface="Helvetica"/>
              </a:rPr>
              <a:t>This is important –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hnbergHand" pitchFamily="2" charset="0"/>
                <a:sym typeface="Helvetica"/>
              </a:rPr>
              <a:t>EVERY sender should have pacing enabled!</a:t>
            </a:r>
          </a:p>
        </p:txBody>
      </p:sp>
    </p:spTree>
    <p:extLst>
      <p:ext uri="{BB962C8B-B14F-4D97-AF65-F5344CB8AC3E}">
        <p14:creationId xmlns:p14="http://schemas.microsoft.com/office/powerpoint/2010/main" val="9800867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Tiny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all senders ‘paced’ their sending to avoid bursting, and were sensitive to the formation of standing queues then we would likely have a residual multiplexing requirement for buffers where:</a:t>
            </a:r>
          </a:p>
          <a:p>
            <a:pPr marL="266700" lvl="1" indent="0">
              <a:buNone/>
            </a:pPr>
            <a:r>
              <a:rPr lang="en-AU" dirty="0"/>
              <a:t>	</a:t>
            </a:r>
            <a:r>
              <a:rPr lang="en-AU" sz="2900" b="1" dirty="0"/>
              <a:t>B &gt;= O(log W)</a:t>
            </a:r>
          </a:p>
          <a:p>
            <a:pPr marL="266700" lvl="1" indent="0">
              <a:buNone/>
            </a:pPr>
            <a:r>
              <a:rPr lang="en-AU" dirty="0"/>
              <a:t>	where W is the average flow window size</a:t>
            </a:r>
          </a:p>
          <a:p>
            <a:pPr marL="266700" lvl="1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7923221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1980’s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Kilobits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1990’s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Megabits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2000’s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Gigabits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2010’s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0" indent="-53338">
              <a:spcBef>
                <a:spcPts val="600"/>
              </a:spcBef>
              <a:buNone/>
            </a:pPr>
            <a:r>
              <a:rPr lang="en-AU" sz="1600" dirty="0"/>
              <a:t>2020’s</a:t>
            </a:r>
          </a:p>
          <a:p>
            <a:pPr marL="552450" lvl="1" indent="-285750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552450" lvl="1" indent="-285750">
              <a:spcBef>
                <a:spcPts val="600"/>
              </a:spcBef>
            </a:pPr>
            <a:endParaRPr lang="en-AU" sz="1600" dirty="0"/>
          </a:p>
          <a:p>
            <a:pPr marL="0" indent="0">
              <a:spcBef>
                <a:spcPts val="600"/>
              </a:spcBef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5475258" y="1935646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5672987" y="3651167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5746990" y="349716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6474896" y="295550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143845" y="251171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7705147" y="225799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5635917" y="3810172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253600" y="381692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6876091" y="3816920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7495376" y="3795059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297064" y="3434983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278529" y="2850095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260907" y="231785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3148DEE-4222-A10E-0F18-66EFBB6B06FF}"/>
              </a:ext>
            </a:extLst>
          </p:cNvPr>
          <p:cNvSpPr/>
          <p:nvPr/>
        </p:nvSpPr>
        <p:spPr>
          <a:xfrm>
            <a:off x="8286785" y="206544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3A614-0B03-3BC9-F22D-4FE7F9FBD888}"/>
              </a:ext>
            </a:extLst>
          </p:cNvPr>
          <p:cNvSpPr txBox="1"/>
          <p:nvPr/>
        </p:nvSpPr>
        <p:spPr>
          <a:xfrm>
            <a:off x="8079397" y="378522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1390BD7-74DD-8A50-E804-C21383CC1863}"/>
              </a:ext>
            </a:extLst>
          </p:cNvPr>
          <p:cNvSpPr/>
          <p:nvPr/>
        </p:nvSpPr>
        <p:spPr>
          <a:xfrm>
            <a:off x="5684982" y="2022764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05991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8E52-6C4E-6B45-81E0-82B3C59E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this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B4CC-2E26-8A47-A770-426B6E0D5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Because memory speed is not scaling at the same rate as transmission or switching</a:t>
            </a:r>
          </a:p>
          <a:p>
            <a:r>
              <a:rPr lang="en-AU" dirty="0"/>
              <a:t>Further capacity and speed improvements in the network mandate reduced memory demands within the switch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45A3D-FC43-BE4F-BB0B-06F332DFF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88" y="2919995"/>
            <a:ext cx="3637966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11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D0E9-D005-5E42-9E18-65AAE67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Switching Chip Design </a:t>
            </a:r>
            <a:r>
              <a:rPr lang="en-AU" dirty="0" err="1">
                <a:latin typeface="Powderfinger Type" panose="02020709070000000403" pitchFamily="49" charset="77"/>
              </a:rPr>
              <a:t>TradeOffs</a:t>
            </a:r>
            <a:endParaRPr lang="en-AU" dirty="0"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B78F-1A49-5A4C-B92A-4F042764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On-Chip memory is faster, but limited to between ~16M to ~64M</a:t>
            </a:r>
          </a:p>
          <a:p>
            <a:r>
              <a:rPr lang="en-AU" dirty="0"/>
              <a:t>A chip design can include an interface to external memory banks but the memory interface/controller also takes up chip space and the external memory is slower</a:t>
            </a:r>
          </a:p>
          <a:p>
            <a:endParaRPr lang="en-AU" dirty="0"/>
          </a:p>
          <a:p>
            <a:r>
              <a:rPr lang="en-AU" dirty="0"/>
              <a:t>Between 20% to 60% of switch chip real estate is devoted to memory / memory control</a:t>
            </a:r>
          </a:p>
          <a:p>
            <a:r>
              <a:rPr lang="en-AU" dirty="0"/>
              <a:t>Small memory buffers in switch design allows for larger switch fabric implementations on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479F-CB9F-C84D-AB11-D3A68FAB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3537965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Optimising Flow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024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network’s routers to report when queues are forming!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AC085-E47D-3F89-7992-B4CEDBDC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2" y="2509223"/>
            <a:ext cx="4745404" cy="2376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638F86-B6F7-4885-C71A-0DAF8F6D7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02" y="2734544"/>
            <a:ext cx="3320562" cy="19262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58BF01-F938-837F-2C6A-982CEA79F7E6}"/>
              </a:ext>
            </a:extLst>
          </p:cNvPr>
          <p:cNvSpPr txBox="1"/>
          <p:nvPr/>
        </p:nvSpPr>
        <p:spPr>
          <a:xfrm>
            <a:off x="685800" y="4413738"/>
            <a:ext cx="480256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3200" dirty="0"/>
              <a:t>IP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121C0-AABE-7CF3-B03A-8F979A7591A2}"/>
              </a:ext>
            </a:extLst>
          </p:cNvPr>
          <p:cNvSpPr txBox="1"/>
          <p:nvPr/>
        </p:nvSpPr>
        <p:spPr>
          <a:xfrm>
            <a:off x="5427902" y="2625969"/>
            <a:ext cx="913066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3200" dirty="0"/>
              <a:t>TCP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4608921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0816-F73D-6030-2AAB-565D1629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 Control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D2A79-36B6-B249-BEBB-0071950AF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05" y="3160987"/>
            <a:ext cx="7886700" cy="18411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router “marks” IP packets at the onset of queue formation with a bit signal</a:t>
            </a:r>
          </a:p>
          <a:p>
            <a:r>
              <a:rPr lang="en-US" dirty="0"/>
              <a:t>The Receiver echoes this bit up into the transport protocol reverse flow </a:t>
            </a:r>
          </a:p>
          <a:p>
            <a:r>
              <a:rPr lang="en-US" dirty="0"/>
              <a:t>The sender reduces its sending window size (and notifies the receiver that it was performed this window reduction)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3FE58-32F4-DCED-040A-ECB19A32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24" y="1187012"/>
            <a:ext cx="5829300" cy="1757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A12B1-1AE6-A72C-26E9-F3234898D19E}"/>
              </a:ext>
            </a:extLst>
          </p:cNvPr>
          <p:cNvSpPr txBox="1"/>
          <p:nvPr/>
        </p:nvSpPr>
        <p:spPr>
          <a:xfrm>
            <a:off x="6264044" y="1974046"/>
            <a:ext cx="3481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D39F2-9C0E-E384-9093-527DC3984DA6}"/>
              </a:ext>
            </a:extLst>
          </p:cNvPr>
          <p:cNvSpPr txBox="1"/>
          <p:nvPr/>
        </p:nvSpPr>
        <p:spPr>
          <a:xfrm>
            <a:off x="5998780" y="2467304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TCP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FC658-125A-93D9-B1E4-4A7F9E285105}"/>
              </a:ext>
            </a:extLst>
          </p:cNvPr>
          <p:cNvSpPr/>
          <p:nvPr/>
        </p:nvSpPr>
        <p:spPr>
          <a:xfrm>
            <a:off x="2183525" y="2467304"/>
            <a:ext cx="4289846" cy="33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773016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5723-B4CA-934C-A135-D1EBEA2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16971-A498-2742-A720-089D32B5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5D617-540C-E247-956E-EEF21058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49"/>
            <a:ext cx="9144000" cy="275720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ECF8BD8-FAEA-9147-807C-39533D097461}"/>
              </a:ext>
            </a:extLst>
          </p:cNvPr>
          <p:cNvSpPr/>
          <p:nvPr/>
        </p:nvSpPr>
        <p:spPr>
          <a:xfrm>
            <a:off x="1296063" y="2790908"/>
            <a:ext cx="6830177" cy="182880"/>
          </a:xfrm>
          <a:custGeom>
            <a:avLst/>
            <a:gdLst>
              <a:gd name="connsiteX0" fmla="*/ 0 w 6830177"/>
              <a:gd name="connsiteY0" fmla="*/ 182880 h 182880"/>
              <a:gd name="connsiteX1" fmla="*/ 747422 w 6830177"/>
              <a:gd name="connsiteY1" fmla="*/ 95415 h 182880"/>
              <a:gd name="connsiteX2" fmla="*/ 3434963 w 6830177"/>
              <a:gd name="connsiteY2" fmla="*/ 0 h 182880"/>
              <a:gd name="connsiteX3" fmla="*/ 5939624 w 6830177"/>
              <a:gd name="connsiteY3" fmla="*/ 23854 h 182880"/>
              <a:gd name="connsiteX4" fmla="*/ 6774511 w 6830177"/>
              <a:gd name="connsiteY4" fmla="*/ 103367 h 182880"/>
              <a:gd name="connsiteX5" fmla="*/ 6647290 w 6830177"/>
              <a:gd name="connsiteY5" fmla="*/ 31805 h 182880"/>
              <a:gd name="connsiteX6" fmla="*/ 6830170 w 6830177"/>
              <a:gd name="connsiteY6" fmla="*/ 135172 h 182880"/>
              <a:gd name="connsiteX7" fmla="*/ 6639339 w 6830177"/>
              <a:gd name="connsiteY7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0177" h="182880">
                <a:moveTo>
                  <a:pt x="0" y="182880"/>
                </a:moveTo>
                <a:cubicBezTo>
                  <a:pt x="87464" y="154387"/>
                  <a:pt x="174928" y="125895"/>
                  <a:pt x="747422" y="95415"/>
                </a:cubicBezTo>
                <a:cubicBezTo>
                  <a:pt x="1319916" y="64935"/>
                  <a:pt x="3434963" y="0"/>
                  <a:pt x="3434963" y="0"/>
                </a:cubicBezTo>
                <a:lnTo>
                  <a:pt x="5939624" y="23854"/>
                </a:lnTo>
                <a:cubicBezTo>
                  <a:pt x="6496215" y="41082"/>
                  <a:pt x="6656567" y="102042"/>
                  <a:pt x="6774511" y="103367"/>
                </a:cubicBezTo>
                <a:cubicBezTo>
                  <a:pt x="6892455" y="104692"/>
                  <a:pt x="6647290" y="31805"/>
                  <a:pt x="6647290" y="31805"/>
                </a:cubicBezTo>
                <a:cubicBezTo>
                  <a:pt x="6656567" y="37106"/>
                  <a:pt x="6831495" y="109993"/>
                  <a:pt x="6830170" y="135172"/>
                </a:cubicBezTo>
                <a:cubicBezTo>
                  <a:pt x="6828845" y="160351"/>
                  <a:pt x="6734092" y="171615"/>
                  <a:pt x="6639339" y="18288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4DD64F-9B6F-CB4D-B8E9-46E5489E800B}"/>
              </a:ext>
            </a:extLst>
          </p:cNvPr>
          <p:cNvSpPr/>
          <p:nvPr/>
        </p:nvSpPr>
        <p:spPr>
          <a:xfrm>
            <a:off x="1367209" y="3005593"/>
            <a:ext cx="6401215" cy="313828"/>
          </a:xfrm>
          <a:custGeom>
            <a:avLst/>
            <a:gdLst>
              <a:gd name="connsiteX0" fmla="*/ 6401215 w 6401215"/>
              <a:gd name="connsiteY0" fmla="*/ 0 h 313828"/>
              <a:gd name="connsiteX1" fmla="*/ 5105153 w 6401215"/>
              <a:gd name="connsiteY1" fmla="*/ 262393 h 313828"/>
              <a:gd name="connsiteX2" fmla="*/ 3061668 w 6401215"/>
              <a:gd name="connsiteY2" fmla="*/ 310101 h 313828"/>
              <a:gd name="connsiteX3" fmla="*/ 549055 w 6401215"/>
              <a:gd name="connsiteY3" fmla="*/ 206734 h 313828"/>
              <a:gd name="connsiteX4" fmla="*/ 24269 w 6401215"/>
              <a:gd name="connsiteY4" fmla="*/ 135172 h 313828"/>
              <a:gd name="connsiteX5" fmla="*/ 119685 w 6401215"/>
              <a:gd name="connsiteY5" fmla="*/ 79513 h 313828"/>
              <a:gd name="connsiteX6" fmla="*/ 415 w 6401215"/>
              <a:gd name="connsiteY6" fmla="*/ 119270 h 313828"/>
              <a:gd name="connsiteX7" fmla="*/ 87880 w 6401215"/>
              <a:gd name="connsiteY7" fmla="*/ 230588 h 31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215" h="313828">
                <a:moveTo>
                  <a:pt x="6401215" y="0"/>
                </a:moveTo>
                <a:cubicBezTo>
                  <a:pt x="6031479" y="105355"/>
                  <a:pt x="5661744" y="210710"/>
                  <a:pt x="5105153" y="262393"/>
                </a:cubicBezTo>
                <a:cubicBezTo>
                  <a:pt x="4548562" y="314077"/>
                  <a:pt x="3821018" y="319378"/>
                  <a:pt x="3061668" y="310101"/>
                </a:cubicBezTo>
                <a:cubicBezTo>
                  <a:pt x="2302318" y="300825"/>
                  <a:pt x="1055288" y="235889"/>
                  <a:pt x="549055" y="206734"/>
                </a:cubicBezTo>
                <a:cubicBezTo>
                  <a:pt x="42822" y="177579"/>
                  <a:pt x="95831" y="156375"/>
                  <a:pt x="24269" y="135172"/>
                </a:cubicBezTo>
                <a:cubicBezTo>
                  <a:pt x="-47293" y="113969"/>
                  <a:pt x="123661" y="82163"/>
                  <a:pt x="119685" y="79513"/>
                </a:cubicBezTo>
                <a:cubicBezTo>
                  <a:pt x="115709" y="76863"/>
                  <a:pt x="5716" y="94091"/>
                  <a:pt x="415" y="119270"/>
                </a:cubicBezTo>
                <a:cubicBezTo>
                  <a:pt x="-4886" y="144449"/>
                  <a:pt x="41497" y="187518"/>
                  <a:pt x="87880" y="230588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42248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01A6-10B6-AA4D-9CA3-26B60C8D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46B1-E585-CF4D-9702-D21919285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Sparse signal (single bit)</a:t>
            </a:r>
          </a:p>
          <a:p>
            <a:r>
              <a:rPr lang="en-AU" dirty="0"/>
              <a:t>Both hosts and routers need to be ECN aware</a:t>
            </a:r>
          </a:p>
          <a:p>
            <a:r>
              <a:rPr lang="en-AU" dirty="0"/>
              <a:t>IP level marking requires end host protocol surgery at both ends:</a:t>
            </a:r>
          </a:p>
          <a:p>
            <a:pPr lvl="2"/>
            <a:r>
              <a:rPr lang="en-AU" dirty="0"/>
              <a:t>Receivers need to reflect ECN bits</a:t>
            </a:r>
          </a:p>
          <a:p>
            <a:pPr lvl="2"/>
            <a:r>
              <a:rPr lang="en-AU" dirty="0"/>
              <a:t>Senders need to pass IP CE up to the TCP session to signal a need to reduce the sending rate</a:t>
            </a:r>
          </a:p>
        </p:txBody>
      </p:sp>
    </p:spTree>
    <p:extLst>
      <p:ext uri="{BB962C8B-B14F-4D97-AF65-F5344CB8AC3E}">
        <p14:creationId xmlns:p14="http://schemas.microsoft.com/office/powerpoint/2010/main" val="13392845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5103-FD58-1E49-8183-E9306578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FDFD-D366-2944-A8B5-DD4E1354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would be good if </a:t>
            </a:r>
            <a:r>
              <a:rPr lang="en-AU" b="1" dirty="0"/>
              <a:t>everyone</a:t>
            </a:r>
            <a:r>
              <a:rPr lang="en-AU" dirty="0"/>
              <a:t> did it!</a:t>
            </a:r>
          </a:p>
          <a:p>
            <a:pPr lvl="1"/>
            <a:r>
              <a:rPr lang="en-AU" dirty="0"/>
              <a:t>That probably means every router and every end host running TCP (and QUIC)</a:t>
            </a:r>
          </a:p>
          <a:p>
            <a:pPr lvl="1"/>
            <a:r>
              <a:rPr lang="en-AU" dirty="0"/>
              <a:t>How are we doing in deploying ECN?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587005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21852-736F-596E-A3AE-331301EC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0E45-72D1-3FD8-2B47-260A4B4D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242026-4C99-4033-CAA2-88C5E8C00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2827BA59-A073-8604-36C3-A9FA08715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62" y="1200150"/>
            <a:ext cx="5937738" cy="3021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865D8-8C23-383D-2271-84C082F55BC8}"/>
              </a:ext>
            </a:extLst>
          </p:cNvPr>
          <p:cNvSpPr txBox="1"/>
          <p:nvPr/>
        </p:nvSpPr>
        <p:spPr>
          <a:xfrm>
            <a:off x="7307249" y="2369489"/>
            <a:ext cx="68223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2%!!!!</a:t>
            </a:r>
          </a:p>
        </p:txBody>
      </p:sp>
    </p:spTree>
    <p:extLst>
      <p:ext uri="{BB962C8B-B14F-4D97-AF65-F5344CB8AC3E}">
        <p14:creationId xmlns:p14="http://schemas.microsoft.com/office/powerpoint/2010/main" val="36589872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4EEF-0180-FC45-204A-094070C3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83B6-DE9E-E45B-AAB3-2E307BB9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E569-590E-89D7-49D2-70C5F6004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1980’s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Kilobits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1990’s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Megabits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2000’s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Gigabits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2010’s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0" indent="-53338">
              <a:spcBef>
                <a:spcPts val="600"/>
              </a:spcBef>
              <a:buNone/>
            </a:pPr>
            <a:r>
              <a:rPr lang="en-AU" sz="1600" dirty="0"/>
              <a:t>2020’s</a:t>
            </a:r>
          </a:p>
          <a:p>
            <a:pPr marL="552450" lvl="1" indent="-285750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552450" lvl="1" indent="-285750">
              <a:spcBef>
                <a:spcPts val="600"/>
              </a:spcBef>
            </a:pPr>
            <a:endParaRPr lang="en-AU" sz="1600" dirty="0"/>
          </a:p>
          <a:p>
            <a:pPr marL="0" indent="0">
              <a:spcBef>
                <a:spcPts val="600"/>
              </a:spcBef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01D1A-54EC-E1C8-E8BD-32AC95A9D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7C3FE10-EC34-502E-7CAC-DA193F84F4A2}"/>
              </a:ext>
            </a:extLst>
          </p:cNvPr>
          <p:cNvSpPr/>
          <p:nvPr/>
        </p:nvSpPr>
        <p:spPr>
          <a:xfrm>
            <a:off x="5475258" y="1935646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D71B9E0-10F9-73EC-5C8E-95865F573C24}"/>
              </a:ext>
            </a:extLst>
          </p:cNvPr>
          <p:cNvSpPr/>
          <p:nvPr/>
        </p:nvSpPr>
        <p:spPr>
          <a:xfrm>
            <a:off x="5672987" y="3651167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4A1710F-6DDA-EB09-56ED-D801C97DBB62}"/>
              </a:ext>
            </a:extLst>
          </p:cNvPr>
          <p:cNvSpPr/>
          <p:nvPr/>
        </p:nvSpPr>
        <p:spPr>
          <a:xfrm>
            <a:off x="5746990" y="349716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1DF6335-1B9A-95A4-DF33-35F123D7D5CA}"/>
              </a:ext>
            </a:extLst>
          </p:cNvPr>
          <p:cNvSpPr/>
          <p:nvPr/>
        </p:nvSpPr>
        <p:spPr>
          <a:xfrm>
            <a:off x="6474896" y="295550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BC8CD0-7E27-794D-EC2E-8A1CC982BAB1}"/>
              </a:ext>
            </a:extLst>
          </p:cNvPr>
          <p:cNvSpPr/>
          <p:nvPr/>
        </p:nvSpPr>
        <p:spPr>
          <a:xfrm>
            <a:off x="7143845" y="251171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5C01740-F925-1922-307E-109833D16236}"/>
              </a:ext>
            </a:extLst>
          </p:cNvPr>
          <p:cNvSpPr/>
          <p:nvPr/>
        </p:nvSpPr>
        <p:spPr>
          <a:xfrm>
            <a:off x="7705147" y="225799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65511-F965-D80F-F6B5-1D3D5652B46E}"/>
              </a:ext>
            </a:extLst>
          </p:cNvPr>
          <p:cNvSpPr txBox="1"/>
          <p:nvPr/>
        </p:nvSpPr>
        <p:spPr>
          <a:xfrm>
            <a:off x="5635917" y="3810172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36B96-2E94-C39D-284C-1E0A8889564D}"/>
              </a:ext>
            </a:extLst>
          </p:cNvPr>
          <p:cNvSpPr txBox="1"/>
          <p:nvPr/>
        </p:nvSpPr>
        <p:spPr>
          <a:xfrm>
            <a:off x="6253600" y="381692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13EB1-9B86-A5A4-AF0C-3B650D535DC6}"/>
              </a:ext>
            </a:extLst>
          </p:cNvPr>
          <p:cNvSpPr txBox="1"/>
          <p:nvPr/>
        </p:nvSpPr>
        <p:spPr>
          <a:xfrm>
            <a:off x="6876091" y="3816920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4FEAD3-C6F9-B85D-CE4D-50F8952C00FD}"/>
              </a:ext>
            </a:extLst>
          </p:cNvPr>
          <p:cNvSpPr txBox="1"/>
          <p:nvPr/>
        </p:nvSpPr>
        <p:spPr>
          <a:xfrm>
            <a:off x="7495376" y="3795059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95C48-831E-1B19-6A0E-C8B7BC8C3619}"/>
              </a:ext>
            </a:extLst>
          </p:cNvPr>
          <p:cNvSpPr txBox="1"/>
          <p:nvPr/>
        </p:nvSpPr>
        <p:spPr>
          <a:xfrm>
            <a:off x="5297064" y="3434983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87DF1-C638-BFD5-0888-4B8E5901B46F}"/>
              </a:ext>
            </a:extLst>
          </p:cNvPr>
          <p:cNvSpPr txBox="1"/>
          <p:nvPr/>
        </p:nvSpPr>
        <p:spPr>
          <a:xfrm>
            <a:off x="5278529" y="2850095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8C0B7-C68D-D16B-06AB-AB4E87FBAD7F}"/>
              </a:ext>
            </a:extLst>
          </p:cNvPr>
          <p:cNvSpPr txBox="1"/>
          <p:nvPr/>
        </p:nvSpPr>
        <p:spPr>
          <a:xfrm>
            <a:off x="5260907" y="231785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57113F8-C9E4-9E7F-0015-5D7C2D4CC3B4}"/>
              </a:ext>
            </a:extLst>
          </p:cNvPr>
          <p:cNvSpPr/>
          <p:nvPr/>
        </p:nvSpPr>
        <p:spPr>
          <a:xfrm>
            <a:off x="8286785" y="206544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69ACC-D972-DB15-BACB-62F34325EF9E}"/>
              </a:ext>
            </a:extLst>
          </p:cNvPr>
          <p:cNvSpPr txBox="1"/>
          <p:nvPr/>
        </p:nvSpPr>
        <p:spPr>
          <a:xfrm>
            <a:off x="8079397" y="378522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298E644-A83B-C210-3D4C-D65EC22B9008}"/>
              </a:ext>
            </a:extLst>
          </p:cNvPr>
          <p:cNvSpPr/>
          <p:nvPr/>
        </p:nvSpPr>
        <p:spPr>
          <a:xfrm>
            <a:off x="5684982" y="2022764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47560B1-96E5-D27F-D35A-CD6EBDC60B6A}"/>
              </a:ext>
            </a:extLst>
          </p:cNvPr>
          <p:cNvSpPr/>
          <p:nvPr/>
        </p:nvSpPr>
        <p:spPr>
          <a:xfrm>
            <a:off x="2228706" y="4378032"/>
            <a:ext cx="1315428" cy="45719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1FE031-A462-16ED-F039-B347C6A818F3}"/>
              </a:ext>
            </a:extLst>
          </p:cNvPr>
          <p:cNvSpPr/>
          <p:nvPr/>
        </p:nvSpPr>
        <p:spPr>
          <a:xfrm>
            <a:off x="2228706" y="3665024"/>
            <a:ext cx="1315428" cy="45719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D1C44-EB99-5A9A-559B-4EFD6424964D}"/>
              </a:ext>
            </a:extLst>
          </p:cNvPr>
          <p:cNvSpPr txBox="1"/>
          <p:nvPr/>
        </p:nvSpPr>
        <p:spPr>
          <a:xfrm>
            <a:off x="2623344" y="3775175"/>
            <a:ext cx="3167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hnbergHand" pitchFamily="2" charset="0"/>
                <a:sym typeface="Helvetica"/>
              </a:rPr>
              <a:t>? 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8B08ECA-5823-1401-0518-126A278284EF}"/>
              </a:ext>
            </a:extLst>
          </p:cNvPr>
          <p:cNvSpPr/>
          <p:nvPr/>
        </p:nvSpPr>
        <p:spPr>
          <a:xfrm>
            <a:off x="2401242" y="3707162"/>
            <a:ext cx="206797" cy="457444"/>
          </a:xfrm>
          <a:custGeom>
            <a:avLst/>
            <a:gdLst>
              <a:gd name="connsiteX0" fmla="*/ 103367 w 206797"/>
              <a:gd name="connsiteY0" fmla="*/ 0 h 457444"/>
              <a:gd name="connsiteX1" fmla="*/ 111318 w 206797"/>
              <a:gd name="connsiteY1" fmla="*/ 445273 h 457444"/>
              <a:gd name="connsiteX2" fmla="*/ 206734 w 206797"/>
              <a:gd name="connsiteY2" fmla="*/ 341906 h 457444"/>
              <a:gd name="connsiteX3" fmla="*/ 95416 w 206797"/>
              <a:gd name="connsiteY3" fmla="*/ 453224 h 457444"/>
              <a:gd name="connsiteX4" fmla="*/ 0 w 206797"/>
              <a:gd name="connsiteY4" fmla="*/ 326004 h 4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97" h="457444">
                <a:moveTo>
                  <a:pt x="103367" y="0"/>
                </a:moveTo>
                <a:cubicBezTo>
                  <a:pt x="98728" y="194144"/>
                  <a:pt x="94090" y="388289"/>
                  <a:pt x="111318" y="445273"/>
                </a:cubicBezTo>
                <a:cubicBezTo>
                  <a:pt x="128546" y="502257"/>
                  <a:pt x="209384" y="340581"/>
                  <a:pt x="206734" y="341906"/>
                </a:cubicBezTo>
                <a:cubicBezTo>
                  <a:pt x="204084" y="343231"/>
                  <a:pt x="129872" y="455874"/>
                  <a:pt x="95416" y="453224"/>
                </a:cubicBezTo>
                <a:cubicBezTo>
                  <a:pt x="60960" y="450574"/>
                  <a:pt x="30480" y="388289"/>
                  <a:pt x="0" y="32600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FA9CFFF-AC03-574B-AC46-E420C3D68575}"/>
              </a:ext>
            </a:extLst>
          </p:cNvPr>
          <p:cNvSpPr/>
          <p:nvPr/>
        </p:nvSpPr>
        <p:spPr>
          <a:xfrm>
            <a:off x="7186248" y="1884697"/>
            <a:ext cx="1458987" cy="746596"/>
          </a:xfrm>
          <a:custGeom>
            <a:avLst/>
            <a:gdLst>
              <a:gd name="connsiteX0" fmla="*/ 0 w 1100536"/>
              <a:gd name="connsiteY0" fmla="*/ 340497 h 746596"/>
              <a:gd name="connsiteX1" fmla="*/ 580445 w 1100536"/>
              <a:gd name="connsiteY1" fmla="*/ 746014 h 746596"/>
              <a:gd name="connsiteX2" fmla="*/ 1073426 w 1100536"/>
              <a:gd name="connsiteY2" fmla="*/ 420010 h 746596"/>
              <a:gd name="connsiteX3" fmla="*/ 930302 w 1100536"/>
              <a:gd name="connsiteY3" fmla="*/ 6542 h 746596"/>
              <a:gd name="connsiteX4" fmla="*/ 47707 w 1100536"/>
              <a:gd name="connsiteY4" fmla="*/ 205325 h 74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536" h="746596">
                <a:moveTo>
                  <a:pt x="0" y="340497"/>
                </a:moveTo>
                <a:cubicBezTo>
                  <a:pt x="200770" y="536629"/>
                  <a:pt x="401541" y="732762"/>
                  <a:pt x="580445" y="746014"/>
                </a:cubicBezTo>
                <a:cubicBezTo>
                  <a:pt x="759349" y="759266"/>
                  <a:pt x="1015117" y="543255"/>
                  <a:pt x="1073426" y="420010"/>
                </a:cubicBezTo>
                <a:cubicBezTo>
                  <a:pt x="1131735" y="296765"/>
                  <a:pt x="1101255" y="42323"/>
                  <a:pt x="930302" y="6542"/>
                </a:cubicBezTo>
                <a:cubicBezTo>
                  <a:pt x="759349" y="-29239"/>
                  <a:pt x="403528" y="88043"/>
                  <a:pt x="47707" y="205325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347248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network’s routers to report when queues are forming!</a:t>
            </a:r>
          </a:p>
          <a:p>
            <a:pPr marL="0" indent="0">
              <a:buNone/>
            </a:pPr>
            <a:r>
              <a:rPr lang="en-AU" dirty="0"/>
              <a:t>OR</a:t>
            </a:r>
          </a:p>
          <a:p>
            <a:r>
              <a:rPr lang="en-AU" dirty="0"/>
              <a:t>By detecting the onset of queue-based delays in the measured RTT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302D1B-A4E7-6349-ABB3-39B0420BBB56}"/>
              </a:ext>
            </a:extLst>
          </p:cNvPr>
          <p:cNvSpPr/>
          <p:nvPr/>
        </p:nvSpPr>
        <p:spPr>
          <a:xfrm>
            <a:off x="1094166" y="1656105"/>
            <a:ext cx="6900074" cy="577138"/>
          </a:xfrm>
          <a:custGeom>
            <a:avLst/>
            <a:gdLst>
              <a:gd name="connsiteX0" fmla="*/ 0 w 6900074"/>
              <a:gd name="connsiteY0" fmla="*/ 366450 h 411836"/>
              <a:gd name="connsiteX1" fmla="*/ 145856 w 6900074"/>
              <a:gd name="connsiteY1" fmla="*/ 265473 h 411836"/>
              <a:gd name="connsiteX2" fmla="*/ 847083 w 6900074"/>
              <a:gd name="connsiteY2" fmla="*/ 1812 h 411836"/>
              <a:gd name="connsiteX3" fmla="*/ 1026597 w 6900074"/>
              <a:gd name="connsiteY3" fmla="*/ 411328 h 411836"/>
              <a:gd name="connsiteX4" fmla="*/ 2698322 w 6900074"/>
              <a:gd name="connsiteY4" fmla="*/ 91569 h 411836"/>
              <a:gd name="connsiteX5" fmla="*/ 3584673 w 6900074"/>
              <a:gd name="connsiteY5" fmla="*/ 321571 h 411836"/>
              <a:gd name="connsiteX6" fmla="*/ 4527122 w 6900074"/>
              <a:gd name="connsiteY6" fmla="*/ 214985 h 411836"/>
              <a:gd name="connsiteX7" fmla="*/ 5374204 w 6900074"/>
              <a:gd name="connsiteY7" fmla="*/ 108398 h 411836"/>
              <a:gd name="connsiteX8" fmla="*/ 4925419 w 6900074"/>
              <a:gd name="connsiteY8" fmla="*/ 299132 h 411836"/>
              <a:gd name="connsiteX9" fmla="*/ 6900074 w 6900074"/>
              <a:gd name="connsiteY9" fmla="*/ 220595 h 4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0074" h="411836">
                <a:moveTo>
                  <a:pt x="0" y="366450"/>
                </a:moveTo>
                <a:cubicBezTo>
                  <a:pt x="2338" y="346348"/>
                  <a:pt x="4676" y="326246"/>
                  <a:pt x="145856" y="265473"/>
                </a:cubicBezTo>
                <a:cubicBezTo>
                  <a:pt x="287036" y="204700"/>
                  <a:pt x="700293" y="-22497"/>
                  <a:pt x="847083" y="1812"/>
                </a:cubicBezTo>
                <a:cubicBezTo>
                  <a:pt x="993873" y="26121"/>
                  <a:pt x="718057" y="396369"/>
                  <a:pt x="1026597" y="411328"/>
                </a:cubicBezTo>
                <a:cubicBezTo>
                  <a:pt x="1335137" y="426288"/>
                  <a:pt x="2271976" y="106528"/>
                  <a:pt x="2698322" y="91569"/>
                </a:cubicBezTo>
                <a:cubicBezTo>
                  <a:pt x="3124668" y="76610"/>
                  <a:pt x="3279873" y="301002"/>
                  <a:pt x="3584673" y="321571"/>
                </a:cubicBezTo>
                <a:cubicBezTo>
                  <a:pt x="3889473" y="342140"/>
                  <a:pt x="4527122" y="214985"/>
                  <a:pt x="4527122" y="214985"/>
                </a:cubicBezTo>
                <a:cubicBezTo>
                  <a:pt x="4825377" y="179456"/>
                  <a:pt x="5307821" y="94373"/>
                  <a:pt x="5374204" y="108398"/>
                </a:cubicBezTo>
                <a:cubicBezTo>
                  <a:pt x="5440587" y="122422"/>
                  <a:pt x="4671107" y="280432"/>
                  <a:pt x="4925419" y="299132"/>
                </a:cubicBezTo>
                <a:cubicBezTo>
                  <a:pt x="5179731" y="317831"/>
                  <a:pt x="6039902" y="269213"/>
                  <a:pt x="6900074" y="220595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61462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Control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Current flow control systems make small continual adjustments every RTT interval and a massive adjustment at irregular intervals</a:t>
            </a:r>
          </a:p>
          <a:p>
            <a:pPr lvl="1"/>
            <a:r>
              <a:rPr lang="en-AU" dirty="0"/>
              <a:t>As the flow rate increases the CA adjustments of 1 segment per RTT become too small</a:t>
            </a:r>
          </a:p>
          <a:p>
            <a:pPr lvl="1"/>
            <a:r>
              <a:rPr lang="en-AU" dirty="0"/>
              <a:t>Rate halving is a massive response</a:t>
            </a:r>
          </a:p>
          <a:p>
            <a:pPr marL="0" indent="0">
              <a:buNone/>
            </a:pPr>
            <a:r>
              <a:rPr lang="en-AU" b="1" dirty="0"/>
              <a:t>OR</a:t>
            </a:r>
          </a:p>
          <a:p>
            <a:r>
              <a:rPr lang="en-AU" dirty="0"/>
              <a:t>We could use a system that only made periodic adjustments every </a:t>
            </a:r>
            <a:r>
              <a:rPr lang="en-AU" i="1" dirty="0"/>
              <a:t>n</a:t>
            </a:r>
            <a:r>
              <a:rPr lang="en-AU" dirty="0"/>
              <a:t> RTT intervals based on delay probing</a:t>
            </a:r>
          </a:p>
          <a:p>
            <a:pPr lvl="1"/>
            <a:r>
              <a:rPr lang="en-AU" dirty="0"/>
              <a:t>And set the adjustment to be proportionate to the current flow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3621644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Pace the sending packets to avoid the need for network buffer rate adaptation</a:t>
            </a:r>
          </a:p>
          <a:p>
            <a:r>
              <a:rPr lang="en-AU" dirty="0"/>
              <a:t>Probe the path capacity only intermittently (every </a:t>
            </a:r>
            <a:r>
              <a:rPr lang="en-AU" i="1" dirty="0"/>
              <a:t>8</a:t>
            </a:r>
            <a:r>
              <a:rPr lang="en-AU" i="1" baseline="30000" dirty="0"/>
              <a:t>th</a:t>
            </a:r>
            <a:r>
              <a:rPr lang="en-AU" i="1" dirty="0"/>
              <a:t> </a:t>
            </a:r>
            <a:r>
              <a:rPr lang="en-AU" dirty="0"/>
              <a:t>RTT)</a:t>
            </a:r>
          </a:p>
          <a:p>
            <a:r>
              <a:rPr lang="en-AU" dirty="0"/>
              <a:t>Probe the path capacity by increasing the sending rate by </a:t>
            </a:r>
            <a:r>
              <a:rPr lang="en-AU" i="1" dirty="0"/>
              <a:t>25</a:t>
            </a:r>
            <a:r>
              <a:rPr lang="en-AU" dirty="0"/>
              <a:t>% for an RTT interval and then drop the rate to drain the queue:</a:t>
            </a:r>
          </a:p>
          <a:p>
            <a:pPr lvl="1"/>
            <a:r>
              <a:rPr lang="en-AU" dirty="0"/>
              <a:t>If the RTT of the probe interval equals the RTT of the previous state, then there is available path bandwidth that could be utilised</a:t>
            </a:r>
          </a:p>
          <a:p>
            <a:pPr lvl="1"/>
            <a:r>
              <a:rPr lang="en-AU" dirty="0"/>
              <a:t>If the RTT of the probe rises,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loss!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0D0D42E-921E-10E2-A9ED-C831A0194AE7}"/>
              </a:ext>
            </a:extLst>
          </p:cNvPr>
          <p:cNvSpPr/>
          <p:nvPr/>
        </p:nvSpPr>
        <p:spPr>
          <a:xfrm>
            <a:off x="3604846" y="2244969"/>
            <a:ext cx="1885183" cy="46893"/>
          </a:xfrm>
          <a:custGeom>
            <a:avLst/>
            <a:gdLst>
              <a:gd name="connsiteX0" fmla="*/ 0 w 1885183"/>
              <a:gd name="connsiteY0" fmla="*/ 0 h 46893"/>
              <a:gd name="connsiteX1" fmla="*/ 644769 w 1885183"/>
              <a:gd name="connsiteY1" fmla="*/ 0 h 46893"/>
              <a:gd name="connsiteX2" fmla="*/ 1424354 w 1885183"/>
              <a:gd name="connsiteY2" fmla="*/ 11723 h 46893"/>
              <a:gd name="connsiteX3" fmla="*/ 1852246 w 1885183"/>
              <a:gd name="connsiteY3" fmla="*/ 23446 h 46893"/>
              <a:gd name="connsiteX4" fmla="*/ 550985 w 1885183"/>
              <a:gd name="connsiteY4" fmla="*/ 23446 h 46893"/>
              <a:gd name="connsiteX5" fmla="*/ 228600 w 1885183"/>
              <a:gd name="connsiteY5" fmla="*/ 35169 h 46893"/>
              <a:gd name="connsiteX6" fmla="*/ 849923 w 1885183"/>
              <a:gd name="connsiteY6" fmla="*/ 46893 h 4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5183" h="46893">
                <a:moveTo>
                  <a:pt x="0" y="0"/>
                </a:moveTo>
                <a:lnTo>
                  <a:pt x="644769" y="0"/>
                </a:lnTo>
                <a:lnTo>
                  <a:pt x="1424354" y="11723"/>
                </a:lnTo>
                <a:cubicBezTo>
                  <a:pt x="1625600" y="15631"/>
                  <a:pt x="1997807" y="21492"/>
                  <a:pt x="1852246" y="23446"/>
                </a:cubicBezTo>
                <a:cubicBezTo>
                  <a:pt x="1706685" y="25400"/>
                  <a:pt x="821593" y="21492"/>
                  <a:pt x="550985" y="23446"/>
                </a:cubicBezTo>
                <a:cubicBezTo>
                  <a:pt x="280377" y="25400"/>
                  <a:pt x="178777" y="31261"/>
                  <a:pt x="228600" y="35169"/>
                </a:cubicBezTo>
                <a:cubicBezTo>
                  <a:pt x="278423" y="39077"/>
                  <a:pt x="564173" y="42985"/>
                  <a:pt x="849923" y="46893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8F72C22-CDCB-F0F8-6244-EFCC722FF3C6}"/>
              </a:ext>
            </a:extLst>
          </p:cNvPr>
          <p:cNvSpPr/>
          <p:nvPr/>
        </p:nvSpPr>
        <p:spPr>
          <a:xfrm>
            <a:off x="7121769" y="2636729"/>
            <a:ext cx="779838" cy="41994"/>
          </a:xfrm>
          <a:custGeom>
            <a:avLst/>
            <a:gdLst>
              <a:gd name="connsiteX0" fmla="*/ 0 w 779838"/>
              <a:gd name="connsiteY0" fmla="*/ 12686 h 41994"/>
              <a:gd name="connsiteX1" fmla="*/ 287216 w 779838"/>
              <a:gd name="connsiteY1" fmla="*/ 41994 h 41994"/>
              <a:gd name="connsiteX2" fmla="*/ 779585 w 779838"/>
              <a:gd name="connsiteY2" fmla="*/ 12686 h 41994"/>
              <a:gd name="connsiteX3" fmla="*/ 351693 w 779838"/>
              <a:gd name="connsiteY3" fmla="*/ 963 h 41994"/>
              <a:gd name="connsiteX4" fmla="*/ 152400 w 779838"/>
              <a:gd name="connsiteY4" fmla="*/ 36133 h 41994"/>
              <a:gd name="connsiteX5" fmla="*/ 492369 w 779838"/>
              <a:gd name="connsiteY5" fmla="*/ 30271 h 4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838" h="41994">
                <a:moveTo>
                  <a:pt x="0" y="12686"/>
                </a:moveTo>
                <a:cubicBezTo>
                  <a:pt x="78642" y="27340"/>
                  <a:pt x="157285" y="41994"/>
                  <a:pt x="287216" y="41994"/>
                </a:cubicBezTo>
                <a:cubicBezTo>
                  <a:pt x="417147" y="41994"/>
                  <a:pt x="768839" y="19524"/>
                  <a:pt x="779585" y="12686"/>
                </a:cubicBezTo>
                <a:cubicBezTo>
                  <a:pt x="790331" y="5848"/>
                  <a:pt x="456224" y="-2945"/>
                  <a:pt x="351693" y="963"/>
                </a:cubicBezTo>
                <a:cubicBezTo>
                  <a:pt x="247162" y="4871"/>
                  <a:pt x="128954" y="31248"/>
                  <a:pt x="152400" y="36133"/>
                </a:cubicBezTo>
                <a:cubicBezTo>
                  <a:pt x="175846" y="41018"/>
                  <a:pt x="334107" y="35644"/>
                  <a:pt x="492369" y="30271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65673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367904095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71825-625E-9C47-86A5-5F48B1A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20" y="1388599"/>
            <a:ext cx="4060680" cy="27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200150"/>
            <a:ext cx="4787934" cy="342382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4449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5DAC-48B6-F24F-B4C9-16C9F7F2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Our Environment…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D6AD-3CC4-634B-9F5D-6793C20E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-53338">
              <a:spcBef>
                <a:spcPts val="600"/>
              </a:spcBef>
              <a:buNone/>
            </a:pPr>
            <a:r>
              <a:rPr lang="en-AU" dirty="0"/>
              <a:t>It’s a pretty comprehensive mess: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diverse mix of e-2-e TCP control protocols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CUBIC, </a:t>
            </a:r>
            <a:r>
              <a:rPr lang="en-AU" dirty="0" err="1"/>
              <a:t>NewRENO</a:t>
            </a:r>
            <a:r>
              <a:rPr lang="en-AU" dirty="0"/>
              <a:t>, LEDBAT, Fast, BBR, Compound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traffic models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Buffer-filling streamers, flash bursts, bulk data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active queue management disciplines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RED, WRED, CODEL, FQ, none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media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Wire line, mobile, WiFi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buffer size deployments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Sporadic ECN marking </a:t>
            </a:r>
          </a:p>
          <a:p>
            <a:pPr lvl="2"/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76051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EFE2-1036-174E-9A0F-CEF3755B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Darwinism?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2AF5-CA9B-2749-83FF-9473F3523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6330633" cy="34238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000" dirty="0"/>
              <a:t>What “wins” in this diverse environment?</a:t>
            </a:r>
          </a:p>
          <a:p>
            <a:pPr lvl="1"/>
            <a:r>
              <a:rPr lang="en-AU" sz="2000" b="1" i="1" dirty="0"/>
              <a:t>Efficiency</a:t>
            </a:r>
            <a:r>
              <a:rPr lang="en-AU" sz="2000" dirty="0"/>
              <a:t> is perhaps more critical than </a:t>
            </a:r>
            <a:r>
              <a:rPr lang="en-AU" sz="2000" b="1" i="1" dirty="0"/>
              <a:t>fairness</a:t>
            </a:r>
            <a:r>
              <a:rPr lang="en-AU" sz="2000" dirty="0"/>
              <a:t>  as a “survival fitness” strategy</a:t>
            </a:r>
          </a:p>
          <a:p>
            <a:pPr lvl="1"/>
            <a:r>
              <a:rPr lang="en-AU" sz="2000" dirty="0"/>
              <a:t>I suspect that protocols that make minimal assumptions about the network will be more robust than those that require certain network characteristics to operate efficiently</a:t>
            </a:r>
          </a:p>
          <a:p>
            <a:pPr lvl="1"/>
            <a:r>
              <a:rPr lang="en-AU" sz="2000" dirty="0"/>
              <a:t>Protocols that operate with regular feedback mechanisms appear to be more robust than irregular “shock” treatment protocols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CF41-BE70-C547-871B-2500B1C4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561" y="291710"/>
            <a:ext cx="1607731" cy="21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49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We actually don’t know all that much about fine-grained behaviour of large-scale high capacity switching systems.</a:t>
            </a:r>
          </a:p>
          <a:p>
            <a:r>
              <a:rPr lang="en-AU" dirty="0"/>
              <a:t>Some of our cherished assumptions about network design may be mistaken</a:t>
            </a:r>
          </a:p>
          <a:p>
            <a:r>
              <a:rPr lang="en-AU" dirty="0"/>
              <a:t>Moving large data sets over very high-speed networks requires an entirely different approach to what we are doing today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The Internet still contains a large set of important unsolved problems!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1424901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21136525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01395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53" y="1055010"/>
            <a:ext cx="4206286" cy="3423829"/>
          </a:xfrm>
        </p:spPr>
        <p:txBody>
          <a:bodyPr/>
          <a:lstStyle/>
          <a:p>
            <a:r>
              <a:rPr lang="en-AU" dirty="0"/>
              <a:t>Optical transmission speeds are now edging into multi-Terabit capacity</a:t>
            </a:r>
          </a:p>
          <a:p>
            <a:r>
              <a:rPr lang="en-AU" dirty="0"/>
              <a:t>But peak TCP session speeds across the network are not keeping up</a:t>
            </a:r>
          </a:p>
          <a:p>
            <a:r>
              <a:rPr lang="en-AU" dirty="0"/>
              <a:t>Why not?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344458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C3704-8761-CE4C-8996-2189419F99C8}"/>
              </a:ext>
            </a:extLst>
          </p:cNvPr>
          <p:cNvSpPr txBox="1"/>
          <p:nvPr/>
        </p:nvSpPr>
        <p:spPr>
          <a:xfrm>
            <a:off x="7883008" y="1260300"/>
            <a:ext cx="91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optical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263B4-4ADA-2B46-9EAC-6B0A2B80A913}"/>
              </a:ext>
            </a:extLst>
          </p:cNvPr>
          <p:cNvSpPr txBox="1"/>
          <p:nvPr/>
        </p:nvSpPr>
        <p:spPr>
          <a:xfrm>
            <a:off x="7992383" y="1878331"/>
            <a:ext cx="91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TCP speed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C0784FB-3E55-0341-B364-54E371292C37}"/>
              </a:ext>
            </a:extLst>
          </p:cNvPr>
          <p:cNvSpPr/>
          <p:nvPr/>
        </p:nvSpPr>
        <p:spPr>
          <a:xfrm>
            <a:off x="7802435" y="1613524"/>
            <a:ext cx="147557" cy="329102"/>
          </a:xfrm>
          <a:custGeom>
            <a:avLst/>
            <a:gdLst>
              <a:gd name="connsiteX0" fmla="*/ 5610 w 151465"/>
              <a:gd name="connsiteY0" fmla="*/ 126741 h 448678"/>
              <a:gd name="connsiteX1" fmla="*/ 44878 w 151465"/>
              <a:gd name="connsiteY1" fmla="*/ 20155 h 448678"/>
              <a:gd name="connsiteX2" fmla="*/ 151465 w 151465"/>
              <a:gd name="connsiteY2" fmla="*/ 87472 h 448678"/>
              <a:gd name="connsiteX3" fmla="*/ 44878 w 151465"/>
              <a:gd name="connsiteY3" fmla="*/ 14545 h 448678"/>
              <a:gd name="connsiteX4" fmla="*/ 67318 w 151465"/>
              <a:gd name="connsiteY4" fmla="*/ 429671 h 448678"/>
              <a:gd name="connsiteX5" fmla="*/ 95367 w 151465"/>
              <a:gd name="connsiteY5" fmla="*/ 384793 h 448678"/>
              <a:gd name="connsiteX6" fmla="*/ 50488 w 151465"/>
              <a:gd name="connsiteY6" fmla="*/ 440891 h 448678"/>
              <a:gd name="connsiteX7" fmla="*/ 0 w 151465"/>
              <a:gd name="connsiteY7" fmla="*/ 362353 h 44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465" h="448678">
                <a:moveTo>
                  <a:pt x="5610" y="126741"/>
                </a:moveTo>
                <a:cubicBezTo>
                  <a:pt x="13089" y="76720"/>
                  <a:pt x="20569" y="26700"/>
                  <a:pt x="44878" y="20155"/>
                </a:cubicBezTo>
                <a:cubicBezTo>
                  <a:pt x="69187" y="13610"/>
                  <a:pt x="151465" y="88407"/>
                  <a:pt x="151465" y="87472"/>
                </a:cubicBezTo>
                <a:cubicBezTo>
                  <a:pt x="151465" y="86537"/>
                  <a:pt x="58903" y="-42488"/>
                  <a:pt x="44878" y="14545"/>
                </a:cubicBezTo>
                <a:cubicBezTo>
                  <a:pt x="30853" y="71578"/>
                  <a:pt x="58903" y="367963"/>
                  <a:pt x="67318" y="429671"/>
                </a:cubicBezTo>
                <a:cubicBezTo>
                  <a:pt x="75733" y="491379"/>
                  <a:pt x="98172" y="382923"/>
                  <a:pt x="95367" y="384793"/>
                </a:cubicBezTo>
                <a:cubicBezTo>
                  <a:pt x="92562" y="386663"/>
                  <a:pt x="66382" y="444631"/>
                  <a:pt x="50488" y="440891"/>
                </a:cubicBezTo>
                <a:cubicBezTo>
                  <a:pt x="34594" y="437151"/>
                  <a:pt x="17297" y="399752"/>
                  <a:pt x="0" y="362353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1CC0D1C-1C7D-3A41-D052-E8E448E8F96B}"/>
              </a:ext>
            </a:extLst>
          </p:cNvPr>
          <p:cNvSpPr/>
          <p:nvPr/>
        </p:nvSpPr>
        <p:spPr>
          <a:xfrm>
            <a:off x="4780014" y="1855508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7E360FC-4153-B2E3-D3C9-BB3671027687}"/>
              </a:ext>
            </a:extLst>
          </p:cNvPr>
          <p:cNvSpPr/>
          <p:nvPr/>
        </p:nvSpPr>
        <p:spPr>
          <a:xfrm>
            <a:off x="4977743" y="3571029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9CFC11A-5DCB-5812-0DF0-F7531681FA89}"/>
              </a:ext>
            </a:extLst>
          </p:cNvPr>
          <p:cNvSpPr/>
          <p:nvPr/>
        </p:nvSpPr>
        <p:spPr>
          <a:xfrm>
            <a:off x="5051746" y="3417027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8618939-9758-02CE-E36B-2343AA6BC9DE}"/>
              </a:ext>
            </a:extLst>
          </p:cNvPr>
          <p:cNvSpPr/>
          <p:nvPr/>
        </p:nvSpPr>
        <p:spPr>
          <a:xfrm>
            <a:off x="5779652" y="2875366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F9274BC-5ADF-95FE-9ACD-0915C21281F7}"/>
              </a:ext>
            </a:extLst>
          </p:cNvPr>
          <p:cNvSpPr/>
          <p:nvPr/>
        </p:nvSpPr>
        <p:spPr>
          <a:xfrm>
            <a:off x="6448601" y="2431572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2598F29-AAEA-26D8-0DBF-677F6ACBCA96}"/>
              </a:ext>
            </a:extLst>
          </p:cNvPr>
          <p:cNvSpPr/>
          <p:nvPr/>
        </p:nvSpPr>
        <p:spPr>
          <a:xfrm>
            <a:off x="7009903" y="2177857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1AE0E7-3CC9-0206-77FE-4AB5F8456239}"/>
              </a:ext>
            </a:extLst>
          </p:cNvPr>
          <p:cNvSpPr txBox="1"/>
          <p:nvPr/>
        </p:nvSpPr>
        <p:spPr>
          <a:xfrm>
            <a:off x="4940673" y="3730034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6A0CF-9A56-16FA-0B05-640ECA47F7AB}"/>
              </a:ext>
            </a:extLst>
          </p:cNvPr>
          <p:cNvSpPr txBox="1"/>
          <p:nvPr/>
        </p:nvSpPr>
        <p:spPr>
          <a:xfrm>
            <a:off x="5558356" y="3736782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5BFAAA-BC26-4040-46BD-FE2D6D366ABF}"/>
              </a:ext>
            </a:extLst>
          </p:cNvPr>
          <p:cNvSpPr txBox="1"/>
          <p:nvPr/>
        </p:nvSpPr>
        <p:spPr>
          <a:xfrm>
            <a:off x="6180847" y="3736782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066A0F-0790-3219-B95A-57B38F65E54E}"/>
              </a:ext>
            </a:extLst>
          </p:cNvPr>
          <p:cNvSpPr txBox="1"/>
          <p:nvPr/>
        </p:nvSpPr>
        <p:spPr>
          <a:xfrm>
            <a:off x="6800132" y="3714921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FC9B22-35F3-3833-67BC-9807C3610BF0}"/>
              </a:ext>
            </a:extLst>
          </p:cNvPr>
          <p:cNvSpPr txBox="1"/>
          <p:nvPr/>
        </p:nvSpPr>
        <p:spPr>
          <a:xfrm>
            <a:off x="4601820" y="3354845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5690C1-E514-BAE6-652F-F44F0AD61717}"/>
              </a:ext>
            </a:extLst>
          </p:cNvPr>
          <p:cNvSpPr txBox="1"/>
          <p:nvPr/>
        </p:nvSpPr>
        <p:spPr>
          <a:xfrm>
            <a:off x="4583285" y="2769957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6D165F-FCDF-6263-3FB5-DC4D75860B47}"/>
              </a:ext>
            </a:extLst>
          </p:cNvPr>
          <p:cNvSpPr txBox="1"/>
          <p:nvPr/>
        </p:nvSpPr>
        <p:spPr>
          <a:xfrm>
            <a:off x="4533516" y="234762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6712E3E7-4018-813A-145A-56A1F377E443}"/>
              </a:ext>
            </a:extLst>
          </p:cNvPr>
          <p:cNvSpPr/>
          <p:nvPr/>
        </p:nvSpPr>
        <p:spPr>
          <a:xfrm>
            <a:off x="7591541" y="1985302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8F1494-4F28-40A2-C222-8F0691CED04C}"/>
              </a:ext>
            </a:extLst>
          </p:cNvPr>
          <p:cNvSpPr txBox="1"/>
          <p:nvPr/>
        </p:nvSpPr>
        <p:spPr>
          <a:xfrm>
            <a:off x="7384153" y="3705083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B01B7F9-45AB-15A6-6FA7-3FF60D54A7CC}"/>
              </a:ext>
            </a:extLst>
          </p:cNvPr>
          <p:cNvSpPr/>
          <p:nvPr/>
        </p:nvSpPr>
        <p:spPr>
          <a:xfrm>
            <a:off x="4989738" y="1942626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F3A783-6E4C-D516-62D5-3386BEA41F1B}"/>
              </a:ext>
            </a:extLst>
          </p:cNvPr>
          <p:cNvSpPr txBox="1"/>
          <p:nvPr/>
        </p:nvSpPr>
        <p:spPr>
          <a:xfrm>
            <a:off x="4436563" y="1871106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T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488976D-30DF-9A54-FBAE-08C30A64A181}"/>
              </a:ext>
            </a:extLst>
          </p:cNvPr>
          <p:cNvSpPr/>
          <p:nvPr/>
        </p:nvSpPr>
        <p:spPr>
          <a:xfrm>
            <a:off x="5025862" y="1540106"/>
            <a:ext cx="2924129" cy="1928916"/>
          </a:xfrm>
          <a:custGeom>
            <a:avLst/>
            <a:gdLst>
              <a:gd name="connsiteX0" fmla="*/ 0 w 2776572"/>
              <a:gd name="connsiteY0" fmla="*/ 1855497 h 1855497"/>
              <a:gd name="connsiteX1" fmla="*/ 987819 w 2776572"/>
              <a:gd name="connsiteY1" fmla="*/ 1148005 h 1855497"/>
              <a:gd name="connsiteX2" fmla="*/ 2249290 w 2776572"/>
              <a:gd name="connsiteY2" fmla="*/ 340397 h 1855497"/>
              <a:gd name="connsiteX3" fmla="*/ 2776572 w 2776572"/>
              <a:gd name="connsiteY3" fmla="*/ 0 h 185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6572" h="1855497">
                <a:moveTo>
                  <a:pt x="0" y="1855497"/>
                </a:moveTo>
                <a:cubicBezTo>
                  <a:pt x="306468" y="1628009"/>
                  <a:pt x="612937" y="1400522"/>
                  <a:pt x="987819" y="1148005"/>
                </a:cubicBezTo>
                <a:cubicBezTo>
                  <a:pt x="1362701" y="895488"/>
                  <a:pt x="2249290" y="340397"/>
                  <a:pt x="2249290" y="340397"/>
                </a:cubicBezTo>
                <a:lnTo>
                  <a:pt x="2776572" y="0"/>
                </a:ln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50593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is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This single protocol is the “beating heart” at the core of the Internet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Performance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/>
              <a:t>To maintain an average flow which is both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03199"/>
            <a:ext cx="8352929" cy="85725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6715897" y="2452816"/>
            <a:ext cx="580793" cy="46337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6218612" y="3923270"/>
            <a:ext cx="818561" cy="334898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6355519-CB8E-EA23-542B-930194A5559E}"/>
              </a:ext>
            </a:extLst>
          </p:cNvPr>
          <p:cNvSpPr/>
          <p:nvPr/>
        </p:nvSpPr>
        <p:spPr>
          <a:xfrm>
            <a:off x="1802102" y="3032278"/>
            <a:ext cx="1044976" cy="806418"/>
          </a:xfrm>
          <a:custGeom>
            <a:avLst/>
            <a:gdLst>
              <a:gd name="connsiteX0" fmla="*/ 0 w 1044976"/>
              <a:gd name="connsiteY0" fmla="*/ 344995 h 806418"/>
              <a:gd name="connsiteX1" fmla="*/ 467212 w 1044976"/>
              <a:gd name="connsiteY1" fmla="*/ 752137 h 806418"/>
              <a:gd name="connsiteX2" fmla="*/ 840981 w 1044976"/>
              <a:gd name="connsiteY2" fmla="*/ 752137 h 806418"/>
              <a:gd name="connsiteX3" fmla="*/ 1041215 w 1044976"/>
              <a:gd name="connsiteY3" fmla="*/ 291599 h 806418"/>
              <a:gd name="connsiteX4" fmla="*/ 674120 w 1044976"/>
              <a:gd name="connsiteY4" fmla="*/ 64668 h 806418"/>
              <a:gd name="connsiteX5" fmla="*/ 213583 w 1044976"/>
              <a:gd name="connsiteY5" fmla="*/ 51319 h 806418"/>
              <a:gd name="connsiteX6" fmla="*/ 73419 w 1044976"/>
              <a:gd name="connsiteY6" fmla="*/ 678718 h 80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976" h="806418">
                <a:moveTo>
                  <a:pt x="0" y="344995"/>
                </a:moveTo>
                <a:cubicBezTo>
                  <a:pt x="163524" y="514637"/>
                  <a:pt x="327049" y="684280"/>
                  <a:pt x="467212" y="752137"/>
                </a:cubicBezTo>
                <a:cubicBezTo>
                  <a:pt x="607376" y="819994"/>
                  <a:pt x="745314" y="828893"/>
                  <a:pt x="840981" y="752137"/>
                </a:cubicBezTo>
                <a:cubicBezTo>
                  <a:pt x="936648" y="675381"/>
                  <a:pt x="1069025" y="406177"/>
                  <a:pt x="1041215" y="291599"/>
                </a:cubicBezTo>
                <a:cubicBezTo>
                  <a:pt x="1013405" y="177021"/>
                  <a:pt x="812059" y="104715"/>
                  <a:pt x="674120" y="64668"/>
                </a:cubicBezTo>
                <a:cubicBezTo>
                  <a:pt x="536181" y="24621"/>
                  <a:pt x="313700" y="-51023"/>
                  <a:pt x="213583" y="51319"/>
                </a:cubicBezTo>
                <a:cubicBezTo>
                  <a:pt x="113466" y="153661"/>
                  <a:pt x="93442" y="416189"/>
                  <a:pt x="73419" y="678718"/>
                </a:cubicBezTo>
              </a:path>
            </a:pathLst>
          </a:custGeom>
          <a:noFill/>
          <a:ln w="63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E0F5403-4972-95F5-D55F-01DA05109F2A}"/>
              </a:ext>
            </a:extLst>
          </p:cNvPr>
          <p:cNvSpPr/>
          <p:nvPr/>
        </p:nvSpPr>
        <p:spPr>
          <a:xfrm>
            <a:off x="1982312" y="3770864"/>
            <a:ext cx="253630" cy="547507"/>
          </a:xfrm>
          <a:custGeom>
            <a:avLst/>
            <a:gdLst>
              <a:gd name="connsiteX0" fmla="*/ 0 w 253630"/>
              <a:gd name="connsiteY0" fmla="*/ 547507 h 547507"/>
              <a:gd name="connsiteX1" fmla="*/ 153513 w 253630"/>
              <a:gd name="connsiteY1" fmla="*/ 60272 h 547507"/>
              <a:gd name="connsiteX2" fmla="*/ 13349 w 253630"/>
              <a:gd name="connsiteY2" fmla="*/ 93644 h 547507"/>
              <a:gd name="connsiteX3" fmla="*/ 133489 w 253630"/>
              <a:gd name="connsiteY3" fmla="*/ 202 h 547507"/>
              <a:gd name="connsiteX4" fmla="*/ 253630 w 253630"/>
              <a:gd name="connsiteY4" fmla="*/ 73621 h 5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30" h="547507">
                <a:moveTo>
                  <a:pt x="0" y="547507"/>
                </a:moveTo>
                <a:cubicBezTo>
                  <a:pt x="75644" y="341711"/>
                  <a:pt x="151288" y="135916"/>
                  <a:pt x="153513" y="60272"/>
                </a:cubicBezTo>
                <a:cubicBezTo>
                  <a:pt x="155738" y="-15372"/>
                  <a:pt x="16686" y="103656"/>
                  <a:pt x="13349" y="93644"/>
                </a:cubicBezTo>
                <a:cubicBezTo>
                  <a:pt x="10012" y="83632"/>
                  <a:pt x="93442" y="3539"/>
                  <a:pt x="133489" y="202"/>
                </a:cubicBezTo>
                <a:cubicBezTo>
                  <a:pt x="173536" y="-3135"/>
                  <a:pt x="213583" y="35243"/>
                  <a:pt x="253630" y="73621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4" y="1155305"/>
            <a:ext cx="7991475" cy="9559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  <a:p>
            <a:pPr marL="0" indent="0">
              <a:buNone/>
            </a:pPr>
            <a:r>
              <a:rPr lang="en-AU" dirty="0"/>
              <a:t>If the sender sends one packet each time it receives an ACK, then the sender will maintain a steady number of packets in flight within the network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D99DB75E8AD468526128D747955F7" ma:contentTypeVersion="10" ma:contentTypeDescription="Create a new document." ma:contentTypeScope="" ma:versionID="25ceb78b78c9c74fe27a3e5cb2aa1acb">
  <xsd:schema xmlns:xsd="http://www.w3.org/2001/XMLSchema" xmlns:xs="http://www.w3.org/2001/XMLSchema" xmlns:p="http://schemas.microsoft.com/office/2006/metadata/properties" xmlns:ns2="990b3987-f040-43db-b1b5-2d85fe73dd3e" xmlns:ns3="9ba754fa-f922-42e2-9add-e758af90bab1" targetNamespace="http://schemas.microsoft.com/office/2006/metadata/properties" ma:root="true" ma:fieldsID="737d8e8e979239a89670e62bf4be49dd" ns2:_="" ns3:_="">
    <xsd:import namespace="990b3987-f040-43db-b1b5-2d85fe73dd3e"/>
    <xsd:import namespace="9ba754fa-f922-42e2-9add-e758af90b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b3987-f040-43db-b1b5-2d85fe73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754fa-f922-42e2-9add-e758af90ba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E76C97-97A7-4A26-918B-FC5843104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b3987-f040-43db-b1b5-2d85fe73dd3e"/>
    <ds:schemaRef ds:uri="9ba754fa-f922-42e2-9add-e758af90ba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1920D4-D4FB-4F14-8AEE-21C2B1A25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98B0C-667B-4E56-8447-98549628889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3903</TotalTime>
  <Words>2351</Words>
  <Application>Microsoft Macintosh PowerPoint</Application>
  <PresentationFormat>On-screen Show (16:9)</PresentationFormat>
  <Paragraphs>319</Paragraphs>
  <Slides>48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AhnbergHand</vt:lpstr>
      <vt:lpstr>Arial</vt:lpstr>
      <vt:lpstr>Calibri</vt:lpstr>
      <vt:lpstr>Courier New</vt:lpstr>
      <vt:lpstr>Powderfinger Type</vt:lpstr>
      <vt:lpstr>Vadim's Writing</vt:lpstr>
      <vt:lpstr>Wingdings</vt:lpstr>
      <vt:lpstr>APNIC33PowerPointTemplateFinal</vt:lpstr>
      <vt:lpstr>The Evolution of TCP Transport Protocols</vt:lpstr>
      <vt:lpstr>November 1859</vt:lpstr>
      <vt:lpstr>The Evolution of Speed</vt:lpstr>
      <vt:lpstr>The Evolution of Speed</vt:lpstr>
      <vt:lpstr>Today</vt:lpstr>
      <vt:lpstr>TCP is the Internet</vt:lpstr>
      <vt:lpstr>TCP Performance Objectives</vt:lpstr>
      <vt:lpstr>It’s a Flow Control process</vt:lpstr>
      <vt:lpstr>TCP Control</vt:lpstr>
      <vt:lpstr>TCP Control</vt:lpstr>
      <vt:lpstr>“Classic TCP” – TCP Reno</vt:lpstr>
      <vt:lpstr>The Classic TCP Picture</vt:lpstr>
      <vt:lpstr>Changing TCP’s control algorithm</vt:lpstr>
      <vt:lpstr>Carriage Service Challenges</vt:lpstr>
      <vt:lpstr>CUBIC</vt:lpstr>
      <vt:lpstr>CUBIC and Queue formation</vt:lpstr>
      <vt:lpstr>CUBIC assessment</vt:lpstr>
      <vt:lpstr>And there’s a whole lot more…</vt:lpstr>
      <vt:lpstr>TCP and Buffers – the Theory</vt:lpstr>
      <vt:lpstr>TCP and Buffers</vt:lpstr>
      <vt:lpstr>TCP and Buffers</vt:lpstr>
      <vt:lpstr>TCP and Buffer Size</vt:lpstr>
      <vt:lpstr>TCP and Buffer Size</vt:lpstr>
      <vt:lpstr>From 1 to N – Scaling Switching</vt:lpstr>
      <vt:lpstr>Flow Mixing</vt:lpstr>
      <vt:lpstr>Smaller Buffers?</vt:lpstr>
      <vt:lpstr>The Role of Buffers</vt:lpstr>
      <vt:lpstr>Sender Pacing (Fair Queuing)</vt:lpstr>
      <vt:lpstr>Tiny Buffers?</vt:lpstr>
      <vt:lpstr>Why is this important?</vt:lpstr>
      <vt:lpstr>Switching Chip Design TradeOffs</vt:lpstr>
      <vt:lpstr>Optimising Flow State</vt:lpstr>
      <vt:lpstr>RTT and Delivery Rate with Queuing</vt:lpstr>
      <vt:lpstr>How to detect the onset of queuing?</vt:lpstr>
      <vt:lpstr>ECN Control Loop</vt:lpstr>
      <vt:lpstr>Explicit Congestion Notification</vt:lpstr>
      <vt:lpstr>Explicit Congestion Notification</vt:lpstr>
      <vt:lpstr>ECN Issues</vt:lpstr>
      <vt:lpstr>ECN Issues</vt:lpstr>
      <vt:lpstr>How to detect the onset of queuing?</vt:lpstr>
      <vt:lpstr>Flow Control Evolution</vt:lpstr>
      <vt:lpstr>BBR Design Principles</vt:lpstr>
      <vt:lpstr>Idealised BBR profile</vt:lpstr>
      <vt:lpstr>BBR Politeness?</vt:lpstr>
      <vt:lpstr>Our Environment…</vt:lpstr>
      <vt:lpstr>Protocol Darwinism?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cp:lastModifiedBy>Geoff Huston</cp:lastModifiedBy>
  <cp:revision>43</cp:revision>
  <cp:lastPrinted>2025-09-06T08:34:56Z</cp:lastPrinted>
  <dcterms:modified xsi:type="dcterms:W3CDTF">2025-09-06T08:35:03Z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0x01010010DD99DB75E8AD468526128D747955F7</vt:lpwstr>
  </property>
  <property fmtid="{D5CDD505-2E9C-101B-9397-08002B2CF9AE}" pid="3" name="MSIP_Label_66ca7b2a-4f6d-4766-806a-1a0c76ea1c59_Enabled">
    <vt:lpwstr>true</vt:lpwstr>
  </property>
  <property fmtid="{D5CDD505-2E9C-101B-9397-08002B2CF9AE}" pid="4" name="MSIP_Label_66ca7b2a-4f6d-4766-806a-1a0c76ea1c59_SetDate">
    <vt:lpwstr>2025-04-18T00:30:58Z</vt:lpwstr>
  </property>
  <property fmtid="{D5CDD505-2E9C-101B-9397-08002B2CF9AE}" pid="5" name="MSIP_Label_66ca7b2a-4f6d-4766-806a-1a0c76ea1c59_Method">
    <vt:lpwstr>Standard</vt:lpwstr>
  </property>
  <property fmtid="{D5CDD505-2E9C-101B-9397-08002B2CF9AE}" pid="6" name="MSIP_Label_66ca7b2a-4f6d-4766-806a-1a0c76ea1c59_Name">
    <vt:lpwstr>Internal</vt:lpwstr>
  </property>
  <property fmtid="{D5CDD505-2E9C-101B-9397-08002B2CF9AE}" pid="7" name="MSIP_Label_66ca7b2a-4f6d-4766-806a-1a0c76ea1c59_SiteId">
    <vt:lpwstr>127d8d0d-7ccf-473d-ab09-6e44ad752ded</vt:lpwstr>
  </property>
  <property fmtid="{D5CDD505-2E9C-101B-9397-08002B2CF9AE}" pid="8" name="MSIP_Label_66ca7b2a-4f6d-4766-806a-1a0c76ea1c59_ActionId">
    <vt:lpwstr>c3fa8920-5390-413f-b31e-337aa33c32fc</vt:lpwstr>
  </property>
  <property fmtid="{D5CDD505-2E9C-101B-9397-08002B2CF9AE}" pid="9" name="MSIP_Label_66ca7b2a-4f6d-4766-806a-1a0c76ea1c59_ContentBits">
    <vt:lpwstr>0</vt:lpwstr>
  </property>
  <property fmtid="{D5CDD505-2E9C-101B-9397-08002B2CF9AE}" pid="10" name="MSIP_Label_66ca7b2a-4f6d-4766-806a-1a0c76ea1c59_Tag">
    <vt:lpwstr>50, 3, 0, 1</vt:lpwstr>
  </property>
</Properties>
</file>