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72" r:id="rId8"/>
    <p:sldId id="262" r:id="rId9"/>
    <p:sldId id="264" r:id="rId10"/>
    <p:sldId id="263" r:id="rId11"/>
    <p:sldId id="265" r:id="rId12"/>
    <p:sldId id="266" r:id="rId13"/>
    <p:sldId id="267" r:id="rId14"/>
    <p:sldId id="268" r:id="rId15"/>
    <p:sldId id="269" r:id="rId16"/>
    <p:sldId id="270" r:id="rId17"/>
    <p:sldId id="271"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9"/>
    <p:restoredTop sz="94643"/>
  </p:normalViewPr>
  <p:slideViewPr>
    <p:cSldViewPr snapToGrid="0">
      <p:cViewPr varScale="1">
        <p:scale>
          <a:sx n="120" d="100"/>
          <a:sy n="120" d="100"/>
        </p:scale>
        <p:origin x="4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A12A3-9D49-4B83-02C3-ED8376084DC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4DB2EF4-AEF6-4AC0-3D90-A4BE7D8BD6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6EED18A-969B-8EBF-AFD9-04DB9E1607B5}"/>
              </a:ext>
            </a:extLst>
          </p:cNvPr>
          <p:cNvSpPr>
            <a:spLocks noGrp="1"/>
          </p:cNvSpPr>
          <p:nvPr>
            <p:ph type="dt" sz="half" idx="10"/>
          </p:nvPr>
        </p:nvSpPr>
        <p:spPr/>
        <p:txBody>
          <a:bodyPr/>
          <a:lstStyle/>
          <a:p>
            <a:fld id="{0FF90BB0-0F27-FB42-BA08-A1A545DE46C0}" type="datetimeFigureOut">
              <a:rPr lang="en-US" smtClean="0"/>
              <a:t>1/6/26</a:t>
            </a:fld>
            <a:endParaRPr lang="en-US"/>
          </a:p>
        </p:txBody>
      </p:sp>
      <p:sp>
        <p:nvSpPr>
          <p:cNvPr id="5" name="Footer Placeholder 4">
            <a:extLst>
              <a:ext uri="{FF2B5EF4-FFF2-40B4-BE49-F238E27FC236}">
                <a16:creationId xmlns:a16="http://schemas.microsoft.com/office/drawing/2014/main" id="{7721AFE0-CCAF-1F22-C6F0-A078CFCE8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7F5C9-3D14-34B9-0347-15A700957A42}"/>
              </a:ext>
            </a:extLst>
          </p:cNvPr>
          <p:cNvSpPr>
            <a:spLocks noGrp="1"/>
          </p:cNvSpPr>
          <p:nvPr>
            <p:ph type="sldNum" sz="quarter" idx="12"/>
          </p:nvPr>
        </p:nvSpPr>
        <p:spPr/>
        <p:txBody>
          <a:bodyPr/>
          <a:lstStyle/>
          <a:p>
            <a:fld id="{B458C771-CCCA-A04D-A4E0-75F7D63B093D}" type="slidenum">
              <a:rPr lang="en-US" smtClean="0"/>
              <a:t>‹#›</a:t>
            </a:fld>
            <a:endParaRPr lang="en-US"/>
          </a:p>
        </p:txBody>
      </p:sp>
    </p:spTree>
    <p:extLst>
      <p:ext uri="{BB962C8B-B14F-4D97-AF65-F5344CB8AC3E}">
        <p14:creationId xmlns:p14="http://schemas.microsoft.com/office/powerpoint/2010/main" val="1244185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647B-A4E7-3D65-F045-1A875D0CAF5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66ECFEE-8AF9-37C1-2E57-F2D5E021FD7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AB112F-C5CF-B364-FDA2-90447DF567DC}"/>
              </a:ext>
            </a:extLst>
          </p:cNvPr>
          <p:cNvSpPr>
            <a:spLocks noGrp="1"/>
          </p:cNvSpPr>
          <p:nvPr>
            <p:ph type="dt" sz="half" idx="10"/>
          </p:nvPr>
        </p:nvSpPr>
        <p:spPr/>
        <p:txBody>
          <a:bodyPr/>
          <a:lstStyle/>
          <a:p>
            <a:fld id="{0FF90BB0-0F27-FB42-BA08-A1A545DE46C0}" type="datetimeFigureOut">
              <a:rPr lang="en-US" smtClean="0"/>
              <a:t>1/6/26</a:t>
            </a:fld>
            <a:endParaRPr lang="en-US"/>
          </a:p>
        </p:txBody>
      </p:sp>
      <p:sp>
        <p:nvSpPr>
          <p:cNvPr id="5" name="Footer Placeholder 4">
            <a:extLst>
              <a:ext uri="{FF2B5EF4-FFF2-40B4-BE49-F238E27FC236}">
                <a16:creationId xmlns:a16="http://schemas.microsoft.com/office/drawing/2014/main" id="{F718A6FD-5DA2-4072-4B4B-F2C0526E9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75919-C9AC-52B7-4CCF-8DD6EA190C2A}"/>
              </a:ext>
            </a:extLst>
          </p:cNvPr>
          <p:cNvSpPr>
            <a:spLocks noGrp="1"/>
          </p:cNvSpPr>
          <p:nvPr>
            <p:ph type="sldNum" sz="quarter" idx="12"/>
          </p:nvPr>
        </p:nvSpPr>
        <p:spPr/>
        <p:txBody>
          <a:bodyPr/>
          <a:lstStyle/>
          <a:p>
            <a:fld id="{B458C771-CCCA-A04D-A4E0-75F7D63B093D}" type="slidenum">
              <a:rPr lang="en-US" smtClean="0"/>
              <a:t>‹#›</a:t>
            </a:fld>
            <a:endParaRPr lang="en-US"/>
          </a:p>
        </p:txBody>
      </p:sp>
    </p:spTree>
    <p:extLst>
      <p:ext uri="{BB962C8B-B14F-4D97-AF65-F5344CB8AC3E}">
        <p14:creationId xmlns:p14="http://schemas.microsoft.com/office/powerpoint/2010/main" val="70637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14AC1D-B977-1C2F-0E36-2E23D9F95A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EC9846-E613-991C-7FA1-ACD0EBBC15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2D3999-1560-C8E7-4663-95160B3474D8}"/>
              </a:ext>
            </a:extLst>
          </p:cNvPr>
          <p:cNvSpPr>
            <a:spLocks noGrp="1"/>
          </p:cNvSpPr>
          <p:nvPr>
            <p:ph type="dt" sz="half" idx="10"/>
          </p:nvPr>
        </p:nvSpPr>
        <p:spPr/>
        <p:txBody>
          <a:bodyPr/>
          <a:lstStyle/>
          <a:p>
            <a:fld id="{0FF90BB0-0F27-FB42-BA08-A1A545DE46C0}" type="datetimeFigureOut">
              <a:rPr lang="en-US" smtClean="0"/>
              <a:t>1/6/26</a:t>
            </a:fld>
            <a:endParaRPr lang="en-US"/>
          </a:p>
        </p:txBody>
      </p:sp>
      <p:sp>
        <p:nvSpPr>
          <p:cNvPr id="5" name="Footer Placeholder 4">
            <a:extLst>
              <a:ext uri="{FF2B5EF4-FFF2-40B4-BE49-F238E27FC236}">
                <a16:creationId xmlns:a16="http://schemas.microsoft.com/office/drawing/2014/main" id="{C1E43029-2288-7004-30D5-AB5B15C7E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6915B-EADD-BBBF-B1C9-495ADF35D724}"/>
              </a:ext>
            </a:extLst>
          </p:cNvPr>
          <p:cNvSpPr>
            <a:spLocks noGrp="1"/>
          </p:cNvSpPr>
          <p:nvPr>
            <p:ph type="sldNum" sz="quarter" idx="12"/>
          </p:nvPr>
        </p:nvSpPr>
        <p:spPr/>
        <p:txBody>
          <a:bodyPr/>
          <a:lstStyle/>
          <a:p>
            <a:fld id="{B458C771-CCCA-A04D-A4E0-75F7D63B093D}" type="slidenum">
              <a:rPr lang="en-US" smtClean="0"/>
              <a:t>‹#›</a:t>
            </a:fld>
            <a:endParaRPr lang="en-US"/>
          </a:p>
        </p:txBody>
      </p:sp>
    </p:spTree>
    <p:extLst>
      <p:ext uri="{BB962C8B-B14F-4D97-AF65-F5344CB8AC3E}">
        <p14:creationId xmlns:p14="http://schemas.microsoft.com/office/powerpoint/2010/main" val="4071564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EE33-6DD1-02BC-6E06-0E674ADBB8D2}"/>
              </a:ext>
            </a:extLst>
          </p:cNvPr>
          <p:cNvSpPr>
            <a:spLocks noGrp="1"/>
          </p:cNvSpPr>
          <p:nvPr>
            <p:ph type="title"/>
          </p:nvPr>
        </p:nvSpPr>
        <p:spPr/>
        <p:txBody>
          <a:bodyPr/>
          <a:lstStyle>
            <a:lvl1pPr>
              <a:defRPr baseline="0">
                <a:latin typeface="Powderfinger Type" panose="02020709070000000403" pitchFamily="49"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8CB92C8-9111-E695-D857-F50F233C978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667723-E8F4-1A44-5927-0EE0B04EC7A0}"/>
              </a:ext>
            </a:extLst>
          </p:cNvPr>
          <p:cNvSpPr>
            <a:spLocks noGrp="1"/>
          </p:cNvSpPr>
          <p:nvPr>
            <p:ph type="dt" sz="half" idx="10"/>
          </p:nvPr>
        </p:nvSpPr>
        <p:spPr/>
        <p:txBody>
          <a:bodyPr/>
          <a:lstStyle/>
          <a:p>
            <a:fld id="{0FF90BB0-0F27-FB42-BA08-A1A545DE46C0}" type="datetimeFigureOut">
              <a:rPr lang="en-US" smtClean="0"/>
              <a:t>1/6/26</a:t>
            </a:fld>
            <a:endParaRPr lang="en-US"/>
          </a:p>
        </p:txBody>
      </p:sp>
      <p:sp>
        <p:nvSpPr>
          <p:cNvPr id="5" name="Footer Placeholder 4">
            <a:extLst>
              <a:ext uri="{FF2B5EF4-FFF2-40B4-BE49-F238E27FC236}">
                <a16:creationId xmlns:a16="http://schemas.microsoft.com/office/drawing/2014/main" id="{E054A00C-0AD0-B629-6AA7-CF9B7C609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807C0-559A-7B23-9685-4DED28A6061C}"/>
              </a:ext>
            </a:extLst>
          </p:cNvPr>
          <p:cNvSpPr>
            <a:spLocks noGrp="1"/>
          </p:cNvSpPr>
          <p:nvPr>
            <p:ph type="sldNum" sz="quarter" idx="12"/>
          </p:nvPr>
        </p:nvSpPr>
        <p:spPr/>
        <p:txBody>
          <a:bodyPr/>
          <a:lstStyle/>
          <a:p>
            <a:fld id="{B458C771-CCCA-A04D-A4E0-75F7D63B093D}" type="slidenum">
              <a:rPr lang="en-US" smtClean="0"/>
              <a:t>‹#›</a:t>
            </a:fld>
            <a:endParaRPr lang="en-US"/>
          </a:p>
        </p:txBody>
      </p:sp>
    </p:spTree>
    <p:extLst>
      <p:ext uri="{BB962C8B-B14F-4D97-AF65-F5344CB8AC3E}">
        <p14:creationId xmlns:p14="http://schemas.microsoft.com/office/powerpoint/2010/main" val="3274973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E97CB-1BBE-551D-9FD8-A766ADA90C4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EEBD191-21F0-1427-D191-CF72CFFCDA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324D2D5-28AE-6279-9480-BFF7799993F6}"/>
              </a:ext>
            </a:extLst>
          </p:cNvPr>
          <p:cNvSpPr>
            <a:spLocks noGrp="1"/>
          </p:cNvSpPr>
          <p:nvPr>
            <p:ph type="dt" sz="half" idx="10"/>
          </p:nvPr>
        </p:nvSpPr>
        <p:spPr/>
        <p:txBody>
          <a:bodyPr/>
          <a:lstStyle/>
          <a:p>
            <a:fld id="{0FF90BB0-0F27-FB42-BA08-A1A545DE46C0}" type="datetimeFigureOut">
              <a:rPr lang="en-US" smtClean="0"/>
              <a:t>1/6/26</a:t>
            </a:fld>
            <a:endParaRPr lang="en-US"/>
          </a:p>
        </p:txBody>
      </p:sp>
      <p:sp>
        <p:nvSpPr>
          <p:cNvPr id="5" name="Footer Placeholder 4">
            <a:extLst>
              <a:ext uri="{FF2B5EF4-FFF2-40B4-BE49-F238E27FC236}">
                <a16:creationId xmlns:a16="http://schemas.microsoft.com/office/drawing/2014/main" id="{581F6B5E-0D29-ECFC-7C21-A94ABC61E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064343-09C9-A364-4219-129FE6346DBB}"/>
              </a:ext>
            </a:extLst>
          </p:cNvPr>
          <p:cNvSpPr>
            <a:spLocks noGrp="1"/>
          </p:cNvSpPr>
          <p:nvPr>
            <p:ph type="sldNum" sz="quarter" idx="12"/>
          </p:nvPr>
        </p:nvSpPr>
        <p:spPr/>
        <p:txBody>
          <a:bodyPr/>
          <a:lstStyle/>
          <a:p>
            <a:fld id="{B458C771-CCCA-A04D-A4E0-75F7D63B093D}" type="slidenum">
              <a:rPr lang="en-US" smtClean="0"/>
              <a:t>‹#›</a:t>
            </a:fld>
            <a:endParaRPr lang="en-US"/>
          </a:p>
        </p:txBody>
      </p:sp>
    </p:spTree>
    <p:extLst>
      <p:ext uri="{BB962C8B-B14F-4D97-AF65-F5344CB8AC3E}">
        <p14:creationId xmlns:p14="http://schemas.microsoft.com/office/powerpoint/2010/main" val="1592938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7A6C-547A-4025-FC09-A6F3F9CA55B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A8D8D4-AEC6-57D8-49AF-52C838E1AC5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A2E84E8-E636-1F9B-7E0B-3B7BBDC3142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75F0A63-B1C0-E5C2-BE92-BDA1C6BC98BA}"/>
              </a:ext>
            </a:extLst>
          </p:cNvPr>
          <p:cNvSpPr>
            <a:spLocks noGrp="1"/>
          </p:cNvSpPr>
          <p:nvPr>
            <p:ph type="dt" sz="half" idx="10"/>
          </p:nvPr>
        </p:nvSpPr>
        <p:spPr/>
        <p:txBody>
          <a:bodyPr/>
          <a:lstStyle/>
          <a:p>
            <a:fld id="{0FF90BB0-0F27-FB42-BA08-A1A545DE46C0}" type="datetimeFigureOut">
              <a:rPr lang="en-US" smtClean="0"/>
              <a:t>1/6/26</a:t>
            </a:fld>
            <a:endParaRPr lang="en-US"/>
          </a:p>
        </p:txBody>
      </p:sp>
      <p:sp>
        <p:nvSpPr>
          <p:cNvPr id="6" name="Footer Placeholder 5">
            <a:extLst>
              <a:ext uri="{FF2B5EF4-FFF2-40B4-BE49-F238E27FC236}">
                <a16:creationId xmlns:a16="http://schemas.microsoft.com/office/drawing/2014/main" id="{C666DD71-28B3-FCCF-D17F-4C9054E0F2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8944A-4A5A-FC11-6A17-093C22979998}"/>
              </a:ext>
            </a:extLst>
          </p:cNvPr>
          <p:cNvSpPr>
            <a:spLocks noGrp="1"/>
          </p:cNvSpPr>
          <p:nvPr>
            <p:ph type="sldNum" sz="quarter" idx="12"/>
          </p:nvPr>
        </p:nvSpPr>
        <p:spPr/>
        <p:txBody>
          <a:bodyPr/>
          <a:lstStyle/>
          <a:p>
            <a:fld id="{B458C771-CCCA-A04D-A4E0-75F7D63B093D}" type="slidenum">
              <a:rPr lang="en-US" smtClean="0"/>
              <a:t>‹#›</a:t>
            </a:fld>
            <a:endParaRPr lang="en-US"/>
          </a:p>
        </p:txBody>
      </p:sp>
    </p:spTree>
    <p:extLst>
      <p:ext uri="{BB962C8B-B14F-4D97-AF65-F5344CB8AC3E}">
        <p14:creationId xmlns:p14="http://schemas.microsoft.com/office/powerpoint/2010/main" val="39367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3241C-F40E-4212-53C9-826B3E55BD0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29B2975-1013-8E63-2858-6960CE06D2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1D5B10-82AD-2156-FBB5-AC059D68CFE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058F8D2-FE6E-A43C-9663-4178563446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5C913FA-B9D8-54A6-C8A7-C8EED373EEE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51DD74C-03C9-CF4C-2437-D234FC9D6EC2}"/>
              </a:ext>
            </a:extLst>
          </p:cNvPr>
          <p:cNvSpPr>
            <a:spLocks noGrp="1"/>
          </p:cNvSpPr>
          <p:nvPr>
            <p:ph type="dt" sz="half" idx="10"/>
          </p:nvPr>
        </p:nvSpPr>
        <p:spPr/>
        <p:txBody>
          <a:bodyPr/>
          <a:lstStyle/>
          <a:p>
            <a:fld id="{0FF90BB0-0F27-FB42-BA08-A1A545DE46C0}" type="datetimeFigureOut">
              <a:rPr lang="en-US" smtClean="0"/>
              <a:t>1/6/26</a:t>
            </a:fld>
            <a:endParaRPr lang="en-US"/>
          </a:p>
        </p:txBody>
      </p:sp>
      <p:sp>
        <p:nvSpPr>
          <p:cNvPr id="8" name="Footer Placeholder 7">
            <a:extLst>
              <a:ext uri="{FF2B5EF4-FFF2-40B4-BE49-F238E27FC236}">
                <a16:creationId xmlns:a16="http://schemas.microsoft.com/office/drawing/2014/main" id="{597B629C-8FCB-AC6D-AA9F-534EEA3E85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850D04-1EBC-B1D6-DB77-D9FAC0129466}"/>
              </a:ext>
            </a:extLst>
          </p:cNvPr>
          <p:cNvSpPr>
            <a:spLocks noGrp="1"/>
          </p:cNvSpPr>
          <p:nvPr>
            <p:ph type="sldNum" sz="quarter" idx="12"/>
          </p:nvPr>
        </p:nvSpPr>
        <p:spPr/>
        <p:txBody>
          <a:bodyPr/>
          <a:lstStyle/>
          <a:p>
            <a:fld id="{B458C771-CCCA-A04D-A4E0-75F7D63B093D}" type="slidenum">
              <a:rPr lang="en-US" smtClean="0"/>
              <a:t>‹#›</a:t>
            </a:fld>
            <a:endParaRPr lang="en-US"/>
          </a:p>
        </p:txBody>
      </p:sp>
    </p:spTree>
    <p:extLst>
      <p:ext uri="{BB962C8B-B14F-4D97-AF65-F5344CB8AC3E}">
        <p14:creationId xmlns:p14="http://schemas.microsoft.com/office/powerpoint/2010/main" val="346649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8ECAD-DC19-09BE-A64E-6D372DA89C0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7A22C8B-D128-8280-B166-BDF953898267}"/>
              </a:ext>
            </a:extLst>
          </p:cNvPr>
          <p:cNvSpPr>
            <a:spLocks noGrp="1"/>
          </p:cNvSpPr>
          <p:nvPr>
            <p:ph type="dt" sz="half" idx="10"/>
          </p:nvPr>
        </p:nvSpPr>
        <p:spPr/>
        <p:txBody>
          <a:bodyPr/>
          <a:lstStyle/>
          <a:p>
            <a:fld id="{0FF90BB0-0F27-FB42-BA08-A1A545DE46C0}" type="datetimeFigureOut">
              <a:rPr lang="en-US" smtClean="0"/>
              <a:t>1/6/26</a:t>
            </a:fld>
            <a:endParaRPr lang="en-US"/>
          </a:p>
        </p:txBody>
      </p:sp>
      <p:sp>
        <p:nvSpPr>
          <p:cNvPr id="4" name="Footer Placeholder 3">
            <a:extLst>
              <a:ext uri="{FF2B5EF4-FFF2-40B4-BE49-F238E27FC236}">
                <a16:creationId xmlns:a16="http://schemas.microsoft.com/office/drawing/2014/main" id="{967622E8-2283-F37C-E50D-12F0E6C940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7FFFC0-0EBF-6842-520E-1157A0FFC25C}"/>
              </a:ext>
            </a:extLst>
          </p:cNvPr>
          <p:cNvSpPr>
            <a:spLocks noGrp="1"/>
          </p:cNvSpPr>
          <p:nvPr>
            <p:ph type="sldNum" sz="quarter" idx="12"/>
          </p:nvPr>
        </p:nvSpPr>
        <p:spPr/>
        <p:txBody>
          <a:bodyPr/>
          <a:lstStyle/>
          <a:p>
            <a:fld id="{B458C771-CCCA-A04D-A4E0-75F7D63B093D}" type="slidenum">
              <a:rPr lang="en-US" smtClean="0"/>
              <a:t>‹#›</a:t>
            </a:fld>
            <a:endParaRPr lang="en-US"/>
          </a:p>
        </p:txBody>
      </p:sp>
    </p:spTree>
    <p:extLst>
      <p:ext uri="{BB962C8B-B14F-4D97-AF65-F5344CB8AC3E}">
        <p14:creationId xmlns:p14="http://schemas.microsoft.com/office/powerpoint/2010/main" val="365672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6DDB39-DB65-E3EB-F7FF-B2447BC45DB7}"/>
              </a:ext>
            </a:extLst>
          </p:cNvPr>
          <p:cNvSpPr>
            <a:spLocks noGrp="1"/>
          </p:cNvSpPr>
          <p:nvPr>
            <p:ph type="dt" sz="half" idx="10"/>
          </p:nvPr>
        </p:nvSpPr>
        <p:spPr/>
        <p:txBody>
          <a:bodyPr/>
          <a:lstStyle/>
          <a:p>
            <a:fld id="{0FF90BB0-0F27-FB42-BA08-A1A545DE46C0}" type="datetimeFigureOut">
              <a:rPr lang="en-US" smtClean="0"/>
              <a:t>1/6/26</a:t>
            </a:fld>
            <a:endParaRPr lang="en-US"/>
          </a:p>
        </p:txBody>
      </p:sp>
      <p:sp>
        <p:nvSpPr>
          <p:cNvPr id="3" name="Footer Placeholder 2">
            <a:extLst>
              <a:ext uri="{FF2B5EF4-FFF2-40B4-BE49-F238E27FC236}">
                <a16:creationId xmlns:a16="http://schemas.microsoft.com/office/drawing/2014/main" id="{F281E038-DCD3-AAB8-03C0-8B8F1A4F83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FD6D2B-CFBD-55C0-A633-FCB711400152}"/>
              </a:ext>
            </a:extLst>
          </p:cNvPr>
          <p:cNvSpPr>
            <a:spLocks noGrp="1"/>
          </p:cNvSpPr>
          <p:nvPr>
            <p:ph type="sldNum" sz="quarter" idx="12"/>
          </p:nvPr>
        </p:nvSpPr>
        <p:spPr/>
        <p:txBody>
          <a:bodyPr/>
          <a:lstStyle/>
          <a:p>
            <a:fld id="{B458C771-CCCA-A04D-A4E0-75F7D63B093D}" type="slidenum">
              <a:rPr lang="en-US" smtClean="0"/>
              <a:t>‹#›</a:t>
            </a:fld>
            <a:endParaRPr lang="en-US"/>
          </a:p>
        </p:txBody>
      </p:sp>
    </p:spTree>
    <p:extLst>
      <p:ext uri="{BB962C8B-B14F-4D97-AF65-F5344CB8AC3E}">
        <p14:creationId xmlns:p14="http://schemas.microsoft.com/office/powerpoint/2010/main" val="412608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6981C-6127-7793-3CCA-72D5BE82737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7583531-6CAE-F009-666D-5ADC413337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49F7E9C-8D6E-E020-710A-345DC0531F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8B7CA41-98C5-E627-5A1A-B4308C6594F0}"/>
              </a:ext>
            </a:extLst>
          </p:cNvPr>
          <p:cNvSpPr>
            <a:spLocks noGrp="1"/>
          </p:cNvSpPr>
          <p:nvPr>
            <p:ph type="dt" sz="half" idx="10"/>
          </p:nvPr>
        </p:nvSpPr>
        <p:spPr/>
        <p:txBody>
          <a:bodyPr/>
          <a:lstStyle/>
          <a:p>
            <a:fld id="{0FF90BB0-0F27-FB42-BA08-A1A545DE46C0}" type="datetimeFigureOut">
              <a:rPr lang="en-US" smtClean="0"/>
              <a:t>1/6/26</a:t>
            </a:fld>
            <a:endParaRPr lang="en-US"/>
          </a:p>
        </p:txBody>
      </p:sp>
      <p:sp>
        <p:nvSpPr>
          <p:cNvPr id="6" name="Footer Placeholder 5">
            <a:extLst>
              <a:ext uri="{FF2B5EF4-FFF2-40B4-BE49-F238E27FC236}">
                <a16:creationId xmlns:a16="http://schemas.microsoft.com/office/drawing/2014/main" id="{A5467914-F9D3-1BF0-D1F4-5087DCD124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604EAC-081B-24D1-B906-33717149F1FC}"/>
              </a:ext>
            </a:extLst>
          </p:cNvPr>
          <p:cNvSpPr>
            <a:spLocks noGrp="1"/>
          </p:cNvSpPr>
          <p:nvPr>
            <p:ph type="sldNum" sz="quarter" idx="12"/>
          </p:nvPr>
        </p:nvSpPr>
        <p:spPr/>
        <p:txBody>
          <a:bodyPr/>
          <a:lstStyle/>
          <a:p>
            <a:fld id="{B458C771-CCCA-A04D-A4E0-75F7D63B093D}" type="slidenum">
              <a:rPr lang="en-US" smtClean="0"/>
              <a:t>‹#›</a:t>
            </a:fld>
            <a:endParaRPr lang="en-US"/>
          </a:p>
        </p:txBody>
      </p:sp>
    </p:spTree>
    <p:extLst>
      <p:ext uri="{BB962C8B-B14F-4D97-AF65-F5344CB8AC3E}">
        <p14:creationId xmlns:p14="http://schemas.microsoft.com/office/powerpoint/2010/main" val="60127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A305-1A7A-A488-A75F-C48E6347F67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5825649-D073-6843-540A-C55E65078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AA2802-3BC6-2674-D7E7-0E169C0EE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D281D01-158B-FD99-49B3-74EAEC9AEDE9}"/>
              </a:ext>
            </a:extLst>
          </p:cNvPr>
          <p:cNvSpPr>
            <a:spLocks noGrp="1"/>
          </p:cNvSpPr>
          <p:nvPr>
            <p:ph type="dt" sz="half" idx="10"/>
          </p:nvPr>
        </p:nvSpPr>
        <p:spPr/>
        <p:txBody>
          <a:bodyPr/>
          <a:lstStyle/>
          <a:p>
            <a:fld id="{0FF90BB0-0F27-FB42-BA08-A1A545DE46C0}" type="datetimeFigureOut">
              <a:rPr lang="en-US" smtClean="0"/>
              <a:t>1/6/26</a:t>
            </a:fld>
            <a:endParaRPr lang="en-US"/>
          </a:p>
        </p:txBody>
      </p:sp>
      <p:sp>
        <p:nvSpPr>
          <p:cNvPr id="6" name="Footer Placeholder 5">
            <a:extLst>
              <a:ext uri="{FF2B5EF4-FFF2-40B4-BE49-F238E27FC236}">
                <a16:creationId xmlns:a16="http://schemas.microsoft.com/office/drawing/2014/main" id="{ABCEBA42-CF5E-6B5F-FCA8-4F5BC71549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4A0B6C-1659-95A7-0BE8-4297F24E43F3}"/>
              </a:ext>
            </a:extLst>
          </p:cNvPr>
          <p:cNvSpPr>
            <a:spLocks noGrp="1"/>
          </p:cNvSpPr>
          <p:nvPr>
            <p:ph type="sldNum" sz="quarter" idx="12"/>
          </p:nvPr>
        </p:nvSpPr>
        <p:spPr/>
        <p:txBody>
          <a:bodyPr/>
          <a:lstStyle/>
          <a:p>
            <a:fld id="{B458C771-CCCA-A04D-A4E0-75F7D63B093D}" type="slidenum">
              <a:rPr lang="en-US" smtClean="0"/>
              <a:t>‹#›</a:t>
            </a:fld>
            <a:endParaRPr lang="en-US"/>
          </a:p>
        </p:txBody>
      </p:sp>
    </p:spTree>
    <p:extLst>
      <p:ext uri="{BB962C8B-B14F-4D97-AF65-F5344CB8AC3E}">
        <p14:creationId xmlns:p14="http://schemas.microsoft.com/office/powerpoint/2010/main" val="182607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7557B-35D2-3DB0-1238-8C718FBB0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CE9A81E-3CC0-13B9-0DC8-84B25D7EF1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52D37CA-12DC-3EFF-1483-896A3EA76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F90BB0-0F27-FB42-BA08-A1A545DE46C0}" type="datetimeFigureOut">
              <a:rPr lang="en-US" smtClean="0"/>
              <a:t>1/6/26</a:t>
            </a:fld>
            <a:endParaRPr lang="en-US"/>
          </a:p>
        </p:txBody>
      </p:sp>
      <p:sp>
        <p:nvSpPr>
          <p:cNvPr id="5" name="Footer Placeholder 4">
            <a:extLst>
              <a:ext uri="{FF2B5EF4-FFF2-40B4-BE49-F238E27FC236}">
                <a16:creationId xmlns:a16="http://schemas.microsoft.com/office/drawing/2014/main" id="{5A50F29D-8C26-C0F0-D086-8EEC44A84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A52EE36-BD34-9119-604D-84CE0AD152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458C771-CCCA-A04D-A4E0-75F7D63B093D}" type="slidenum">
              <a:rPr lang="en-US" smtClean="0"/>
              <a:t>‹#›</a:t>
            </a:fld>
            <a:endParaRPr lang="en-US"/>
          </a:p>
        </p:txBody>
      </p:sp>
    </p:spTree>
    <p:extLst>
      <p:ext uri="{BB962C8B-B14F-4D97-AF65-F5344CB8AC3E}">
        <p14:creationId xmlns:p14="http://schemas.microsoft.com/office/powerpoint/2010/main" val="1677678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eoip.starlinkisp.ne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6F465F8-1F41-CC67-E1EF-CB9ED7092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6" y="-2232649"/>
            <a:ext cx="12192000" cy="121711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420ED51-7F10-E7AC-159D-A7AC85138980}"/>
              </a:ext>
            </a:extLst>
          </p:cNvPr>
          <p:cNvSpPr>
            <a:spLocks noGrp="1"/>
          </p:cNvSpPr>
          <p:nvPr>
            <p:ph type="ctrTitle"/>
          </p:nvPr>
        </p:nvSpPr>
        <p:spPr>
          <a:xfrm>
            <a:off x="926757" y="-23262"/>
            <a:ext cx="10305535" cy="2387600"/>
          </a:xfrm>
        </p:spPr>
        <p:txBody>
          <a:bodyPr>
            <a:normAutofit fontScale="90000"/>
          </a:bodyPr>
          <a:lstStyle/>
          <a:p>
            <a:r>
              <a:rPr lang="en-US" dirty="0">
                <a:latin typeface="Powderfinger Type" panose="02020709070000000403" pitchFamily="49" charset="77"/>
              </a:rPr>
              <a:t>The View from Above:</a:t>
            </a:r>
            <a:br>
              <a:rPr lang="en-US" dirty="0">
                <a:latin typeface="Powderfinger Type" panose="02020709070000000403" pitchFamily="49" charset="77"/>
              </a:rPr>
            </a:br>
            <a:r>
              <a:rPr lang="en-US" dirty="0">
                <a:latin typeface="Powderfinger Type" panose="02020709070000000403" pitchFamily="49" charset="77"/>
              </a:rPr>
              <a:t>Geolocation and Starlink</a:t>
            </a:r>
          </a:p>
        </p:txBody>
      </p:sp>
      <p:sp>
        <p:nvSpPr>
          <p:cNvPr id="3" name="Subtitle 2">
            <a:extLst>
              <a:ext uri="{FF2B5EF4-FFF2-40B4-BE49-F238E27FC236}">
                <a16:creationId xmlns:a16="http://schemas.microsoft.com/office/drawing/2014/main" id="{A3D004B4-37B6-414D-8291-9F64B20209CB}"/>
              </a:ext>
            </a:extLst>
          </p:cNvPr>
          <p:cNvSpPr>
            <a:spLocks noGrp="1"/>
          </p:cNvSpPr>
          <p:nvPr>
            <p:ph type="subTitle" idx="1"/>
          </p:nvPr>
        </p:nvSpPr>
        <p:spPr>
          <a:xfrm>
            <a:off x="2322786" y="6030119"/>
            <a:ext cx="9144000" cy="1655762"/>
          </a:xfrm>
        </p:spPr>
        <p:txBody>
          <a:bodyPr/>
          <a:lstStyle/>
          <a:p>
            <a:pPr algn="r"/>
            <a:r>
              <a:rPr lang="en-US" dirty="0">
                <a:latin typeface="AhnbergHand" pitchFamily="2" charset="0"/>
              </a:rPr>
              <a:t>Geoff Huston, APNIC</a:t>
            </a:r>
          </a:p>
        </p:txBody>
      </p:sp>
    </p:spTree>
    <p:extLst>
      <p:ext uri="{BB962C8B-B14F-4D97-AF65-F5344CB8AC3E}">
        <p14:creationId xmlns:p14="http://schemas.microsoft.com/office/powerpoint/2010/main" val="181295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79E6-E660-D0C2-7196-A3387B9AD77E}"/>
              </a:ext>
            </a:extLst>
          </p:cNvPr>
          <p:cNvSpPr>
            <a:spLocks noGrp="1"/>
          </p:cNvSpPr>
          <p:nvPr>
            <p:ph type="title"/>
          </p:nvPr>
        </p:nvSpPr>
        <p:spPr/>
        <p:txBody>
          <a:bodyPr/>
          <a:lstStyle/>
          <a:p>
            <a:r>
              <a:rPr lang="en-US" dirty="0"/>
              <a:t>Is this list ”accurate”?</a:t>
            </a:r>
          </a:p>
        </p:txBody>
      </p:sp>
      <p:sp>
        <p:nvSpPr>
          <p:cNvPr id="3" name="Content Placeholder 2">
            <a:extLst>
              <a:ext uri="{FF2B5EF4-FFF2-40B4-BE49-F238E27FC236}">
                <a16:creationId xmlns:a16="http://schemas.microsoft.com/office/drawing/2014/main" id="{9600DABC-BF13-D094-4CEA-2D4A7BEA39E5}"/>
              </a:ext>
            </a:extLst>
          </p:cNvPr>
          <p:cNvSpPr>
            <a:spLocks noGrp="1"/>
          </p:cNvSpPr>
          <p:nvPr>
            <p:ph idx="1"/>
          </p:nvPr>
        </p:nvSpPr>
        <p:spPr/>
        <p:txBody>
          <a:bodyPr/>
          <a:lstStyle/>
          <a:p>
            <a:r>
              <a:rPr lang="en-US" dirty="0"/>
              <a:t>That’s hard to tell!</a:t>
            </a:r>
          </a:p>
          <a:p>
            <a:r>
              <a:rPr lang="en-US" dirty="0"/>
              <a:t>But when I plug this into my “market share” data I get some results that are challenging to accept </a:t>
            </a:r>
          </a:p>
        </p:txBody>
      </p:sp>
      <p:pic>
        <p:nvPicPr>
          <p:cNvPr id="5" name="Picture 4" descr="A white background with black text&#10;&#10;AI-generated content may be incorrect.">
            <a:extLst>
              <a:ext uri="{FF2B5EF4-FFF2-40B4-BE49-F238E27FC236}">
                <a16:creationId xmlns:a16="http://schemas.microsoft.com/office/drawing/2014/main" id="{D04EFA64-825A-2BD4-8761-2964075086C4}"/>
              </a:ext>
            </a:extLst>
          </p:cNvPr>
          <p:cNvPicPr>
            <a:picLocks noChangeAspect="1"/>
          </p:cNvPicPr>
          <p:nvPr/>
        </p:nvPicPr>
        <p:blipFill>
          <a:blip r:embed="rId2"/>
          <a:stretch>
            <a:fillRect/>
          </a:stretch>
        </p:blipFill>
        <p:spPr>
          <a:xfrm>
            <a:off x="2427935" y="3888882"/>
            <a:ext cx="7772400" cy="2288081"/>
          </a:xfrm>
          <a:prstGeom prst="rect">
            <a:avLst/>
          </a:prstGeom>
        </p:spPr>
      </p:pic>
    </p:spTree>
    <p:extLst>
      <p:ext uri="{BB962C8B-B14F-4D97-AF65-F5344CB8AC3E}">
        <p14:creationId xmlns:p14="http://schemas.microsoft.com/office/powerpoint/2010/main" val="421971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9EC29-3F4F-B257-D2FA-A90379B63570}"/>
              </a:ext>
            </a:extLst>
          </p:cNvPr>
          <p:cNvSpPr>
            <a:spLocks noGrp="1"/>
          </p:cNvSpPr>
          <p:nvPr>
            <p:ph type="title"/>
          </p:nvPr>
        </p:nvSpPr>
        <p:spPr>
          <a:xfrm>
            <a:off x="453189" y="302579"/>
            <a:ext cx="10515600" cy="1325563"/>
          </a:xfrm>
        </p:spPr>
        <p:txBody>
          <a:bodyPr/>
          <a:lstStyle/>
          <a:p>
            <a:r>
              <a:rPr lang="en-US" dirty="0"/>
              <a:t>Really?</a:t>
            </a:r>
          </a:p>
        </p:txBody>
      </p:sp>
      <p:sp>
        <p:nvSpPr>
          <p:cNvPr id="3" name="Content Placeholder 2">
            <a:extLst>
              <a:ext uri="{FF2B5EF4-FFF2-40B4-BE49-F238E27FC236}">
                <a16:creationId xmlns:a16="http://schemas.microsoft.com/office/drawing/2014/main" id="{D3CAAF09-434D-4A86-B768-42AA431D7125}"/>
              </a:ext>
            </a:extLst>
          </p:cNvPr>
          <p:cNvSpPr>
            <a:spLocks noGrp="1"/>
          </p:cNvSpPr>
          <p:nvPr>
            <p:ph idx="1"/>
          </p:nvPr>
        </p:nvSpPr>
        <p:spPr>
          <a:xfrm>
            <a:off x="838200" y="3053176"/>
            <a:ext cx="10515600" cy="3084577"/>
          </a:xfrm>
        </p:spPr>
        <p:txBody>
          <a:bodyPr/>
          <a:lstStyle/>
          <a:p>
            <a:r>
              <a:rPr lang="en-US" dirty="0"/>
              <a:t>Over a 60 day interval, 60% of the ad placements that are geolocated to the country of Yemen are from IP addresses that geo-locate to Yemen!</a:t>
            </a:r>
          </a:p>
          <a:p>
            <a:r>
              <a:rPr lang="en-US" dirty="0"/>
              <a:t>Starlink is a globally priced service, and the GDP per capita in Yemen is USD 752, which would suggest that a service that costs ~USD 50 per month is simply unaffordable for many Yemenis</a:t>
            </a:r>
          </a:p>
          <a:p>
            <a:endParaRPr lang="en-US" dirty="0"/>
          </a:p>
        </p:txBody>
      </p:sp>
      <p:pic>
        <p:nvPicPr>
          <p:cNvPr id="4" name="Picture 3" descr="A white background with black text&#10;&#10;AI-generated content may be incorrect.">
            <a:extLst>
              <a:ext uri="{FF2B5EF4-FFF2-40B4-BE49-F238E27FC236}">
                <a16:creationId xmlns:a16="http://schemas.microsoft.com/office/drawing/2014/main" id="{E1DD8FE7-00D3-5049-A8BB-B1771A3D0C4E}"/>
              </a:ext>
            </a:extLst>
          </p:cNvPr>
          <p:cNvPicPr>
            <a:picLocks noChangeAspect="1"/>
          </p:cNvPicPr>
          <p:nvPr/>
        </p:nvPicPr>
        <p:blipFill>
          <a:blip r:embed="rId2"/>
          <a:stretch>
            <a:fillRect/>
          </a:stretch>
        </p:blipFill>
        <p:spPr>
          <a:xfrm>
            <a:off x="3482100" y="365125"/>
            <a:ext cx="7772400" cy="2288081"/>
          </a:xfrm>
          <a:prstGeom prst="rect">
            <a:avLst/>
          </a:prstGeom>
        </p:spPr>
      </p:pic>
      <p:sp>
        <p:nvSpPr>
          <p:cNvPr id="5" name="Freeform 4">
            <a:extLst>
              <a:ext uri="{FF2B5EF4-FFF2-40B4-BE49-F238E27FC236}">
                <a16:creationId xmlns:a16="http://schemas.microsoft.com/office/drawing/2014/main" id="{8137414B-F58A-34DB-6B96-B3DF3DE19389}"/>
              </a:ext>
            </a:extLst>
          </p:cNvPr>
          <p:cNvSpPr/>
          <p:nvPr/>
        </p:nvSpPr>
        <p:spPr>
          <a:xfrm>
            <a:off x="4747364" y="1628142"/>
            <a:ext cx="3618601" cy="2254926"/>
          </a:xfrm>
          <a:custGeom>
            <a:avLst/>
            <a:gdLst>
              <a:gd name="csX0" fmla="*/ 0 w 3618601"/>
              <a:gd name="csY0" fmla="*/ 2254926 h 2254926"/>
              <a:gd name="csX1" fmla="*/ 626302 w 3618601"/>
              <a:gd name="csY1" fmla="*/ 1803990 h 2254926"/>
              <a:gd name="csX2" fmla="*/ 3394554 w 3618601"/>
              <a:gd name="csY2" fmla="*/ 163080 h 2254926"/>
              <a:gd name="csX3" fmla="*/ 3231715 w 3618601"/>
              <a:gd name="csY3" fmla="*/ 138028 h 2254926"/>
              <a:gd name="csX4" fmla="*/ 3607496 w 3618601"/>
              <a:gd name="csY4" fmla="*/ 242 h 2254926"/>
              <a:gd name="csX5" fmla="*/ 3482236 w 3618601"/>
              <a:gd name="csY5" fmla="*/ 175606 h 2254926"/>
            </a:gdLst>
            <a:ahLst/>
            <a:cxnLst>
              <a:cxn ang="0">
                <a:pos x="csX0" y="csY0"/>
              </a:cxn>
              <a:cxn ang="0">
                <a:pos x="csX1" y="csY1"/>
              </a:cxn>
              <a:cxn ang="0">
                <a:pos x="csX2" y="csY2"/>
              </a:cxn>
              <a:cxn ang="0">
                <a:pos x="csX3" y="csY3"/>
              </a:cxn>
              <a:cxn ang="0">
                <a:pos x="csX4" y="csY4"/>
              </a:cxn>
              <a:cxn ang="0">
                <a:pos x="csX5" y="csY5"/>
              </a:cxn>
            </a:cxnLst>
            <a:rect l="l" t="t" r="r" b="b"/>
            <a:pathLst>
              <a:path w="3618601" h="2254926">
                <a:moveTo>
                  <a:pt x="0" y="2254926"/>
                </a:moveTo>
                <a:cubicBezTo>
                  <a:pt x="30271" y="2203778"/>
                  <a:pt x="60543" y="2152631"/>
                  <a:pt x="626302" y="1803990"/>
                </a:cubicBezTo>
                <a:cubicBezTo>
                  <a:pt x="1192061" y="1455349"/>
                  <a:pt x="2960319" y="440740"/>
                  <a:pt x="3394554" y="163080"/>
                </a:cubicBezTo>
                <a:cubicBezTo>
                  <a:pt x="3828789" y="-114580"/>
                  <a:pt x="3196225" y="165168"/>
                  <a:pt x="3231715" y="138028"/>
                </a:cubicBezTo>
                <a:cubicBezTo>
                  <a:pt x="3267205" y="110888"/>
                  <a:pt x="3565743" y="-6021"/>
                  <a:pt x="3607496" y="242"/>
                </a:cubicBezTo>
                <a:cubicBezTo>
                  <a:pt x="3649249" y="6505"/>
                  <a:pt x="3565742" y="91055"/>
                  <a:pt x="3482236" y="17560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813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6717-9876-06D3-8CEF-12695236CB9A}"/>
              </a:ext>
            </a:extLst>
          </p:cNvPr>
          <p:cNvSpPr>
            <a:spLocks noGrp="1"/>
          </p:cNvSpPr>
          <p:nvPr>
            <p:ph type="title"/>
          </p:nvPr>
        </p:nvSpPr>
        <p:spPr/>
        <p:txBody>
          <a:bodyPr/>
          <a:lstStyle/>
          <a:p>
            <a:r>
              <a:rPr lang="en-US" dirty="0"/>
              <a:t>Starlink Issues</a:t>
            </a:r>
          </a:p>
        </p:txBody>
      </p:sp>
      <p:sp>
        <p:nvSpPr>
          <p:cNvPr id="3" name="Content Placeholder 2">
            <a:extLst>
              <a:ext uri="{FF2B5EF4-FFF2-40B4-BE49-F238E27FC236}">
                <a16:creationId xmlns:a16="http://schemas.microsoft.com/office/drawing/2014/main" id="{D505D229-71D8-8794-A9EB-B6DC5659D6E5}"/>
              </a:ext>
            </a:extLst>
          </p:cNvPr>
          <p:cNvSpPr>
            <a:spLocks noGrp="1"/>
          </p:cNvSpPr>
          <p:nvPr>
            <p:ph idx="1"/>
          </p:nvPr>
        </p:nvSpPr>
        <p:spPr>
          <a:xfrm>
            <a:off x="626302" y="1825625"/>
            <a:ext cx="6531822" cy="2558485"/>
          </a:xfrm>
        </p:spPr>
        <p:txBody>
          <a:bodyPr>
            <a:normAutofit/>
          </a:bodyPr>
          <a:lstStyle/>
          <a:p>
            <a:pPr marL="0" indent="0">
              <a:buNone/>
            </a:pPr>
            <a:r>
              <a:rPr lang="en-US" sz="2400" dirty="0"/>
              <a:t>How do Starlink treat ships at sea in terms of geolocation?</a:t>
            </a:r>
          </a:p>
          <a:p>
            <a:r>
              <a:rPr lang="en-US" sz="2400" dirty="0"/>
              <a:t>There are no maritime geolocation codes in the Starlink geo files, and all of our ad placements into AS14593 locate into (land) countries</a:t>
            </a:r>
          </a:p>
        </p:txBody>
      </p:sp>
      <p:pic>
        <p:nvPicPr>
          <p:cNvPr id="5" name="Picture 4" descr="A screenshot of a website&#10;&#10;AI-generated content may be incorrect.">
            <a:extLst>
              <a:ext uri="{FF2B5EF4-FFF2-40B4-BE49-F238E27FC236}">
                <a16:creationId xmlns:a16="http://schemas.microsoft.com/office/drawing/2014/main" id="{F4D142FE-1C32-D594-8A7D-B306806746F0}"/>
              </a:ext>
            </a:extLst>
          </p:cNvPr>
          <p:cNvPicPr>
            <a:picLocks noChangeAspect="1"/>
          </p:cNvPicPr>
          <p:nvPr/>
        </p:nvPicPr>
        <p:blipFill>
          <a:blip r:embed="rId2"/>
          <a:stretch>
            <a:fillRect/>
          </a:stretch>
        </p:blipFill>
        <p:spPr>
          <a:xfrm>
            <a:off x="7158123" y="335027"/>
            <a:ext cx="4783055" cy="2981195"/>
          </a:xfrm>
          <a:prstGeom prst="rect">
            <a:avLst/>
          </a:prstGeom>
        </p:spPr>
      </p:pic>
      <p:sp>
        <p:nvSpPr>
          <p:cNvPr id="7" name="TextBox 6">
            <a:extLst>
              <a:ext uri="{FF2B5EF4-FFF2-40B4-BE49-F238E27FC236}">
                <a16:creationId xmlns:a16="http://schemas.microsoft.com/office/drawing/2014/main" id="{25ECB15D-2971-CF55-D846-C317806CDFE5}"/>
              </a:ext>
            </a:extLst>
          </p:cNvPr>
          <p:cNvSpPr txBox="1"/>
          <p:nvPr/>
        </p:nvSpPr>
        <p:spPr>
          <a:xfrm>
            <a:off x="87682" y="3975366"/>
            <a:ext cx="10509337" cy="2185214"/>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t>It’s possible that shipping in the Red Sea could account for a part of the anomaly, BUT there are only 60 - vessels a day going through the Suez Canal, which is just nowhere near enough</a:t>
            </a:r>
          </a:p>
          <a:p>
            <a:pPr marL="457200" indent="-457200">
              <a:buFont typeface="Arial" panose="020B0604020202020204" pitchFamily="34" charset="0"/>
              <a:buChar char="•"/>
            </a:pPr>
            <a:endParaRPr lang="en-US" sz="2400" dirty="0"/>
          </a:p>
          <a:p>
            <a:endParaRPr lang="en-US" sz="2400" dirty="0"/>
          </a:p>
          <a:p>
            <a:endParaRPr lang="en-US" sz="1600" dirty="0"/>
          </a:p>
        </p:txBody>
      </p:sp>
    </p:spTree>
    <p:extLst>
      <p:ext uri="{BB962C8B-B14F-4D97-AF65-F5344CB8AC3E}">
        <p14:creationId xmlns:p14="http://schemas.microsoft.com/office/powerpoint/2010/main" val="2457110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6AEF-F2C2-31CB-BA74-4A6B169206BC}"/>
              </a:ext>
            </a:extLst>
          </p:cNvPr>
          <p:cNvSpPr>
            <a:spLocks noGrp="1"/>
          </p:cNvSpPr>
          <p:nvPr>
            <p:ph type="title"/>
          </p:nvPr>
        </p:nvSpPr>
        <p:spPr/>
        <p:txBody>
          <a:bodyPr/>
          <a:lstStyle/>
          <a:p>
            <a:r>
              <a:rPr lang="en-US" dirty="0"/>
              <a:t>Starlink Roaming “Leakage”</a:t>
            </a:r>
          </a:p>
        </p:txBody>
      </p:sp>
      <p:pic>
        <p:nvPicPr>
          <p:cNvPr id="5" name="Content Placeholder 4" descr="A map of the sea&#10;&#10;AI-generated content may be incorrect.">
            <a:extLst>
              <a:ext uri="{FF2B5EF4-FFF2-40B4-BE49-F238E27FC236}">
                <a16:creationId xmlns:a16="http://schemas.microsoft.com/office/drawing/2014/main" id="{2C99AEF6-F67E-C7C5-6686-1B2A14DD628A}"/>
              </a:ext>
            </a:extLst>
          </p:cNvPr>
          <p:cNvPicPr>
            <a:picLocks noGrp="1" noChangeAspect="1"/>
          </p:cNvPicPr>
          <p:nvPr>
            <p:ph idx="1"/>
          </p:nvPr>
        </p:nvPicPr>
        <p:blipFill>
          <a:blip r:embed="rId2"/>
          <a:stretch>
            <a:fillRect/>
          </a:stretch>
        </p:blipFill>
        <p:spPr>
          <a:xfrm>
            <a:off x="1484781" y="1825625"/>
            <a:ext cx="9222437" cy="4351338"/>
          </a:xfrm>
        </p:spPr>
      </p:pic>
    </p:spTree>
    <p:extLst>
      <p:ext uri="{BB962C8B-B14F-4D97-AF65-F5344CB8AC3E}">
        <p14:creationId xmlns:p14="http://schemas.microsoft.com/office/powerpoint/2010/main" val="1031534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78CDD-A6D7-E5B7-D145-9AB66B9DA1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E79B1-2FD7-DC1B-771E-712085C876F6}"/>
              </a:ext>
            </a:extLst>
          </p:cNvPr>
          <p:cNvSpPr>
            <a:spLocks noGrp="1"/>
          </p:cNvSpPr>
          <p:nvPr>
            <p:ph type="title"/>
          </p:nvPr>
        </p:nvSpPr>
        <p:spPr/>
        <p:txBody>
          <a:bodyPr/>
          <a:lstStyle/>
          <a:p>
            <a:r>
              <a:rPr lang="en-US" dirty="0"/>
              <a:t>Starlink Roaming “Leakage”</a:t>
            </a:r>
          </a:p>
        </p:txBody>
      </p:sp>
      <p:sp>
        <p:nvSpPr>
          <p:cNvPr id="4" name="Content Placeholder 3">
            <a:extLst>
              <a:ext uri="{FF2B5EF4-FFF2-40B4-BE49-F238E27FC236}">
                <a16:creationId xmlns:a16="http://schemas.microsoft.com/office/drawing/2014/main" id="{44D96B61-6E78-E7B7-CDA1-CA58C11214EF}"/>
              </a:ext>
            </a:extLst>
          </p:cNvPr>
          <p:cNvSpPr>
            <a:spLocks noGrp="1"/>
          </p:cNvSpPr>
          <p:nvPr>
            <p:ph idx="1"/>
          </p:nvPr>
        </p:nvSpPr>
        <p:spPr/>
        <p:txBody>
          <a:bodyPr>
            <a:normAutofit lnSpcReduction="10000"/>
          </a:bodyPr>
          <a:lstStyle/>
          <a:p>
            <a:r>
              <a:rPr lang="en-US" dirty="0"/>
              <a:t>Starlink is not authorized for use in Saudi Arabia, Egypt or </a:t>
            </a:r>
            <a:r>
              <a:rPr lang="en-US" dirty="0" err="1"/>
              <a:t>Ethopia</a:t>
            </a:r>
            <a:r>
              <a:rPr lang="en-US" dirty="0"/>
              <a:t>, including roaming use</a:t>
            </a:r>
          </a:p>
          <a:p>
            <a:pPr lvl="1"/>
            <a:r>
              <a:rPr lang="en-US" dirty="0"/>
              <a:t>The Starlink service can work, but Starlink may block the service for </a:t>
            </a:r>
            <a:r>
              <a:rPr lang="en-US" dirty="0" err="1"/>
              <a:t>Dishy</a:t>
            </a:r>
            <a:r>
              <a:rPr lang="en-US" dirty="0"/>
              <a:t> units located in these places</a:t>
            </a:r>
          </a:p>
          <a:p>
            <a:r>
              <a:rPr lang="en-US" dirty="0"/>
              <a:t>Is the high use level in Yemen due to users in </a:t>
            </a:r>
            <a:r>
              <a:rPr lang="en-US" dirty="0" err="1"/>
              <a:t>neighbouring</a:t>
            </a:r>
            <a:r>
              <a:rPr lang="en-US" dirty="0"/>
              <a:t> countries purchasing a roaming service in Yemen (which geolocates to Yemen) and using the </a:t>
            </a:r>
            <a:r>
              <a:rPr lang="en-US" dirty="0" err="1"/>
              <a:t>Dishy</a:t>
            </a:r>
            <a:r>
              <a:rPr lang="en-US" dirty="0"/>
              <a:t> back home?</a:t>
            </a:r>
          </a:p>
          <a:p>
            <a:pPr lvl="1"/>
            <a:r>
              <a:rPr lang="en-US" dirty="0"/>
              <a:t>Yes, Starlink assert that they may cut off the service when the unit roams to locations where its use is unauthorized, but what they say they will do, and what they actually do may differ</a:t>
            </a:r>
          </a:p>
          <a:p>
            <a:pPr lvl="1"/>
            <a:r>
              <a:rPr lang="en-US" dirty="0"/>
              <a:t>At the same time, there are reports of Starlink performing geo-blocking when ships enter territorial waters. </a:t>
            </a:r>
          </a:p>
        </p:txBody>
      </p:sp>
    </p:spTree>
    <p:extLst>
      <p:ext uri="{BB962C8B-B14F-4D97-AF65-F5344CB8AC3E}">
        <p14:creationId xmlns:p14="http://schemas.microsoft.com/office/powerpoint/2010/main" val="138998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BC47-92CC-7876-F217-AA460E683DC1}"/>
              </a:ext>
            </a:extLst>
          </p:cNvPr>
          <p:cNvSpPr>
            <a:spLocks noGrp="1"/>
          </p:cNvSpPr>
          <p:nvPr>
            <p:ph type="title"/>
          </p:nvPr>
        </p:nvSpPr>
        <p:spPr/>
        <p:txBody>
          <a:bodyPr/>
          <a:lstStyle/>
          <a:p>
            <a:r>
              <a:rPr lang="en-US" dirty="0"/>
              <a:t>Starlink ”reselling”</a:t>
            </a:r>
          </a:p>
        </p:txBody>
      </p:sp>
      <p:sp>
        <p:nvSpPr>
          <p:cNvPr id="3" name="Content Placeholder 2">
            <a:extLst>
              <a:ext uri="{FF2B5EF4-FFF2-40B4-BE49-F238E27FC236}">
                <a16:creationId xmlns:a16="http://schemas.microsoft.com/office/drawing/2014/main" id="{B4DA7081-0E19-EB1D-C715-54722D08433F}"/>
              </a:ext>
            </a:extLst>
          </p:cNvPr>
          <p:cNvSpPr>
            <a:spLocks noGrp="1"/>
          </p:cNvSpPr>
          <p:nvPr>
            <p:ph idx="1"/>
          </p:nvPr>
        </p:nvSpPr>
        <p:spPr/>
        <p:txBody>
          <a:bodyPr/>
          <a:lstStyle/>
          <a:p>
            <a:r>
              <a:rPr lang="en-US" dirty="0"/>
              <a:t>There are Starlink Community Gateways , but the cost is high</a:t>
            </a:r>
          </a:p>
          <a:p>
            <a:r>
              <a:rPr lang="en-US" dirty="0"/>
              <a:t>You CAN resell access to Starlink in the form of a community Wi-Fi local hotspot</a:t>
            </a:r>
          </a:p>
          <a:p>
            <a:r>
              <a:rPr lang="en-US" dirty="0"/>
              <a:t>Is the extremely high Yemen use level a result of widespread community “pooling” of Starlink services?</a:t>
            </a:r>
          </a:p>
        </p:txBody>
      </p:sp>
    </p:spTree>
    <p:extLst>
      <p:ext uri="{BB962C8B-B14F-4D97-AF65-F5344CB8AC3E}">
        <p14:creationId xmlns:p14="http://schemas.microsoft.com/office/powerpoint/2010/main" val="967238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F7CC-1124-34E7-5DB3-D2097FB68F3B}"/>
              </a:ext>
            </a:extLst>
          </p:cNvPr>
          <p:cNvSpPr>
            <a:spLocks noGrp="1"/>
          </p:cNvSpPr>
          <p:nvPr>
            <p:ph type="title"/>
          </p:nvPr>
        </p:nvSpPr>
        <p:spPr/>
        <p:txBody>
          <a:bodyPr/>
          <a:lstStyle/>
          <a:p>
            <a:r>
              <a:rPr lang="en-US" dirty="0"/>
              <a:t>It’s not just Yemen</a:t>
            </a:r>
          </a:p>
        </p:txBody>
      </p:sp>
      <p:pic>
        <p:nvPicPr>
          <p:cNvPr id="5" name="Content Placeholder 4" descr="A table with numbers and text&#10;&#10;AI-generated content may be incorrect.">
            <a:extLst>
              <a:ext uri="{FF2B5EF4-FFF2-40B4-BE49-F238E27FC236}">
                <a16:creationId xmlns:a16="http://schemas.microsoft.com/office/drawing/2014/main" id="{87701709-AF3C-D3E6-D2DB-23EE3A316D2F}"/>
              </a:ext>
            </a:extLst>
          </p:cNvPr>
          <p:cNvPicPr>
            <a:picLocks noGrp="1" noChangeAspect="1"/>
          </p:cNvPicPr>
          <p:nvPr>
            <p:ph idx="1"/>
          </p:nvPr>
        </p:nvPicPr>
        <p:blipFill>
          <a:blip r:embed="rId2"/>
          <a:stretch>
            <a:fillRect/>
          </a:stretch>
        </p:blipFill>
        <p:spPr>
          <a:xfrm>
            <a:off x="467696" y="1825625"/>
            <a:ext cx="6085081" cy="4863274"/>
          </a:xfrm>
        </p:spPr>
      </p:pic>
      <p:sp>
        <p:nvSpPr>
          <p:cNvPr id="6" name="TextBox 5">
            <a:extLst>
              <a:ext uri="{FF2B5EF4-FFF2-40B4-BE49-F238E27FC236}">
                <a16:creationId xmlns:a16="http://schemas.microsoft.com/office/drawing/2014/main" id="{0A999399-3DE5-7C03-096B-E6096B364FA7}"/>
              </a:ext>
            </a:extLst>
          </p:cNvPr>
          <p:cNvSpPr txBox="1"/>
          <p:nvPr/>
        </p:nvSpPr>
        <p:spPr>
          <a:xfrm>
            <a:off x="6826685" y="2063619"/>
            <a:ext cx="4897619" cy="2585323"/>
          </a:xfrm>
          <a:prstGeom prst="rect">
            <a:avLst/>
          </a:prstGeom>
          <a:noFill/>
        </p:spPr>
        <p:txBody>
          <a:bodyPr wrap="square" rtlCol="0">
            <a:spAutoFit/>
          </a:bodyPr>
          <a:lstStyle/>
          <a:p>
            <a:r>
              <a:rPr lang="en-US" dirty="0"/>
              <a:t>There are 21 countries where the use of Starlink services appears to be more than 10% of the domestic population</a:t>
            </a:r>
          </a:p>
          <a:p>
            <a:endParaRPr lang="en-US" dirty="0"/>
          </a:p>
          <a:p>
            <a:r>
              <a:rPr lang="en-US" dirty="0"/>
              <a:t>Including two countries where Starlink claims that the service is unavailable in that country, yet the Starlink  Geo map lists these countries, and ads are presented to users on these IP addresses</a:t>
            </a:r>
          </a:p>
        </p:txBody>
      </p:sp>
      <p:sp>
        <p:nvSpPr>
          <p:cNvPr id="7" name="Freeform 6">
            <a:extLst>
              <a:ext uri="{FF2B5EF4-FFF2-40B4-BE49-F238E27FC236}">
                <a16:creationId xmlns:a16="http://schemas.microsoft.com/office/drawing/2014/main" id="{AFF40F10-A6D0-0C39-82F8-CA6B88D04D90}"/>
              </a:ext>
            </a:extLst>
          </p:cNvPr>
          <p:cNvSpPr/>
          <p:nvPr/>
        </p:nvSpPr>
        <p:spPr>
          <a:xfrm>
            <a:off x="4731590" y="3494762"/>
            <a:ext cx="2044991" cy="1290180"/>
          </a:xfrm>
          <a:custGeom>
            <a:avLst/>
            <a:gdLst>
              <a:gd name="csX0" fmla="*/ 2044991 w 2044991"/>
              <a:gd name="csY0" fmla="*/ 0 h 1290180"/>
              <a:gd name="csX1" fmla="*/ 1143117 w 2044991"/>
              <a:gd name="csY1" fmla="*/ 876822 h 1290180"/>
              <a:gd name="csX2" fmla="*/ 40826 w 2044991"/>
              <a:gd name="csY2" fmla="*/ 1202498 h 1290180"/>
              <a:gd name="csX3" fmla="*/ 216191 w 2044991"/>
              <a:gd name="csY3" fmla="*/ 1064712 h 1290180"/>
              <a:gd name="csX4" fmla="*/ 15774 w 2044991"/>
              <a:gd name="csY4" fmla="*/ 1202498 h 1290180"/>
              <a:gd name="csX5" fmla="*/ 78405 w 2044991"/>
              <a:gd name="csY5" fmla="*/ 1290180 h 1290180"/>
            </a:gdLst>
            <a:ahLst/>
            <a:cxnLst>
              <a:cxn ang="0">
                <a:pos x="csX0" y="csY0"/>
              </a:cxn>
              <a:cxn ang="0">
                <a:pos x="csX1" y="csY1"/>
              </a:cxn>
              <a:cxn ang="0">
                <a:pos x="csX2" y="csY2"/>
              </a:cxn>
              <a:cxn ang="0">
                <a:pos x="csX3" y="csY3"/>
              </a:cxn>
              <a:cxn ang="0">
                <a:pos x="csX4" y="csY4"/>
              </a:cxn>
              <a:cxn ang="0">
                <a:pos x="csX5" y="csY5"/>
              </a:cxn>
            </a:cxnLst>
            <a:rect l="l" t="t" r="r" b="b"/>
            <a:pathLst>
              <a:path w="2044991" h="1290180">
                <a:moveTo>
                  <a:pt x="2044991" y="0"/>
                </a:moveTo>
                <a:cubicBezTo>
                  <a:pt x="1761067" y="338203"/>
                  <a:pt x="1477144" y="676406"/>
                  <a:pt x="1143117" y="876822"/>
                </a:cubicBezTo>
                <a:cubicBezTo>
                  <a:pt x="809089" y="1077238"/>
                  <a:pt x="195314" y="1171183"/>
                  <a:pt x="40826" y="1202498"/>
                </a:cubicBezTo>
                <a:cubicBezTo>
                  <a:pt x="-113662" y="1233813"/>
                  <a:pt x="220366" y="1064712"/>
                  <a:pt x="216191" y="1064712"/>
                </a:cubicBezTo>
                <a:cubicBezTo>
                  <a:pt x="212016" y="1064712"/>
                  <a:pt x="38738" y="1164920"/>
                  <a:pt x="15774" y="1202498"/>
                </a:cubicBezTo>
                <a:cubicBezTo>
                  <a:pt x="-7190" y="1240076"/>
                  <a:pt x="35607" y="1265128"/>
                  <a:pt x="78405" y="12901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D883A5EA-1859-B073-31AE-7393A6770081}"/>
              </a:ext>
            </a:extLst>
          </p:cNvPr>
          <p:cNvSpPr/>
          <p:nvPr/>
        </p:nvSpPr>
        <p:spPr>
          <a:xfrm>
            <a:off x="4884990" y="3607496"/>
            <a:ext cx="1941695" cy="1991638"/>
          </a:xfrm>
          <a:custGeom>
            <a:avLst/>
            <a:gdLst>
              <a:gd name="csX0" fmla="*/ 1941695 w 1941695"/>
              <a:gd name="csY0" fmla="*/ 0 h 1991638"/>
              <a:gd name="csX1" fmla="*/ 1453180 w 1941695"/>
              <a:gd name="csY1" fmla="*/ 1315233 h 1991638"/>
              <a:gd name="csX2" fmla="*/ 188051 w 1941695"/>
              <a:gd name="csY2" fmla="*/ 1866378 h 1991638"/>
              <a:gd name="csX3" fmla="*/ 37739 w 1941695"/>
              <a:gd name="csY3" fmla="*/ 1878904 h 1991638"/>
              <a:gd name="csX4" fmla="*/ 175525 w 1941695"/>
              <a:gd name="csY4" fmla="*/ 1766170 h 1991638"/>
              <a:gd name="csX5" fmla="*/ 161 w 1941695"/>
              <a:gd name="csY5" fmla="*/ 1903956 h 1991638"/>
              <a:gd name="csX6" fmla="*/ 150473 w 1941695"/>
              <a:gd name="csY6" fmla="*/ 1991638 h 199163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941695" h="1991638">
                <a:moveTo>
                  <a:pt x="1941695" y="0"/>
                </a:moveTo>
                <a:cubicBezTo>
                  <a:pt x="1843574" y="502085"/>
                  <a:pt x="1745454" y="1004170"/>
                  <a:pt x="1453180" y="1315233"/>
                </a:cubicBezTo>
                <a:cubicBezTo>
                  <a:pt x="1160906" y="1626296"/>
                  <a:pt x="423958" y="1772433"/>
                  <a:pt x="188051" y="1866378"/>
                </a:cubicBezTo>
                <a:cubicBezTo>
                  <a:pt x="-47856" y="1960323"/>
                  <a:pt x="39827" y="1895605"/>
                  <a:pt x="37739" y="1878904"/>
                </a:cubicBezTo>
                <a:cubicBezTo>
                  <a:pt x="35651" y="1862203"/>
                  <a:pt x="181788" y="1761995"/>
                  <a:pt x="175525" y="1766170"/>
                </a:cubicBezTo>
                <a:cubicBezTo>
                  <a:pt x="169262" y="1770345"/>
                  <a:pt x="4336" y="1866378"/>
                  <a:pt x="161" y="1903956"/>
                </a:cubicBezTo>
                <a:cubicBezTo>
                  <a:pt x="-4014" y="1941534"/>
                  <a:pt x="73229" y="1966586"/>
                  <a:pt x="150473" y="199163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92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1AF6-8C2D-A790-A02B-FCABF208360B}"/>
              </a:ext>
            </a:extLst>
          </p:cNvPr>
          <p:cNvSpPr>
            <a:spLocks noGrp="1"/>
          </p:cNvSpPr>
          <p:nvPr>
            <p:ph type="title"/>
          </p:nvPr>
        </p:nvSpPr>
        <p:spPr/>
        <p:txBody>
          <a:bodyPr/>
          <a:lstStyle/>
          <a:p>
            <a:r>
              <a:rPr lang="en-US" dirty="0"/>
              <a:t>What about ships and aircraft?</a:t>
            </a:r>
          </a:p>
        </p:txBody>
      </p:sp>
      <p:sp>
        <p:nvSpPr>
          <p:cNvPr id="3" name="Content Placeholder 2">
            <a:extLst>
              <a:ext uri="{FF2B5EF4-FFF2-40B4-BE49-F238E27FC236}">
                <a16:creationId xmlns:a16="http://schemas.microsoft.com/office/drawing/2014/main" id="{5C9ADABF-9CC2-98F1-317F-7C044D1DA0D8}"/>
              </a:ext>
            </a:extLst>
          </p:cNvPr>
          <p:cNvSpPr>
            <a:spLocks noGrp="1"/>
          </p:cNvSpPr>
          <p:nvPr>
            <p:ph idx="1"/>
          </p:nvPr>
        </p:nvSpPr>
        <p:spPr/>
        <p:txBody>
          <a:bodyPr/>
          <a:lstStyle/>
          <a:p>
            <a:r>
              <a:rPr lang="en-US" dirty="0"/>
              <a:t>The Tokyo Convention for aircraft says that once an international flight is airborne, the laws of the country of registration of the aircraft apply to the aircraft</a:t>
            </a:r>
          </a:p>
          <a:p>
            <a:r>
              <a:rPr lang="en-US" dirty="0"/>
              <a:t>This is the similar for ships at sea, with the UN Convention of the Law of the Sea (UNCLOS), but UNCLOS applies only in international waters</a:t>
            </a:r>
          </a:p>
          <a:p>
            <a:r>
              <a:rPr lang="en-US" dirty="0"/>
              <a:t>Does this imply that geo country attribution for either ships or aircraft should revert to the country of registration once the craft is out of any national territory?</a:t>
            </a:r>
          </a:p>
          <a:p>
            <a:endParaRPr lang="en-US" dirty="0"/>
          </a:p>
        </p:txBody>
      </p:sp>
    </p:spTree>
    <p:extLst>
      <p:ext uri="{BB962C8B-B14F-4D97-AF65-F5344CB8AC3E}">
        <p14:creationId xmlns:p14="http://schemas.microsoft.com/office/powerpoint/2010/main" val="718626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D3E7-DCE0-6449-2A26-5B5EA0306E8F}"/>
              </a:ext>
            </a:extLst>
          </p:cNvPr>
          <p:cNvSpPr>
            <a:spLocks noGrp="1"/>
          </p:cNvSpPr>
          <p:nvPr>
            <p:ph type="title"/>
          </p:nvPr>
        </p:nvSpPr>
        <p:spPr>
          <a:xfrm>
            <a:off x="3336323" y="2693772"/>
            <a:ext cx="8402595" cy="1210962"/>
          </a:xfrm>
        </p:spPr>
        <p:txBody>
          <a:bodyPr/>
          <a:lstStyle/>
          <a:p>
            <a:r>
              <a:rPr lang="en-US" dirty="0"/>
              <a:t>Thanks!</a:t>
            </a:r>
          </a:p>
        </p:txBody>
      </p:sp>
    </p:spTree>
    <p:extLst>
      <p:ext uri="{BB962C8B-B14F-4D97-AF65-F5344CB8AC3E}">
        <p14:creationId xmlns:p14="http://schemas.microsoft.com/office/powerpoint/2010/main" val="143123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C1F95-0A65-DA8E-A14A-32252F41DB85}"/>
              </a:ext>
            </a:extLst>
          </p:cNvPr>
          <p:cNvSpPr>
            <a:spLocks noGrp="1"/>
          </p:cNvSpPr>
          <p:nvPr>
            <p:ph type="title"/>
          </p:nvPr>
        </p:nvSpPr>
        <p:spPr/>
        <p:txBody>
          <a:bodyPr/>
          <a:lstStyle/>
          <a:p>
            <a:r>
              <a:rPr lang="en-US" dirty="0"/>
              <a:t>Where are you?</a:t>
            </a:r>
          </a:p>
        </p:txBody>
      </p:sp>
      <p:sp>
        <p:nvSpPr>
          <p:cNvPr id="3" name="Content Placeholder 2">
            <a:extLst>
              <a:ext uri="{FF2B5EF4-FFF2-40B4-BE49-F238E27FC236}">
                <a16:creationId xmlns:a16="http://schemas.microsoft.com/office/drawing/2014/main" id="{5FBD5746-D195-CAB1-E529-34955B2757AF}"/>
              </a:ext>
            </a:extLst>
          </p:cNvPr>
          <p:cNvSpPr>
            <a:spLocks noGrp="1"/>
          </p:cNvSpPr>
          <p:nvPr>
            <p:ph idx="1"/>
          </p:nvPr>
        </p:nvSpPr>
        <p:spPr/>
        <p:txBody>
          <a:bodyPr/>
          <a:lstStyle/>
          <a:p>
            <a:r>
              <a:rPr lang="en-US" dirty="0"/>
              <a:t>“Where” depends what you are trying to achieve:</a:t>
            </a:r>
          </a:p>
          <a:p>
            <a:pPr lvl="1"/>
            <a:r>
              <a:rPr lang="en-US" dirty="0"/>
              <a:t>Lat/Long coords are overkill if you just want to place an IP address into a country, but are great if you want to dispatch emergency services to a precise physical location</a:t>
            </a:r>
          </a:p>
          <a:p>
            <a:pPr lvl="1"/>
            <a:r>
              <a:rPr lang="en-US" dirty="0"/>
              <a:t>Political coordinates are used for enforcing national regulatory controls, but may not be so good if you want to make the “best” server selection in a CDN context</a:t>
            </a:r>
          </a:p>
          <a:p>
            <a:pPr lvl="1"/>
            <a:r>
              <a:rPr lang="en-US" dirty="0"/>
              <a:t>Network topology coordinates (origin AS, adjacent AS) are sometimes useful if you want to optimize service performance</a:t>
            </a:r>
          </a:p>
          <a:p>
            <a:pPr lvl="1"/>
            <a:r>
              <a:rPr lang="en-US" dirty="0"/>
              <a:t>And of course there are mobility issues</a:t>
            </a:r>
          </a:p>
          <a:p>
            <a:pPr lvl="2"/>
            <a:r>
              <a:rPr lang="en-US" dirty="0"/>
              <a:t>If you change location, do you change IP addresses?</a:t>
            </a:r>
          </a:p>
        </p:txBody>
      </p:sp>
    </p:spTree>
    <p:extLst>
      <p:ext uri="{BB962C8B-B14F-4D97-AF65-F5344CB8AC3E}">
        <p14:creationId xmlns:p14="http://schemas.microsoft.com/office/powerpoint/2010/main" val="300113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AEB0-98EF-CF17-90D0-776C076AD1D5}"/>
              </a:ext>
            </a:extLst>
          </p:cNvPr>
          <p:cNvSpPr>
            <a:spLocks noGrp="1"/>
          </p:cNvSpPr>
          <p:nvPr>
            <p:ph type="title"/>
          </p:nvPr>
        </p:nvSpPr>
        <p:spPr/>
        <p:txBody>
          <a:bodyPr/>
          <a:lstStyle/>
          <a:p>
            <a:r>
              <a:rPr lang="en-US" dirty="0"/>
              <a:t>Where are you?</a:t>
            </a:r>
          </a:p>
        </p:txBody>
      </p:sp>
      <p:sp>
        <p:nvSpPr>
          <p:cNvPr id="3" name="Content Placeholder 2">
            <a:extLst>
              <a:ext uri="{FF2B5EF4-FFF2-40B4-BE49-F238E27FC236}">
                <a16:creationId xmlns:a16="http://schemas.microsoft.com/office/drawing/2014/main" id="{64F129A6-FFC8-11BF-6E22-E0344C136F3F}"/>
              </a:ext>
            </a:extLst>
          </p:cNvPr>
          <p:cNvSpPr>
            <a:spLocks noGrp="1"/>
          </p:cNvSpPr>
          <p:nvPr>
            <p:ph idx="1"/>
          </p:nvPr>
        </p:nvSpPr>
        <p:spPr/>
        <p:txBody>
          <a:bodyPr/>
          <a:lstStyle/>
          <a:p>
            <a:r>
              <a:rPr lang="en-US" dirty="0"/>
              <a:t>“you” is also variable:</a:t>
            </a:r>
          </a:p>
          <a:p>
            <a:pPr lvl="1"/>
            <a:r>
              <a:rPr lang="en-US" dirty="0"/>
              <a:t>Is it the human end user of a service?</a:t>
            </a:r>
          </a:p>
          <a:p>
            <a:pPr lvl="1"/>
            <a:r>
              <a:rPr lang="en-US" dirty="0"/>
              <a:t>Is it a device? Even if it’s a shared device?</a:t>
            </a:r>
          </a:p>
          <a:p>
            <a:pPr lvl="1"/>
            <a:r>
              <a:rPr lang="en-US" dirty="0"/>
              <a:t>Can “you” have multiple devices? In multiple locations? It is still a single “you” or multiple instances of “you”?</a:t>
            </a:r>
          </a:p>
          <a:p>
            <a:pPr lvl="1"/>
            <a:r>
              <a:rPr lang="en-US" dirty="0"/>
              <a:t>Is it a service subscription?</a:t>
            </a:r>
          </a:p>
          <a:p>
            <a:pPr lvl="1"/>
            <a:r>
              <a:rPr lang="en-US" dirty="0"/>
              <a:t>And of course there are mobility issues</a:t>
            </a:r>
          </a:p>
          <a:p>
            <a:pPr lvl="2"/>
            <a:r>
              <a:rPr lang="en-US" dirty="0"/>
              <a:t>Is “you” relative to a network provider, and when you change providers do you change identity?</a:t>
            </a:r>
          </a:p>
        </p:txBody>
      </p:sp>
    </p:spTree>
    <p:extLst>
      <p:ext uri="{BB962C8B-B14F-4D97-AF65-F5344CB8AC3E}">
        <p14:creationId xmlns:p14="http://schemas.microsoft.com/office/powerpoint/2010/main" val="2908059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30EA-A550-4E40-F95F-97DECE061F9D}"/>
              </a:ext>
            </a:extLst>
          </p:cNvPr>
          <p:cNvSpPr>
            <a:spLocks noGrp="1"/>
          </p:cNvSpPr>
          <p:nvPr>
            <p:ph type="title"/>
          </p:nvPr>
        </p:nvSpPr>
        <p:spPr/>
        <p:txBody>
          <a:bodyPr/>
          <a:lstStyle/>
          <a:p>
            <a:r>
              <a:rPr lang="en-US" dirty="0"/>
              <a:t>For me, it started as a simple question</a:t>
            </a:r>
          </a:p>
        </p:txBody>
      </p:sp>
      <p:sp>
        <p:nvSpPr>
          <p:cNvPr id="3" name="Content Placeholder 2">
            <a:extLst>
              <a:ext uri="{FF2B5EF4-FFF2-40B4-BE49-F238E27FC236}">
                <a16:creationId xmlns:a16="http://schemas.microsoft.com/office/drawing/2014/main" id="{B4E3ABDC-EC5F-EA84-3C3C-708E6E420A70}"/>
              </a:ext>
            </a:extLst>
          </p:cNvPr>
          <p:cNvSpPr>
            <a:spLocks noGrp="1"/>
          </p:cNvSpPr>
          <p:nvPr>
            <p:ph idx="1"/>
          </p:nvPr>
        </p:nvSpPr>
        <p:spPr>
          <a:xfrm>
            <a:off x="838200" y="1993691"/>
            <a:ext cx="10515600" cy="4183271"/>
          </a:xfrm>
        </p:spPr>
        <p:txBody>
          <a:bodyPr/>
          <a:lstStyle/>
          <a:p>
            <a:r>
              <a:rPr lang="en-US" dirty="0"/>
              <a:t>Can I calculate the market share of retail Internet Service Providers in every economy?</a:t>
            </a:r>
          </a:p>
          <a:p>
            <a:r>
              <a:rPr lang="en-US" dirty="0"/>
              <a:t>And by ”market share” I mean “user population”</a:t>
            </a:r>
          </a:p>
        </p:txBody>
      </p:sp>
    </p:spTree>
    <p:extLst>
      <p:ext uri="{BB962C8B-B14F-4D97-AF65-F5344CB8AC3E}">
        <p14:creationId xmlns:p14="http://schemas.microsoft.com/office/powerpoint/2010/main" val="280081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854D-855B-4376-3DAD-9F95B41F5E2F}"/>
              </a:ext>
            </a:extLst>
          </p:cNvPr>
          <p:cNvSpPr>
            <a:spLocks noGrp="1"/>
          </p:cNvSpPr>
          <p:nvPr>
            <p:ph type="title"/>
          </p:nvPr>
        </p:nvSpPr>
        <p:spPr/>
        <p:txBody>
          <a:bodyPr/>
          <a:lstStyle/>
          <a:p>
            <a:r>
              <a:rPr lang="en-US" dirty="0"/>
              <a:t>The tools of the trade</a:t>
            </a:r>
          </a:p>
        </p:txBody>
      </p:sp>
      <p:sp>
        <p:nvSpPr>
          <p:cNvPr id="3" name="Content Placeholder 2">
            <a:extLst>
              <a:ext uri="{FF2B5EF4-FFF2-40B4-BE49-F238E27FC236}">
                <a16:creationId xmlns:a16="http://schemas.microsoft.com/office/drawing/2014/main" id="{A76C5E35-A6C8-71FF-0C1E-7A11B08C7629}"/>
              </a:ext>
            </a:extLst>
          </p:cNvPr>
          <p:cNvSpPr>
            <a:spLocks noGrp="1"/>
          </p:cNvSpPr>
          <p:nvPr>
            <p:ph idx="1"/>
          </p:nvPr>
        </p:nvSpPr>
        <p:spPr/>
        <p:txBody>
          <a:bodyPr/>
          <a:lstStyle/>
          <a:p>
            <a:r>
              <a:rPr lang="en-US" dirty="0"/>
              <a:t>For country- level geolocation I use the ISO 3166 list of recognized countries and their two-letter alpha code</a:t>
            </a:r>
          </a:p>
          <a:p>
            <a:r>
              <a:rPr lang="en-US" dirty="0"/>
              <a:t>And I’m trying to map every IPv4 and IPv6 address to a CC code corresponding to the assumed geo location of the device that has this IP address</a:t>
            </a:r>
          </a:p>
          <a:p>
            <a:r>
              <a:rPr lang="en-US" dirty="0"/>
              <a:t>I use a mix of </a:t>
            </a:r>
            <a:r>
              <a:rPr lang="en-US" dirty="0" err="1"/>
              <a:t>Maxmind</a:t>
            </a:r>
            <a:r>
              <a:rPr lang="en-US" dirty="0"/>
              <a:t> and </a:t>
            </a:r>
            <a:r>
              <a:rPr lang="en-US" dirty="0" err="1"/>
              <a:t>IPinfo</a:t>
            </a:r>
            <a:r>
              <a:rPr lang="en-US" dirty="0"/>
              <a:t> to assemble a database of IP address prefix to CC code</a:t>
            </a:r>
          </a:p>
        </p:txBody>
      </p:sp>
    </p:spTree>
    <p:extLst>
      <p:ext uri="{BB962C8B-B14F-4D97-AF65-F5344CB8AC3E}">
        <p14:creationId xmlns:p14="http://schemas.microsoft.com/office/powerpoint/2010/main" val="390151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C37F-4216-57E3-3C11-A3445EBE44E4}"/>
              </a:ext>
            </a:extLst>
          </p:cNvPr>
          <p:cNvSpPr>
            <a:spLocks noGrp="1"/>
          </p:cNvSpPr>
          <p:nvPr>
            <p:ph type="title"/>
          </p:nvPr>
        </p:nvSpPr>
        <p:spPr/>
        <p:txBody>
          <a:bodyPr/>
          <a:lstStyle/>
          <a:p>
            <a:r>
              <a:rPr lang="en-US" dirty="0"/>
              <a:t>And then there is Starlink</a:t>
            </a:r>
          </a:p>
        </p:txBody>
      </p:sp>
      <p:sp>
        <p:nvSpPr>
          <p:cNvPr id="3" name="Content Placeholder 2">
            <a:extLst>
              <a:ext uri="{FF2B5EF4-FFF2-40B4-BE49-F238E27FC236}">
                <a16:creationId xmlns:a16="http://schemas.microsoft.com/office/drawing/2014/main" id="{A5CCFE35-81DF-D059-982E-240017FEAC79}"/>
              </a:ext>
            </a:extLst>
          </p:cNvPr>
          <p:cNvSpPr>
            <a:spLocks noGrp="1"/>
          </p:cNvSpPr>
          <p:nvPr>
            <p:ph idx="1"/>
          </p:nvPr>
        </p:nvSpPr>
        <p:spPr/>
        <p:txBody>
          <a:bodyPr/>
          <a:lstStyle/>
          <a:p>
            <a:r>
              <a:rPr lang="en-US" dirty="0"/>
              <a:t>Conventionally with “bent-pipe” LEO systems the end user and the ground station are typically closely located (within ~600km or so)</a:t>
            </a:r>
          </a:p>
          <a:p>
            <a:r>
              <a:rPr lang="en-US" dirty="0"/>
              <a:t>Starlink may use inter-satellite 100Gbps laser connections to relay packets across satellites, when the </a:t>
            </a:r>
            <a:r>
              <a:rPr lang="en-US" dirty="0" err="1"/>
              <a:t>Dishy</a:t>
            </a:r>
            <a:r>
              <a:rPr lang="en-US" dirty="0"/>
              <a:t> user and the associated ground station are distant from each other </a:t>
            </a:r>
          </a:p>
        </p:txBody>
      </p:sp>
      <p:pic>
        <p:nvPicPr>
          <p:cNvPr id="5" name="Picture 4" descr="A diagram of a train&#10;&#10;AI-generated content may be incorrect.">
            <a:extLst>
              <a:ext uri="{FF2B5EF4-FFF2-40B4-BE49-F238E27FC236}">
                <a16:creationId xmlns:a16="http://schemas.microsoft.com/office/drawing/2014/main" id="{D423BE19-251F-8BE4-AC8C-20FD8828A2BA}"/>
              </a:ext>
            </a:extLst>
          </p:cNvPr>
          <p:cNvPicPr>
            <a:picLocks noChangeAspect="1"/>
          </p:cNvPicPr>
          <p:nvPr/>
        </p:nvPicPr>
        <p:blipFill>
          <a:blip r:embed="rId2"/>
          <a:stretch>
            <a:fillRect/>
          </a:stretch>
        </p:blipFill>
        <p:spPr>
          <a:xfrm>
            <a:off x="3296088" y="4313955"/>
            <a:ext cx="4492078" cy="2323327"/>
          </a:xfrm>
          <a:prstGeom prst="rect">
            <a:avLst/>
          </a:prstGeom>
        </p:spPr>
      </p:pic>
      <p:pic>
        <p:nvPicPr>
          <p:cNvPr id="2050" name="Picture 2" descr="Canadian Man Discovers Prototype SpaceX Starlink Ground ...">
            <a:extLst>
              <a:ext uri="{FF2B5EF4-FFF2-40B4-BE49-F238E27FC236}">
                <a16:creationId xmlns:a16="http://schemas.microsoft.com/office/drawing/2014/main" id="{86B43E7E-DFB7-A535-B3F3-1091B1A17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032" y="5840096"/>
            <a:ext cx="557309" cy="5159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arlink mini dish sales launch with a ...">
            <a:extLst>
              <a:ext uri="{FF2B5EF4-FFF2-40B4-BE49-F238E27FC236}">
                <a16:creationId xmlns:a16="http://schemas.microsoft.com/office/drawing/2014/main" id="{DE761820-684F-724F-B071-5D6BC5A34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4587" y="5992827"/>
            <a:ext cx="977348" cy="547315"/>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a:extLst>
              <a:ext uri="{FF2B5EF4-FFF2-40B4-BE49-F238E27FC236}">
                <a16:creationId xmlns:a16="http://schemas.microsoft.com/office/drawing/2014/main" id="{BD53675A-706E-99C3-DCCA-2221404FBAC1}"/>
              </a:ext>
            </a:extLst>
          </p:cNvPr>
          <p:cNvSpPr/>
          <p:nvPr/>
        </p:nvSpPr>
        <p:spPr>
          <a:xfrm>
            <a:off x="4190337" y="4706286"/>
            <a:ext cx="2829598" cy="1265144"/>
          </a:xfrm>
          <a:custGeom>
            <a:avLst/>
            <a:gdLst>
              <a:gd name="csX0" fmla="*/ 0 w 2829598"/>
              <a:gd name="csY0" fmla="*/ 1114069 h 1265144"/>
              <a:gd name="csX1" fmla="*/ 55660 w 2829598"/>
              <a:gd name="csY1" fmla="*/ 589283 h 1265144"/>
              <a:gd name="csX2" fmla="*/ 95416 w 2829598"/>
              <a:gd name="csY2" fmla="*/ 326890 h 1265144"/>
              <a:gd name="csX3" fmla="*/ 230588 w 2829598"/>
              <a:gd name="csY3" fmla="*/ 183766 h 1265144"/>
              <a:gd name="csX4" fmla="*/ 1144988 w 2829598"/>
              <a:gd name="csY4" fmla="*/ 886 h 1265144"/>
              <a:gd name="csX5" fmla="*/ 2083242 w 2829598"/>
              <a:gd name="csY5" fmla="*/ 128107 h 1265144"/>
              <a:gd name="csX6" fmla="*/ 2751152 w 2829598"/>
              <a:gd name="csY6" fmla="*/ 430257 h 1265144"/>
              <a:gd name="csX7" fmla="*/ 2822713 w 2829598"/>
              <a:gd name="csY7" fmla="*/ 533624 h 1265144"/>
              <a:gd name="csX8" fmla="*/ 2822713 w 2829598"/>
              <a:gd name="csY8" fmla="*/ 1265144 h 12651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829598" h="1265144">
                <a:moveTo>
                  <a:pt x="0" y="1114069"/>
                </a:moveTo>
                <a:cubicBezTo>
                  <a:pt x="19878" y="917274"/>
                  <a:pt x="39757" y="720479"/>
                  <a:pt x="55660" y="589283"/>
                </a:cubicBezTo>
                <a:cubicBezTo>
                  <a:pt x="71563" y="458087"/>
                  <a:pt x="66261" y="394476"/>
                  <a:pt x="95416" y="326890"/>
                </a:cubicBezTo>
                <a:cubicBezTo>
                  <a:pt x="124571" y="259304"/>
                  <a:pt x="55659" y="238100"/>
                  <a:pt x="230588" y="183766"/>
                </a:cubicBezTo>
                <a:cubicBezTo>
                  <a:pt x="405517" y="129432"/>
                  <a:pt x="836212" y="10162"/>
                  <a:pt x="1144988" y="886"/>
                </a:cubicBezTo>
                <a:cubicBezTo>
                  <a:pt x="1453764" y="-8390"/>
                  <a:pt x="1815548" y="56545"/>
                  <a:pt x="2083242" y="128107"/>
                </a:cubicBezTo>
                <a:cubicBezTo>
                  <a:pt x="2350936" y="199669"/>
                  <a:pt x="2627907" y="362671"/>
                  <a:pt x="2751152" y="430257"/>
                </a:cubicBezTo>
                <a:cubicBezTo>
                  <a:pt x="2874397" y="497843"/>
                  <a:pt x="2810786" y="394476"/>
                  <a:pt x="2822713" y="533624"/>
                </a:cubicBezTo>
                <a:cubicBezTo>
                  <a:pt x="2834640" y="672772"/>
                  <a:pt x="2828676" y="968958"/>
                  <a:pt x="2822713" y="1265144"/>
                </a:cubicBezTo>
              </a:path>
            </a:pathLst>
          </a:custGeom>
          <a:noFill/>
          <a:ln w="571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28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6E11E-CBE6-2382-840D-CCE29E109B77}"/>
              </a:ext>
            </a:extLst>
          </p:cNvPr>
          <p:cNvSpPr>
            <a:spLocks noGrp="1"/>
          </p:cNvSpPr>
          <p:nvPr>
            <p:ph type="title"/>
          </p:nvPr>
        </p:nvSpPr>
        <p:spPr/>
        <p:txBody>
          <a:bodyPr/>
          <a:lstStyle/>
          <a:p>
            <a:r>
              <a:rPr lang="en-US" dirty="0"/>
              <a:t>What is ”location” for a satellite service?</a:t>
            </a:r>
          </a:p>
        </p:txBody>
      </p:sp>
      <p:sp>
        <p:nvSpPr>
          <p:cNvPr id="3" name="Content Placeholder 2">
            <a:extLst>
              <a:ext uri="{FF2B5EF4-FFF2-40B4-BE49-F238E27FC236}">
                <a16:creationId xmlns:a16="http://schemas.microsoft.com/office/drawing/2014/main" id="{9928C961-1671-F954-0449-24F28F9B7E6B}"/>
              </a:ext>
            </a:extLst>
          </p:cNvPr>
          <p:cNvSpPr>
            <a:spLocks noGrp="1"/>
          </p:cNvSpPr>
          <p:nvPr>
            <p:ph idx="1"/>
          </p:nvPr>
        </p:nvSpPr>
        <p:spPr/>
        <p:txBody>
          <a:bodyPr/>
          <a:lstStyle/>
          <a:p>
            <a:r>
              <a:rPr lang="en-US" dirty="0"/>
              <a:t>Where the user is located?</a:t>
            </a:r>
          </a:p>
          <a:p>
            <a:r>
              <a:rPr lang="en-US" dirty="0"/>
              <a:t>Where the gateway earth station is located?</a:t>
            </a:r>
          </a:p>
          <a:p>
            <a:r>
              <a:rPr lang="en-US" dirty="0"/>
              <a:t>Where the satellite operator is registered or licensed?</a:t>
            </a:r>
          </a:p>
          <a:p>
            <a:pPr marL="0" indent="0">
              <a:buNone/>
            </a:pPr>
            <a:endParaRPr lang="en-US" dirty="0"/>
          </a:p>
        </p:txBody>
      </p:sp>
    </p:spTree>
    <p:extLst>
      <p:ext uri="{BB962C8B-B14F-4D97-AF65-F5344CB8AC3E}">
        <p14:creationId xmlns:p14="http://schemas.microsoft.com/office/powerpoint/2010/main" val="69460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BA34-35F6-6C9A-A9D3-7A6BB89574DE}"/>
              </a:ext>
            </a:extLst>
          </p:cNvPr>
          <p:cNvSpPr>
            <a:spLocks noGrp="1"/>
          </p:cNvSpPr>
          <p:nvPr>
            <p:ph type="title"/>
          </p:nvPr>
        </p:nvSpPr>
        <p:spPr/>
        <p:txBody>
          <a:bodyPr/>
          <a:lstStyle/>
          <a:p>
            <a:r>
              <a:rPr lang="en-US" dirty="0"/>
              <a:t>Starlink Geolocation</a:t>
            </a:r>
          </a:p>
        </p:txBody>
      </p:sp>
      <p:sp>
        <p:nvSpPr>
          <p:cNvPr id="3" name="Content Placeholder 2">
            <a:extLst>
              <a:ext uri="{FF2B5EF4-FFF2-40B4-BE49-F238E27FC236}">
                <a16:creationId xmlns:a16="http://schemas.microsoft.com/office/drawing/2014/main" id="{A5C49A9E-8FFA-1DA2-97AC-75AFA4DD5C61}"/>
              </a:ext>
            </a:extLst>
          </p:cNvPr>
          <p:cNvSpPr>
            <a:spLocks noGrp="1"/>
          </p:cNvSpPr>
          <p:nvPr>
            <p:ph idx="1"/>
          </p:nvPr>
        </p:nvSpPr>
        <p:spPr>
          <a:xfrm>
            <a:off x="448586" y="3741889"/>
            <a:ext cx="8138823" cy="2229541"/>
          </a:xfrm>
        </p:spPr>
        <p:txBody>
          <a:bodyPr>
            <a:normAutofit/>
          </a:bodyPr>
          <a:lstStyle/>
          <a:p>
            <a:pPr marL="0" indent="0">
              <a:buNone/>
            </a:pPr>
            <a:r>
              <a:rPr lang="en-US" dirty="0">
                <a:hlinkClick r:id="rId2"/>
              </a:rPr>
              <a:t>https://geoip.starlinkisp.net/</a:t>
            </a:r>
            <a:endParaRPr lang="en-US" dirty="0"/>
          </a:p>
          <a:p>
            <a:pPr marL="0" indent="0">
              <a:buNone/>
            </a:pPr>
            <a:endParaRPr lang="en-US" dirty="0"/>
          </a:p>
          <a:p>
            <a:pPr marL="0" indent="0">
              <a:buNone/>
            </a:pPr>
            <a:r>
              <a:rPr lang="en-US" sz="2200" dirty="0"/>
              <a:t>These are notional “user” locations</a:t>
            </a:r>
          </a:p>
          <a:p>
            <a:pPr marL="0" indent="0">
              <a:buNone/>
            </a:pPr>
            <a:r>
              <a:rPr lang="en-US" sz="2200" dirty="0"/>
              <a:t>But the city code is confusing/unclear</a:t>
            </a:r>
          </a:p>
        </p:txBody>
      </p:sp>
      <p:pic>
        <p:nvPicPr>
          <p:cNvPr id="7" name="Picture 6" descr="A table of numbers and letters&#10;&#10;AI-generated content may be incorrect.">
            <a:extLst>
              <a:ext uri="{FF2B5EF4-FFF2-40B4-BE49-F238E27FC236}">
                <a16:creationId xmlns:a16="http://schemas.microsoft.com/office/drawing/2014/main" id="{407C7F1F-4184-78A2-753A-1ECA22950C56}"/>
              </a:ext>
            </a:extLst>
          </p:cNvPr>
          <p:cNvPicPr>
            <a:picLocks noChangeAspect="1"/>
          </p:cNvPicPr>
          <p:nvPr/>
        </p:nvPicPr>
        <p:blipFill>
          <a:blip r:embed="rId3"/>
          <a:stretch>
            <a:fillRect/>
          </a:stretch>
        </p:blipFill>
        <p:spPr>
          <a:xfrm>
            <a:off x="6013339" y="1690688"/>
            <a:ext cx="3695700" cy="5003800"/>
          </a:xfrm>
          <a:prstGeom prst="rect">
            <a:avLst/>
          </a:prstGeom>
        </p:spPr>
      </p:pic>
      <p:sp>
        <p:nvSpPr>
          <p:cNvPr id="8" name="Right Arrow 7">
            <a:extLst>
              <a:ext uri="{FF2B5EF4-FFF2-40B4-BE49-F238E27FC236}">
                <a16:creationId xmlns:a16="http://schemas.microsoft.com/office/drawing/2014/main" id="{552868EC-D08A-7B73-FF6F-9DB453512FCB}"/>
              </a:ext>
            </a:extLst>
          </p:cNvPr>
          <p:cNvSpPr/>
          <p:nvPr/>
        </p:nvSpPr>
        <p:spPr>
          <a:xfrm>
            <a:off x="5136543" y="3753017"/>
            <a:ext cx="755374" cy="5009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67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6344B-BC54-F02F-196A-926039733FFE}"/>
              </a:ext>
            </a:extLst>
          </p:cNvPr>
          <p:cNvSpPr>
            <a:spLocks noGrp="1"/>
          </p:cNvSpPr>
          <p:nvPr>
            <p:ph type="title"/>
          </p:nvPr>
        </p:nvSpPr>
        <p:spPr/>
        <p:txBody>
          <a:bodyPr/>
          <a:lstStyle/>
          <a:p>
            <a:r>
              <a:rPr lang="en-US" dirty="0"/>
              <a:t>What does this map </a:t>
            </a:r>
            <a:r>
              <a:rPr lang="en-US" i="1" dirty="0"/>
              <a:t>mean</a:t>
            </a:r>
            <a:r>
              <a:rPr lang="en-US" dirty="0"/>
              <a:t>?</a:t>
            </a:r>
          </a:p>
        </p:txBody>
      </p:sp>
      <p:sp>
        <p:nvSpPr>
          <p:cNvPr id="3" name="Content Placeholder 2">
            <a:extLst>
              <a:ext uri="{FF2B5EF4-FFF2-40B4-BE49-F238E27FC236}">
                <a16:creationId xmlns:a16="http://schemas.microsoft.com/office/drawing/2014/main" id="{60AC555B-F92E-1128-127F-3B9C55A613C5}"/>
              </a:ext>
            </a:extLst>
          </p:cNvPr>
          <p:cNvSpPr>
            <a:spLocks noGrp="1"/>
          </p:cNvSpPr>
          <p:nvPr>
            <p:ph idx="1"/>
          </p:nvPr>
        </p:nvSpPr>
        <p:spPr/>
        <p:txBody>
          <a:bodyPr/>
          <a:lstStyle/>
          <a:p>
            <a:r>
              <a:rPr lang="en-US" dirty="0"/>
              <a:t>It’s NOT the location of the ground station</a:t>
            </a:r>
          </a:p>
          <a:p>
            <a:pPr lvl="1"/>
            <a:r>
              <a:rPr lang="en-US" dirty="0"/>
              <a:t>It’s not the terminating point of the terrestrial path to the user</a:t>
            </a:r>
          </a:p>
          <a:p>
            <a:r>
              <a:rPr lang="en-US" dirty="0"/>
              <a:t>It looks like its the notional location of the Starlink subscriber</a:t>
            </a:r>
          </a:p>
          <a:p>
            <a:pPr lvl="1"/>
            <a:r>
              <a:rPr lang="en-US" dirty="0"/>
              <a:t>But the city code is pretty misleading, as in many cases Starlink is a rural/remote solution</a:t>
            </a:r>
          </a:p>
          <a:p>
            <a:r>
              <a:rPr lang="en-US" dirty="0"/>
              <a:t>If you buy a roaming package does this map apply to where you purchased the package or where you are right now?</a:t>
            </a:r>
          </a:p>
          <a:p>
            <a:pPr lvl="1"/>
            <a:r>
              <a:rPr lang="en-US" dirty="0"/>
              <a:t>If it’s the latter how does Starlink handle IP address reassignment?</a:t>
            </a:r>
          </a:p>
          <a:p>
            <a:pPr lvl="1"/>
            <a:r>
              <a:rPr lang="en-US" dirty="0"/>
              <a:t>And what happens for aircraft and/or ships?</a:t>
            </a:r>
          </a:p>
        </p:txBody>
      </p:sp>
    </p:spTree>
    <p:extLst>
      <p:ext uri="{BB962C8B-B14F-4D97-AF65-F5344CB8AC3E}">
        <p14:creationId xmlns:p14="http://schemas.microsoft.com/office/powerpoint/2010/main" val="2871346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1014</TotalTime>
  <Words>1060</Words>
  <Application>Microsoft Macintosh PowerPoint</Application>
  <PresentationFormat>Widescreen</PresentationFormat>
  <Paragraphs>75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AhnbergHand</vt:lpstr>
      <vt:lpstr>Aptos</vt:lpstr>
      <vt:lpstr>Aptos Display</vt:lpstr>
      <vt:lpstr>Arial</vt:lpstr>
      <vt:lpstr>Powderfinger Type</vt:lpstr>
      <vt:lpstr>Office Theme</vt:lpstr>
      <vt:lpstr>The View from Above: Geolocation and Starlink</vt:lpstr>
      <vt:lpstr>Where are you?</vt:lpstr>
      <vt:lpstr>Where are you?</vt:lpstr>
      <vt:lpstr>For me, it started as a simple question</vt:lpstr>
      <vt:lpstr>The tools of the trade</vt:lpstr>
      <vt:lpstr>And then there is Starlink</vt:lpstr>
      <vt:lpstr>What is ”location” for a satellite service?</vt:lpstr>
      <vt:lpstr>Starlink Geolocation</vt:lpstr>
      <vt:lpstr>What does this map mean?</vt:lpstr>
      <vt:lpstr>Is this list ”accurate”?</vt:lpstr>
      <vt:lpstr>Really?</vt:lpstr>
      <vt:lpstr>Starlink Issues</vt:lpstr>
      <vt:lpstr>Starlink Roaming “Leakage”</vt:lpstr>
      <vt:lpstr>Starlink Roaming “Leakage”</vt:lpstr>
      <vt:lpstr>Starlink ”reselling”</vt:lpstr>
      <vt:lpstr>It’s not just Yemen</vt:lpstr>
      <vt:lpstr>What about ships and aircraft?</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Geoff Huston</dc:creator>
  <cp:lastModifiedBy>Geoff Huston</cp:lastModifiedBy>
  <cp:revision>5</cp:revision>
  <cp:lastPrinted>2025-11-19T23:54:46Z</cp:lastPrinted>
  <dcterms:created xsi:type="dcterms:W3CDTF">2025-11-19T04:59:20Z</dcterms:created>
  <dcterms:modified xsi:type="dcterms:W3CDTF">2026-01-06T06:45:58Z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2025-11-19T23:54:15Z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78388c71-b558-4fe4-80af-039faecb2590</vt:lpwstr>
  </property>
  <property fmtid="{D5CDD505-2E9C-101B-9397-08002B2CF9AE}" pid="8" name="MSIP_Label_66ca7b2a-4f6d-4766-806a-1a0c76ea1c59_ContentBits">
    <vt:lpwstr>0</vt:lpwstr>
  </property>
  <property fmtid="{D5CDD505-2E9C-101B-9397-08002B2CF9AE}" pid="9" name="MSIP_Label_66ca7b2a-4f6d-4766-806a-1a0c76ea1c59_Tag">
    <vt:lpwstr>50, 3, 0, 1</vt:lpwstr>
  </property>
</Properties>
</file>