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1" r:id="rId7"/>
    <p:sldId id="260" r:id="rId8"/>
    <p:sldId id="263" r:id="rId9"/>
    <p:sldId id="264" r:id="rId10"/>
    <p:sldId id="265" r:id="rId11"/>
    <p:sldId id="467" r:id="rId12"/>
    <p:sldId id="468" r:id="rId13"/>
    <p:sldId id="267" r:id="rId14"/>
    <p:sldId id="266" r:id="rId15"/>
    <p:sldId id="469" r:id="rId16"/>
    <p:sldId id="268" r:id="rId17"/>
    <p:sldId id="277" r:id="rId18"/>
    <p:sldId id="269" r:id="rId19"/>
    <p:sldId id="271" r:id="rId20"/>
    <p:sldId id="470" r:id="rId21"/>
    <p:sldId id="272" r:id="rId22"/>
    <p:sldId id="274" r:id="rId23"/>
    <p:sldId id="275" r:id="rId24"/>
    <p:sldId id="471" r:id="rId25"/>
    <p:sldId id="276" r:id="rId26"/>
    <p:sldId id="270" r:id="rId27"/>
    <p:sldId id="377" r:id="rId28"/>
    <p:sldId id="459" r:id="rId29"/>
    <p:sldId id="378" r:id="rId30"/>
    <p:sldId id="460" r:id="rId31"/>
    <p:sldId id="396" r:id="rId32"/>
    <p:sldId id="391" r:id="rId33"/>
    <p:sldId id="379" r:id="rId34"/>
    <p:sldId id="461" r:id="rId35"/>
    <p:sldId id="424" r:id="rId36"/>
    <p:sldId id="462" r:id="rId37"/>
    <p:sldId id="380" r:id="rId38"/>
    <p:sldId id="463" r:id="rId39"/>
    <p:sldId id="381" r:id="rId40"/>
    <p:sldId id="382" r:id="rId41"/>
    <p:sldId id="464" r:id="rId42"/>
    <p:sldId id="397" r:id="rId43"/>
    <p:sldId id="465" r:id="rId44"/>
    <p:sldId id="383" r:id="rId45"/>
    <p:sldId id="466" r:id="rId46"/>
    <p:sldId id="394" r:id="rId47"/>
    <p:sldId id="392" r:id="rId48"/>
    <p:sldId id="384" r:id="rId49"/>
    <p:sldId id="426" r:id="rId50"/>
    <p:sldId id="385" r:id="rId51"/>
    <p:sldId id="401" r:id="rId52"/>
    <p:sldId id="402" r:id="rId53"/>
    <p:sldId id="403" r:id="rId54"/>
    <p:sldId id="39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6"/>
    <p:restoredTop sz="94661"/>
  </p:normalViewPr>
  <p:slideViewPr>
    <p:cSldViewPr snapToGrid="0">
      <p:cViewPr varScale="1">
        <p:scale>
          <a:sx n="163" d="100"/>
          <a:sy n="163" d="100"/>
        </p:scale>
        <p:origin x="217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168F-2233-DC6F-53D5-CFA8C5BE6A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D895FC-188C-081D-ED69-F1958652A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D84BE1A-A4D2-74A4-5D4A-F5C0A30339AC}"/>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DF8FDFC6-C3C0-702D-4E15-BCC1F4E72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3D25-3649-2AEF-8166-B43271E8CF9B}"/>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117677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DADE-8485-A13A-EC9A-2736C67A446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C9E340-1E20-08DA-EC42-956C0B4156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5ED23-0585-46B6-4C57-8E6C988BAA12}"/>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03474DE0-011D-55E0-E9B4-854139883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6678F-35A6-D5A0-2AE5-4BD41E70FD3B}"/>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106240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BAF33-F49F-BDAD-2D16-FEE9A05FD7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EF71C9-B696-D163-C818-2EDE40DE82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37FA3D-C766-4FD7-7999-711130C6A44E}"/>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DEFFEC53-9C3F-CDE2-CB24-0266D2B9E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A8BE0-96B9-A487-6273-372B08EE4929}"/>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110952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449C-4D7B-7A59-10F3-4655B14767A4}"/>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DF3AD42-FA6B-A1C3-D58B-3FB800AA881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77DD7D6-1D57-F029-6CCE-91F945AF2BB6}"/>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0B22C722-1DBF-EFF8-6273-8E392D00F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07572-8A08-545D-AEFF-B83C99C880E3}"/>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408772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42BE-B217-BB8D-40A6-EA482ED07A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92936A-69A4-C24F-9393-0E7C5BB153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69B455-66DC-4DD5-25DB-FDEE1C3496DB}"/>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7D40057B-FB80-DD79-7C02-CCCA22EC0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DE885-AA22-0CCA-5AE1-101A1D7B1F10}"/>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276220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8A38-CCA9-6011-6AB0-E29901E0D9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00C557-E988-FE13-5F79-25E8049B73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F2A683-BE3C-AA6D-9909-0A66966949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C299E8-5A24-DB04-2D3B-D7F0B929AC59}"/>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6" name="Footer Placeholder 5">
            <a:extLst>
              <a:ext uri="{FF2B5EF4-FFF2-40B4-BE49-F238E27FC236}">
                <a16:creationId xmlns:a16="http://schemas.microsoft.com/office/drawing/2014/main" id="{8D6BDBC1-92FE-188D-1315-6DD7A7E17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33DFE-9684-17A3-C328-C27B9D3D9BFF}"/>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368699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386C-78B0-2B54-EE61-39B808F2D5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DCDB37-0409-D2F0-6F8B-F62AAC99C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80D337-6049-984E-F9CA-745864851B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2F1D15-71F5-EB2C-6C4C-E39C50E4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395A18-D30B-9071-1B50-741736F3D5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82FC21-01F0-C01A-A6A3-DDAA22C3AAFB}"/>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8" name="Footer Placeholder 7">
            <a:extLst>
              <a:ext uri="{FF2B5EF4-FFF2-40B4-BE49-F238E27FC236}">
                <a16:creationId xmlns:a16="http://schemas.microsoft.com/office/drawing/2014/main" id="{AD3C981C-10F2-4BB9-CEBC-C4A5BA2E63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844178-0E2E-5324-1940-38436746953B}"/>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902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FB47-FC71-ADA3-2CA1-E7BD0805BA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7DFFF1-99FC-4863-131B-1432A4972381}"/>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4" name="Footer Placeholder 3">
            <a:extLst>
              <a:ext uri="{FF2B5EF4-FFF2-40B4-BE49-F238E27FC236}">
                <a16:creationId xmlns:a16="http://schemas.microsoft.com/office/drawing/2014/main" id="{212D9843-7842-6D13-BCDA-6D3993E426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226A9-436E-F50A-6E78-77815A7D0B9B}"/>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109225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4D227-802F-5C8E-A7F1-5C776AF5966C}"/>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3" name="Footer Placeholder 2">
            <a:extLst>
              <a:ext uri="{FF2B5EF4-FFF2-40B4-BE49-F238E27FC236}">
                <a16:creationId xmlns:a16="http://schemas.microsoft.com/office/drawing/2014/main" id="{72EF00FA-87A6-9DEC-0C62-2885C5F07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35CAE0-A8F2-DA03-1D11-D5D1917C8D17}"/>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95334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FBAC-E9CF-8CEE-1B80-F8CAE56AB3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53BF00-1804-28C9-9A80-00D6D1D40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E7BEBE-7382-B31E-D481-CA0683141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76C510-66C7-925A-33E7-EE003CD8D19B}"/>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6" name="Footer Placeholder 5">
            <a:extLst>
              <a:ext uri="{FF2B5EF4-FFF2-40B4-BE49-F238E27FC236}">
                <a16:creationId xmlns:a16="http://schemas.microsoft.com/office/drawing/2014/main" id="{DA1621D3-60FF-91F2-8689-E193BCC47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488B0-21A3-041F-F284-0B9739FB5C46}"/>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252453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437E-DDB7-4A0D-5AEC-33A1C36641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1314FE4-3B37-4606-A8A3-3E62C8C7A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981E4F-CFDC-58C2-2A73-B6E171E19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1C4523-41A5-0EE1-EC12-7E1A90E7EB77}"/>
              </a:ext>
            </a:extLst>
          </p:cNvPr>
          <p:cNvSpPr>
            <a:spLocks noGrp="1"/>
          </p:cNvSpPr>
          <p:nvPr>
            <p:ph type="dt" sz="half" idx="10"/>
          </p:nvPr>
        </p:nvSpPr>
        <p:spPr/>
        <p:txBody>
          <a:bodyPr/>
          <a:lstStyle/>
          <a:p>
            <a:fld id="{0CE2A100-ABE0-8E41-BB2F-CF4E2E7DADDC}" type="datetimeFigureOut">
              <a:rPr lang="en-US" smtClean="0"/>
              <a:t>1/19/26</a:t>
            </a:fld>
            <a:endParaRPr lang="en-US"/>
          </a:p>
        </p:txBody>
      </p:sp>
      <p:sp>
        <p:nvSpPr>
          <p:cNvPr id="6" name="Footer Placeholder 5">
            <a:extLst>
              <a:ext uri="{FF2B5EF4-FFF2-40B4-BE49-F238E27FC236}">
                <a16:creationId xmlns:a16="http://schemas.microsoft.com/office/drawing/2014/main" id="{CD82F5A5-0F8E-50A0-867B-3211E96DA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415BB-F9FC-E505-CD73-8270D29DC833}"/>
              </a:ext>
            </a:extLst>
          </p:cNvPr>
          <p:cNvSpPr>
            <a:spLocks noGrp="1"/>
          </p:cNvSpPr>
          <p:nvPr>
            <p:ph type="sldNum" sz="quarter" idx="12"/>
          </p:nvPr>
        </p:nvSpPr>
        <p:spPr/>
        <p:txBody>
          <a:bodyPr/>
          <a:lstStyle/>
          <a:p>
            <a:fld id="{9B95777F-1059-CF47-BA2D-2EAACEB89DFC}" type="slidenum">
              <a:rPr lang="en-US" smtClean="0"/>
              <a:t>‹#›</a:t>
            </a:fld>
            <a:endParaRPr lang="en-US"/>
          </a:p>
        </p:txBody>
      </p:sp>
    </p:spTree>
    <p:extLst>
      <p:ext uri="{BB962C8B-B14F-4D97-AF65-F5344CB8AC3E}">
        <p14:creationId xmlns:p14="http://schemas.microsoft.com/office/powerpoint/2010/main" val="242901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5E926-A393-05D2-AD9A-E16F6FD99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B18A06-E6C6-2E22-D0BE-E9EA841B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6492E7-C7E3-1775-D15F-0C6F75CD2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E2A100-ABE0-8E41-BB2F-CF4E2E7DADDC}" type="datetimeFigureOut">
              <a:rPr lang="en-US" smtClean="0"/>
              <a:t>1/19/26</a:t>
            </a:fld>
            <a:endParaRPr lang="en-US"/>
          </a:p>
        </p:txBody>
      </p:sp>
      <p:sp>
        <p:nvSpPr>
          <p:cNvPr id="5" name="Footer Placeholder 4">
            <a:extLst>
              <a:ext uri="{FF2B5EF4-FFF2-40B4-BE49-F238E27FC236}">
                <a16:creationId xmlns:a16="http://schemas.microsoft.com/office/drawing/2014/main" id="{F7743420-D1D9-1EE5-C6C1-FD80D0930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7B2FD9-5711-65C5-ECC5-02A3CEC6A7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95777F-1059-CF47-BA2D-2EAACEB89DFC}" type="slidenum">
              <a:rPr lang="en-US" smtClean="0"/>
              <a:t>‹#›</a:t>
            </a:fld>
            <a:endParaRPr lang="en-US"/>
          </a:p>
        </p:txBody>
      </p:sp>
    </p:spTree>
    <p:extLst>
      <p:ext uri="{BB962C8B-B14F-4D97-AF65-F5344CB8AC3E}">
        <p14:creationId xmlns:p14="http://schemas.microsoft.com/office/powerpoint/2010/main" val="150989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86B8-E97E-65AF-976E-6433F46CADEB}"/>
              </a:ext>
            </a:extLst>
          </p:cNvPr>
          <p:cNvSpPr>
            <a:spLocks noGrp="1"/>
          </p:cNvSpPr>
          <p:nvPr>
            <p:ph type="ctrTitle"/>
          </p:nvPr>
        </p:nvSpPr>
        <p:spPr/>
        <p:txBody>
          <a:bodyPr/>
          <a:lstStyle/>
          <a:p>
            <a:r>
              <a:rPr lang="en-US" dirty="0">
                <a:latin typeface="Powderfinger Type" panose="02020709070000000403" pitchFamily="49" charset="77"/>
              </a:rPr>
              <a:t>BGP in 2025</a:t>
            </a:r>
          </a:p>
        </p:txBody>
      </p:sp>
      <p:sp>
        <p:nvSpPr>
          <p:cNvPr id="3" name="Subtitle 2">
            <a:extLst>
              <a:ext uri="{FF2B5EF4-FFF2-40B4-BE49-F238E27FC236}">
                <a16:creationId xmlns:a16="http://schemas.microsoft.com/office/drawing/2014/main" id="{390807C5-590B-B49B-8617-439A27DA6F55}"/>
              </a:ext>
            </a:extLst>
          </p:cNvPr>
          <p:cNvSpPr>
            <a:spLocks noGrp="1"/>
          </p:cNvSpPr>
          <p:nvPr>
            <p:ph type="subTitle" idx="1"/>
          </p:nvPr>
        </p:nvSpPr>
        <p:spPr>
          <a:xfrm>
            <a:off x="1633415" y="4414838"/>
            <a:ext cx="9144000" cy="1655762"/>
          </a:xfrm>
        </p:spPr>
        <p:txBody>
          <a:bodyPr/>
          <a:lstStyle/>
          <a:p>
            <a:pPr algn="r"/>
            <a:r>
              <a:rPr lang="en-US" dirty="0"/>
              <a:t>Geoff Huston</a:t>
            </a:r>
          </a:p>
          <a:p>
            <a:pPr algn="r"/>
            <a:r>
              <a:rPr lang="en-US" dirty="0"/>
              <a:t>APNIC</a:t>
            </a:r>
          </a:p>
        </p:txBody>
      </p:sp>
    </p:spTree>
    <p:extLst>
      <p:ext uri="{BB962C8B-B14F-4D97-AF65-F5344CB8AC3E}">
        <p14:creationId xmlns:p14="http://schemas.microsoft.com/office/powerpoint/2010/main" val="76799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Content Placeholder 15" descr="A graph of a number of lines&#10;&#10;AI-generated content may be incorrect.">
            <a:extLst>
              <a:ext uri="{FF2B5EF4-FFF2-40B4-BE49-F238E27FC236}">
                <a16:creationId xmlns:a16="http://schemas.microsoft.com/office/drawing/2014/main" id="{C4B6E464-ED78-9BF0-7A52-C994910B0805}"/>
              </a:ext>
            </a:extLst>
          </p:cNvPr>
          <p:cNvPicPr>
            <a:picLocks noGrp="1" noChangeAspect="1"/>
          </p:cNvPicPr>
          <p:nvPr>
            <p:ph idx="1"/>
          </p:nvPr>
        </p:nvPicPr>
        <p:blipFill>
          <a:blip r:embed="rId2"/>
          <a:srcRect t="4984" b="1266"/>
          <a:stretch>
            <a:fillRect/>
          </a:stretch>
        </p:blipFill>
        <p:spPr>
          <a:xfrm>
            <a:off x="1250482" y="1110283"/>
            <a:ext cx="9870811" cy="5552332"/>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C339F-BAF8-E990-FFF1-0A3D7DEB8F29}"/>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2025 in Detail</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66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C791B2-8346-13A9-AC11-5A83DF222739}"/>
            </a:ext>
          </a:extLst>
        </p:cNvPr>
        <p:cNvGrpSpPr/>
        <p:nvPr/>
      </p:nvGrpSpPr>
      <p:grpSpPr>
        <a:xfrm>
          <a:off x="0" y="0"/>
          <a:ext cx="0" cy="0"/>
          <a:chOff x="0" y="0"/>
          <a:chExt cx="0" cy="0"/>
        </a:xfrm>
      </p:grpSpPr>
      <p:pic>
        <p:nvPicPr>
          <p:cNvPr id="16" name="Content Placeholder 15" descr="A graph of a number of lines&#10;&#10;AI-generated content may be incorrect.">
            <a:extLst>
              <a:ext uri="{FF2B5EF4-FFF2-40B4-BE49-F238E27FC236}">
                <a16:creationId xmlns:a16="http://schemas.microsoft.com/office/drawing/2014/main" id="{9480ACED-59DE-CE87-E71D-80DBB24B5878}"/>
              </a:ext>
            </a:extLst>
          </p:cNvPr>
          <p:cNvPicPr>
            <a:picLocks noGrp="1" noChangeAspect="1"/>
          </p:cNvPicPr>
          <p:nvPr>
            <p:ph idx="1"/>
          </p:nvPr>
        </p:nvPicPr>
        <p:blipFill>
          <a:blip r:embed="rId2"/>
          <a:srcRect t="4984" b="1266"/>
          <a:stretch>
            <a:fillRect/>
          </a:stretch>
        </p:blipFill>
        <p:spPr>
          <a:xfrm>
            <a:off x="1250482" y="1110283"/>
            <a:ext cx="9870811" cy="5552332"/>
          </a:xfrm>
          <a:prstGeom prst="rect">
            <a:avLst/>
          </a:prstGeom>
        </p:spPr>
      </p:pic>
      <p:sp>
        <p:nvSpPr>
          <p:cNvPr id="21" name="Rectangle 20">
            <a:extLst>
              <a:ext uri="{FF2B5EF4-FFF2-40B4-BE49-F238E27FC236}">
                <a16:creationId xmlns:a16="http://schemas.microsoft.com/office/drawing/2014/main" id="{DC60F5D1-A738-E3E6-8DB3-531916E68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541E2-1A32-F854-7BE3-C9B1B645F141}"/>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2025 in Detail</a:t>
            </a:r>
            <a:endParaRPr lang="en-US" sz="3600" dirty="0">
              <a:solidFill>
                <a:schemeClr val="tx1">
                  <a:lumMod val="85000"/>
                  <a:lumOff val="15000"/>
                </a:schemeClr>
              </a:solidFill>
              <a:latin typeface="+mj-lt"/>
            </a:endParaRPr>
          </a:p>
        </p:txBody>
      </p:sp>
      <p:cxnSp>
        <p:nvCxnSpPr>
          <p:cNvPr id="23" name="Straight Connector 22">
            <a:extLst>
              <a:ext uri="{FF2B5EF4-FFF2-40B4-BE49-F238E27FC236}">
                <a16:creationId xmlns:a16="http://schemas.microsoft.com/office/drawing/2014/main" id="{CB772405-F5D0-A0DD-FA3E-108524699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BECC4C-B17D-E6E9-9745-45AF94AAE1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56A4C1-D8B4-476C-2620-B5FFADE22CDE}"/>
              </a:ext>
            </a:extLst>
          </p:cNvPr>
          <p:cNvSpPr txBox="1"/>
          <p:nvPr/>
        </p:nvSpPr>
        <p:spPr>
          <a:xfrm>
            <a:off x="2219740" y="1739023"/>
            <a:ext cx="2651688" cy="276999"/>
          </a:xfrm>
          <a:prstGeom prst="rect">
            <a:avLst/>
          </a:prstGeom>
          <a:solidFill>
            <a:schemeClr val="bg1"/>
          </a:solidFill>
        </p:spPr>
        <p:txBody>
          <a:bodyPr wrap="none" rtlCol="0">
            <a:spAutoFit/>
          </a:bodyPr>
          <a:lstStyle/>
          <a:p>
            <a:r>
              <a:rPr lang="en-US" sz="1200" dirty="0">
                <a:latin typeface="AhnbergHand" pitchFamily="2" charset="0"/>
              </a:rPr>
              <a:t>4-Jan AS16509, Amazon, +4.3M</a:t>
            </a:r>
          </a:p>
        </p:txBody>
      </p:sp>
      <p:sp>
        <p:nvSpPr>
          <p:cNvPr id="4" name="Freeform 3">
            <a:extLst>
              <a:ext uri="{FF2B5EF4-FFF2-40B4-BE49-F238E27FC236}">
                <a16:creationId xmlns:a16="http://schemas.microsoft.com/office/drawing/2014/main" id="{B6C7E0E1-1DE3-0732-058E-9209260AD743}"/>
              </a:ext>
            </a:extLst>
          </p:cNvPr>
          <p:cNvSpPr/>
          <p:nvPr/>
        </p:nvSpPr>
        <p:spPr>
          <a:xfrm>
            <a:off x="2319131" y="2016022"/>
            <a:ext cx="578707" cy="696132"/>
          </a:xfrm>
          <a:custGeom>
            <a:avLst/>
            <a:gdLst>
              <a:gd name="csX0" fmla="*/ 578707 w 578707"/>
              <a:gd name="csY0" fmla="*/ 0 h 696132"/>
              <a:gd name="csX1" fmla="*/ 101628 w 578707"/>
              <a:gd name="csY1" fmla="*/ 662609 h 696132"/>
              <a:gd name="csX2" fmla="*/ 2237 w 578707"/>
              <a:gd name="csY2" fmla="*/ 549966 h 696132"/>
              <a:gd name="csX3" fmla="*/ 55246 w 578707"/>
              <a:gd name="csY3" fmla="*/ 682487 h 696132"/>
              <a:gd name="csX4" fmla="*/ 300411 w 578707"/>
              <a:gd name="csY4" fmla="*/ 649357 h 696132"/>
              <a:gd name="csX5" fmla="*/ 273907 w 578707"/>
              <a:gd name="csY5" fmla="*/ 642731 h 696132"/>
              <a:gd name="csX6" fmla="*/ 61872 w 578707"/>
              <a:gd name="csY6" fmla="*/ 695740 h 696132"/>
              <a:gd name="csX7" fmla="*/ 55246 w 578707"/>
              <a:gd name="csY7" fmla="*/ 662609 h 696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8707" h="696132">
                <a:moveTo>
                  <a:pt x="578707" y="0"/>
                </a:moveTo>
                <a:cubicBezTo>
                  <a:pt x="388206" y="285474"/>
                  <a:pt x="197706" y="570948"/>
                  <a:pt x="101628" y="662609"/>
                </a:cubicBezTo>
                <a:cubicBezTo>
                  <a:pt x="5550" y="754270"/>
                  <a:pt x="9967" y="546653"/>
                  <a:pt x="2237" y="549966"/>
                </a:cubicBezTo>
                <a:cubicBezTo>
                  <a:pt x="-5493" y="553279"/>
                  <a:pt x="5550" y="665922"/>
                  <a:pt x="55246" y="682487"/>
                </a:cubicBezTo>
                <a:cubicBezTo>
                  <a:pt x="104942" y="699052"/>
                  <a:pt x="300411" y="649357"/>
                  <a:pt x="300411" y="649357"/>
                </a:cubicBezTo>
                <a:cubicBezTo>
                  <a:pt x="336854" y="642731"/>
                  <a:pt x="313663" y="635001"/>
                  <a:pt x="273907" y="642731"/>
                </a:cubicBezTo>
                <a:cubicBezTo>
                  <a:pt x="234150" y="650462"/>
                  <a:pt x="98315" y="692427"/>
                  <a:pt x="61872" y="695740"/>
                </a:cubicBezTo>
                <a:cubicBezTo>
                  <a:pt x="25428" y="699053"/>
                  <a:pt x="40337" y="680831"/>
                  <a:pt x="55246" y="66260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EC153C-3DA6-7F77-7ABB-337E7064FF55}"/>
              </a:ext>
            </a:extLst>
          </p:cNvPr>
          <p:cNvSpPr txBox="1"/>
          <p:nvPr/>
        </p:nvSpPr>
        <p:spPr>
          <a:xfrm>
            <a:off x="3127514" y="2258492"/>
            <a:ext cx="3732112" cy="276999"/>
          </a:xfrm>
          <a:prstGeom prst="rect">
            <a:avLst/>
          </a:prstGeom>
          <a:solidFill>
            <a:schemeClr val="bg1"/>
          </a:solidFill>
        </p:spPr>
        <p:txBody>
          <a:bodyPr wrap="none" rtlCol="0">
            <a:spAutoFit/>
          </a:bodyPr>
          <a:lstStyle/>
          <a:p>
            <a:r>
              <a:rPr lang="en-US" sz="1200" dirty="0">
                <a:latin typeface="AhnbergHand" pitchFamily="2" charset="0"/>
              </a:rPr>
              <a:t>28-Feb AS37963, Alibaba Advertising, -3.5M</a:t>
            </a:r>
          </a:p>
        </p:txBody>
      </p:sp>
      <p:sp>
        <p:nvSpPr>
          <p:cNvPr id="6" name="Freeform 5">
            <a:extLst>
              <a:ext uri="{FF2B5EF4-FFF2-40B4-BE49-F238E27FC236}">
                <a16:creationId xmlns:a16="http://schemas.microsoft.com/office/drawing/2014/main" id="{B27BA29B-A176-877B-3414-98070A1DDAB1}"/>
              </a:ext>
            </a:extLst>
          </p:cNvPr>
          <p:cNvSpPr/>
          <p:nvPr/>
        </p:nvSpPr>
        <p:spPr>
          <a:xfrm>
            <a:off x="3366047" y="2531165"/>
            <a:ext cx="225862" cy="834887"/>
          </a:xfrm>
          <a:custGeom>
            <a:avLst/>
            <a:gdLst>
              <a:gd name="csX0" fmla="*/ 198788 w 225862"/>
              <a:gd name="csY0" fmla="*/ 0 h 834887"/>
              <a:gd name="csX1" fmla="*/ 5 w 225862"/>
              <a:gd name="csY1" fmla="*/ 470452 h 834887"/>
              <a:gd name="csX2" fmla="*/ 192162 w 225862"/>
              <a:gd name="csY2" fmla="*/ 821635 h 834887"/>
              <a:gd name="csX3" fmla="*/ 212040 w 225862"/>
              <a:gd name="csY3" fmla="*/ 655983 h 834887"/>
              <a:gd name="csX4" fmla="*/ 218666 w 225862"/>
              <a:gd name="csY4" fmla="*/ 801757 h 834887"/>
              <a:gd name="csX5" fmla="*/ 106023 w 225862"/>
              <a:gd name="csY5" fmla="*/ 834887 h 834887"/>
            </a:gdLst>
            <a:ahLst/>
            <a:cxnLst>
              <a:cxn ang="0">
                <a:pos x="csX0" y="csY0"/>
              </a:cxn>
              <a:cxn ang="0">
                <a:pos x="csX1" y="csY1"/>
              </a:cxn>
              <a:cxn ang="0">
                <a:pos x="csX2" y="csY2"/>
              </a:cxn>
              <a:cxn ang="0">
                <a:pos x="csX3" y="csY3"/>
              </a:cxn>
              <a:cxn ang="0">
                <a:pos x="csX4" y="csY4"/>
              </a:cxn>
              <a:cxn ang="0">
                <a:pos x="csX5" y="csY5"/>
              </a:cxn>
            </a:cxnLst>
            <a:rect l="l" t="t" r="r" b="b"/>
            <a:pathLst>
              <a:path w="225862" h="834887">
                <a:moveTo>
                  <a:pt x="198788" y="0"/>
                </a:moveTo>
                <a:cubicBezTo>
                  <a:pt x="99948" y="166756"/>
                  <a:pt x="1109" y="333513"/>
                  <a:pt x="5" y="470452"/>
                </a:cubicBezTo>
                <a:cubicBezTo>
                  <a:pt x="-1099" y="607391"/>
                  <a:pt x="156823" y="790713"/>
                  <a:pt x="192162" y="821635"/>
                </a:cubicBezTo>
                <a:cubicBezTo>
                  <a:pt x="227501" y="852557"/>
                  <a:pt x="207623" y="659296"/>
                  <a:pt x="212040" y="655983"/>
                </a:cubicBezTo>
                <a:cubicBezTo>
                  <a:pt x="216457" y="652670"/>
                  <a:pt x="236336" y="771940"/>
                  <a:pt x="218666" y="801757"/>
                </a:cubicBezTo>
                <a:cubicBezTo>
                  <a:pt x="200996" y="831574"/>
                  <a:pt x="153509" y="833230"/>
                  <a:pt x="106023" y="83488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9F9A53-B009-30D6-939E-97A7A4B13738}"/>
              </a:ext>
            </a:extLst>
          </p:cNvPr>
          <p:cNvSpPr txBox="1"/>
          <p:nvPr/>
        </p:nvSpPr>
        <p:spPr>
          <a:xfrm>
            <a:off x="3783497" y="2558953"/>
            <a:ext cx="2667718" cy="276999"/>
          </a:xfrm>
          <a:prstGeom prst="rect">
            <a:avLst/>
          </a:prstGeom>
          <a:solidFill>
            <a:schemeClr val="bg1"/>
          </a:solidFill>
        </p:spPr>
        <p:txBody>
          <a:bodyPr wrap="none" rtlCol="0">
            <a:spAutoFit/>
          </a:bodyPr>
          <a:lstStyle/>
          <a:p>
            <a:r>
              <a:rPr lang="en-US" sz="1200" dirty="0">
                <a:latin typeface="AhnbergHand" pitchFamily="2" charset="0"/>
              </a:rPr>
              <a:t>5-Mar AS16509, Amazon, +1.9M</a:t>
            </a:r>
          </a:p>
        </p:txBody>
      </p:sp>
      <p:sp>
        <p:nvSpPr>
          <p:cNvPr id="8" name="Freeform 7">
            <a:extLst>
              <a:ext uri="{FF2B5EF4-FFF2-40B4-BE49-F238E27FC236}">
                <a16:creationId xmlns:a16="http://schemas.microsoft.com/office/drawing/2014/main" id="{EAD5F6F1-5AAA-C31E-D249-1A72F54667D9}"/>
              </a:ext>
            </a:extLst>
          </p:cNvPr>
          <p:cNvSpPr/>
          <p:nvPr/>
        </p:nvSpPr>
        <p:spPr>
          <a:xfrm>
            <a:off x="3731881" y="2816087"/>
            <a:ext cx="343162" cy="689250"/>
          </a:xfrm>
          <a:custGeom>
            <a:avLst/>
            <a:gdLst>
              <a:gd name="csX0" fmla="*/ 343162 w 343162"/>
              <a:gd name="csY0" fmla="*/ 0 h 689250"/>
              <a:gd name="csX1" fmla="*/ 38362 w 343162"/>
              <a:gd name="csY1" fmla="*/ 642730 h 689250"/>
              <a:gd name="csX2" fmla="*/ 18484 w 343162"/>
              <a:gd name="csY2" fmla="*/ 536713 h 689250"/>
              <a:gd name="csX3" fmla="*/ 5232 w 343162"/>
              <a:gd name="csY3" fmla="*/ 675861 h 689250"/>
              <a:gd name="csX4" fmla="*/ 111249 w 343162"/>
              <a:gd name="csY4" fmla="*/ 675861 h 689250"/>
            </a:gdLst>
            <a:ahLst/>
            <a:cxnLst>
              <a:cxn ang="0">
                <a:pos x="csX0" y="csY0"/>
              </a:cxn>
              <a:cxn ang="0">
                <a:pos x="csX1" y="csY1"/>
              </a:cxn>
              <a:cxn ang="0">
                <a:pos x="csX2" y="csY2"/>
              </a:cxn>
              <a:cxn ang="0">
                <a:pos x="csX3" y="csY3"/>
              </a:cxn>
              <a:cxn ang="0">
                <a:pos x="csX4" y="csY4"/>
              </a:cxn>
            </a:cxnLst>
            <a:rect l="l" t="t" r="r" b="b"/>
            <a:pathLst>
              <a:path w="343162" h="689250">
                <a:moveTo>
                  <a:pt x="343162" y="0"/>
                </a:moveTo>
                <a:cubicBezTo>
                  <a:pt x="217818" y="276639"/>
                  <a:pt x="92475" y="553278"/>
                  <a:pt x="38362" y="642730"/>
                </a:cubicBezTo>
                <a:cubicBezTo>
                  <a:pt x="-15751" y="732182"/>
                  <a:pt x="24006" y="531191"/>
                  <a:pt x="18484" y="536713"/>
                </a:cubicBezTo>
                <a:cubicBezTo>
                  <a:pt x="12962" y="542235"/>
                  <a:pt x="-10229" y="652670"/>
                  <a:pt x="5232" y="675861"/>
                </a:cubicBezTo>
                <a:cubicBezTo>
                  <a:pt x="20693" y="699052"/>
                  <a:pt x="65971" y="687456"/>
                  <a:pt x="111249" y="67586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30D8CE-86F9-7466-E8C5-C13FA9D0C321}"/>
              </a:ext>
            </a:extLst>
          </p:cNvPr>
          <p:cNvSpPr txBox="1"/>
          <p:nvPr/>
        </p:nvSpPr>
        <p:spPr>
          <a:xfrm>
            <a:off x="2453775" y="4965989"/>
            <a:ext cx="3770584" cy="276999"/>
          </a:xfrm>
          <a:prstGeom prst="rect">
            <a:avLst/>
          </a:prstGeom>
          <a:solidFill>
            <a:schemeClr val="bg1"/>
          </a:solidFill>
        </p:spPr>
        <p:txBody>
          <a:bodyPr wrap="none" rtlCol="0">
            <a:spAutoFit/>
          </a:bodyPr>
          <a:lstStyle/>
          <a:p>
            <a:r>
              <a:rPr lang="en-US" sz="1200" dirty="0">
                <a:latin typeface="AhnbergHand" pitchFamily="2" charset="0"/>
              </a:rPr>
              <a:t>28-Feb AS17676, Softbank </a:t>
            </a:r>
            <a:r>
              <a:rPr lang="en-US" sz="1200" dirty="0" err="1">
                <a:latin typeface="AhnbergHand" pitchFamily="2" charset="0"/>
              </a:rPr>
              <a:t>GigInfra</a:t>
            </a:r>
            <a:r>
              <a:rPr lang="en-US" sz="1200" dirty="0">
                <a:latin typeface="AhnbergHand" pitchFamily="2" charset="0"/>
              </a:rPr>
              <a:t>, -1.9M</a:t>
            </a:r>
          </a:p>
        </p:txBody>
      </p:sp>
      <p:sp>
        <p:nvSpPr>
          <p:cNvPr id="10" name="TextBox 9">
            <a:extLst>
              <a:ext uri="{FF2B5EF4-FFF2-40B4-BE49-F238E27FC236}">
                <a16:creationId xmlns:a16="http://schemas.microsoft.com/office/drawing/2014/main" id="{76F36D78-41B8-5F4F-DC3F-A645E74AB9EF}"/>
              </a:ext>
            </a:extLst>
          </p:cNvPr>
          <p:cNvSpPr txBox="1"/>
          <p:nvPr/>
        </p:nvSpPr>
        <p:spPr>
          <a:xfrm>
            <a:off x="2453775" y="5266450"/>
            <a:ext cx="2853666" cy="276999"/>
          </a:xfrm>
          <a:prstGeom prst="rect">
            <a:avLst/>
          </a:prstGeom>
          <a:solidFill>
            <a:schemeClr val="bg1"/>
          </a:solidFill>
        </p:spPr>
        <p:txBody>
          <a:bodyPr wrap="none" rtlCol="0">
            <a:spAutoFit/>
          </a:bodyPr>
          <a:lstStyle/>
          <a:p>
            <a:r>
              <a:rPr lang="en-US" sz="1200" dirty="0">
                <a:latin typeface="AhnbergHand" pitchFamily="2" charset="0"/>
              </a:rPr>
              <a:t>28-Feb AS8100, </a:t>
            </a:r>
            <a:r>
              <a:rPr lang="en-US" sz="1200" dirty="0" err="1">
                <a:latin typeface="AhnbergHand" pitchFamily="2" charset="0"/>
              </a:rPr>
              <a:t>Quadranet</a:t>
            </a:r>
            <a:r>
              <a:rPr lang="en-US" sz="1200" dirty="0">
                <a:latin typeface="AhnbergHand" pitchFamily="2" charset="0"/>
              </a:rPr>
              <a:t>, -1.9M</a:t>
            </a:r>
          </a:p>
        </p:txBody>
      </p:sp>
      <p:sp>
        <p:nvSpPr>
          <p:cNvPr id="11" name="Freeform 10">
            <a:extLst>
              <a:ext uri="{FF2B5EF4-FFF2-40B4-BE49-F238E27FC236}">
                <a16:creationId xmlns:a16="http://schemas.microsoft.com/office/drawing/2014/main" id="{160FAC9D-B479-1798-97B5-1010E58CE5E7}"/>
              </a:ext>
            </a:extLst>
          </p:cNvPr>
          <p:cNvSpPr/>
          <p:nvPr/>
        </p:nvSpPr>
        <p:spPr>
          <a:xfrm>
            <a:off x="3849719" y="3743425"/>
            <a:ext cx="218698" cy="1060488"/>
          </a:xfrm>
          <a:custGeom>
            <a:avLst/>
            <a:gdLst>
              <a:gd name="csX0" fmla="*/ 185568 w 218698"/>
              <a:gd name="csY0" fmla="*/ 1060488 h 1060488"/>
              <a:gd name="csX1" fmla="*/ 38 w 218698"/>
              <a:gd name="csY1" fmla="*/ 563532 h 1060488"/>
              <a:gd name="csX2" fmla="*/ 198820 w 218698"/>
              <a:gd name="csY2" fmla="*/ 33445 h 1060488"/>
              <a:gd name="csX3" fmla="*/ 99429 w 218698"/>
              <a:gd name="csY3" fmla="*/ 53323 h 1060488"/>
              <a:gd name="csX4" fmla="*/ 185568 w 218698"/>
              <a:gd name="csY4" fmla="*/ 40071 h 1060488"/>
              <a:gd name="csX5" fmla="*/ 218698 w 218698"/>
              <a:gd name="csY5" fmla="*/ 152714 h 1060488"/>
            </a:gdLst>
            <a:ahLst/>
            <a:cxnLst>
              <a:cxn ang="0">
                <a:pos x="csX0" y="csY0"/>
              </a:cxn>
              <a:cxn ang="0">
                <a:pos x="csX1" y="csY1"/>
              </a:cxn>
              <a:cxn ang="0">
                <a:pos x="csX2" y="csY2"/>
              </a:cxn>
              <a:cxn ang="0">
                <a:pos x="csX3" y="csY3"/>
              </a:cxn>
              <a:cxn ang="0">
                <a:pos x="csX4" y="csY4"/>
              </a:cxn>
              <a:cxn ang="0">
                <a:pos x="csX5" y="csY5"/>
              </a:cxn>
            </a:cxnLst>
            <a:rect l="l" t="t" r="r" b="b"/>
            <a:pathLst>
              <a:path w="218698" h="1060488">
                <a:moveTo>
                  <a:pt x="185568" y="1060488"/>
                </a:moveTo>
                <a:cubicBezTo>
                  <a:pt x="91698" y="897597"/>
                  <a:pt x="-2171" y="734706"/>
                  <a:pt x="38" y="563532"/>
                </a:cubicBezTo>
                <a:cubicBezTo>
                  <a:pt x="2247" y="392358"/>
                  <a:pt x="182255" y="118480"/>
                  <a:pt x="198820" y="33445"/>
                </a:cubicBezTo>
                <a:cubicBezTo>
                  <a:pt x="215385" y="-51590"/>
                  <a:pt x="101638" y="52219"/>
                  <a:pt x="99429" y="53323"/>
                </a:cubicBezTo>
                <a:cubicBezTo>
                  <a:pt x="97220" y="54427"/>
                  <a:pt x="165690" y="23506"/>
                  <a:pt x="185568" y="40071"/>
                </a:cubicBezTo>
                <a:cubicBezTo>
                  <a:pt x="205446" y="56636"/>
                  <a:pt x="212072" y="104675"/>
                  <a:pt x="218698" y="1527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A9B341-52EE-92CC-2F5E-5583388BC7F8}"/>
              </a:ext>
            </a:extLst>
          </p:cNvPr>
          <p:cNvSpPr txBox="1"/>
          <p:nvPr/>
        </p:nvSpPr>
        <p:spPr>
          <a:xfrm>
            <a:off x="4545496" y="5687533"/>
            <a:ext cx="2685351" cy="276999"/>
          </a:xfrm>
          <a:prstGeom prst="rect">
            <a:avLst/>
          </a:prstGeom>
          <a:solidFill>
            <a:schemeClr val="bg1"/>
          </a:solidFill>
        </p:spPr>
        <p:txBody>
          <a:bodyPr wrap="none" rtlCol="0">
            <a:spAutoFit/>
          </a:bodyPr>
          <a:lstStyle/>
          <a:p>
            <a:r>
              <a:rPr lang="en-US" sz="1200" dirty="0">
                <a:latin typeface="AhnbergHand" pitchFamily="2" charset="0"/>
              </a:rPr>
              <a:t>4-May AS16509, Amazon, +4.6M</a:t>
            </a:r>
          </a:p>
        </p:txBody>
      </p:sp>
      <p:sp>
        <p:nvSpPr>
          <p:cNvPr id="13" name="Freeform 12">
            <a:extLst>
              <a:ext uri="{FF2B5EF4-FFF2-40B4-BE49-F238E27FC236}">
                <a16:creationId xmlns:a16="http://schemas.microsoft.com/office/drawing/2014/main" id="{280B0797-91BE-F03C-1975-E5395A1F1CF1}"/>
              </a:ext>
            </a:extLst>
          </p:cNvPr>
          <p:cNvSpPr/>
          <p:nvPr/>
        </p:nvSpPr>
        <p:spPr>
          <a:xfrm>
            <a:off x="5074398" y="4043627"/>
            <a:ext cx="252976" cy="1528912"/>
          </a:xfrm>
          <a:custGeom>
            <a:avLst/>
            <a:gdLst>
              <a:gd name="csX0" fmla="*/ 252976 w 252976"/>
              <a:gd name="csY0" fmla="*/ 1528912 h 1528912"/>
              <a:gd name="csX1" fmla="*/ 54193 w 252976"/>
              <a:gd name="csY1" fmla="*/ 97677 h 1528912"/>
              <a:gd name="csX2" fmla="*/ 1185 w 252976"/>
              <a:gd name="csY2" fmla="*/ 170564 h 1528912"/>
              <a:gd name="csX3" fmla="*/ 27689 w 252976"/>
              <a:gd name="csY3" fmla="*/ 11538 h 1528912"/>
              <a:gd name="csX4" fmla="*/ 140332 w 252976"/>
              <a:gd name="csY4" fmla="*/ 24790 h 1528912"/>
            </a:gdLst>
            <a:ahLst/>
            <a:cxnLst>
              <a:cxn ang="0">
                <a:pos x="csX0" y="csY0"/>
              </a:cxn>
              <a:cxn ang="0">
                <a:pos x="csX1" y="csY1"/>
              </a:cxn>
              <a:cxn ang="0">
                <a:pos x="csX2" y="csY2"/>
              </a:cxn>
              <a:cxn ang="0">
                <a:pos x="csX3" y="csY3"/>
              </a:cxn>
              <a:cxn ang="0">
                <a:pos x="csX4" y="csY4"/>
              </a:cxn>
            </a:cxnLst>
            <a:rect l="l" t="t" r="r" b="b"/>
            <a:pathLst>
              <a:path w="252976" h="1528912">
                <a:moveTo>
                  <a:pt x="252976" y="1528912"/>
                </a:moveTo>
                <a:cubicBezTo>
                  <a:pt x="174567" y="926490"/>
                  <a:pt x="96158" y="324068"/>
                  <a:pt x="54193" y="97677"/>
                </a:cubicBezTo>
                <a:cubicBezTo>
                  <a:pt x="12228" y="-128714"/>
                  <a:pt x="5602" y="184920"/>
                  <a:pt x="1185" y="170564"/>
                </a:cubicBezTo>
                <a:cubicBezTo>
                  <a:pt x="-3232" y="156208"/>
                  <a:pt x="4498" y="35834"/>
                  <a:pt x="27689" y="11538"/>
                </a:cubicBezTo>
                <a:cubicBezTo>
                  <a:pt x="50880" y="-12758"/>
                  <a:pt x="95606" y="6016"/>
                  <a:pt x="140332" y="2479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994A6EA-914A-D2A4-5414-7FFFBE01BA54}"/>
              </a:ext>
            </a:extLst>
          </p:cNvPr>
          <p:cNvSpPr txBox="1"/>
          <p:nvPr/>
        </p:nvSpPr>
        <p:spPr>
          <a:xfrm>
            <a:off x="6033487" y="1530183"/>
            <a:ext cx="3329758" cy="276999"/>
          </a:xfrm>
          <a:prstGeom prst="rect">
            <a:avLst/>
          </a:prstGeom>
          <a:solidFill>
            <a:schemeClr val="bg1"/>
          </a:solidFill>
        </p:spPr>
        <p:txBody>
          <a:bodyPr wrap="none" rtlCol="0">
            <a:spAutoFit/>
          </a:bodyPr>
          <a:lstStyle/>
          <a:p>
            <a:r>
              <a:rPr lang="en-US" sz="1200" dirty="0">
                <a:latin typeface="AhnbergHand" pitchFamily="2" charset="0"/>
              </a:rPr>
              <a:t>16 Jun, AS7738, V Tal, Brazil, -2.6M</a:t>
            </a:r>
          </a:p>
        </p:txBody>
      </p:sp>
      <p:sp>
        <p:nvSpPr>
          <p:cNvPr id="15" name="TextBox 14">
            <a:extLst>
              <a:ext uri="{FF2B5EF4-FFF2-40B4-BE49-F238E27FC236}">
                <a16:creationId xmlns:a16="http://schemas.microsoft.com/office/drawing/2014/main" id="{30E9FA0A-77B7-A05B-032C-3640B8BB26B3}"/>
              </a:ext>
            </a:extLst>
          </p:cNvPr>
          <p:cNvSpPr txBox="1"/>
          <p:nvPr/>
        </p:nvSpPr>
        <p:spPr>
          <a:xfrm>
            <a:off x="6033487" y="1787441"/>
            <a:ext cx="3013967" cy="276999"/>
          </a:xfrm>
          <a:prstGeom prst="rect">
            <a:avLst/>
          </a:prstGeom>
          <a:solidFill>
            <a:schemeClr val="bg1"/>
          </a:solidFill>
        </p:spPr>
        <p:txBody>
          <a:bodyPr wrap="none" rtlCol="0">
            <a:spAutoFit/>
          </a:bodyPr>
          <a:lstStyle/>
          <a:p>
            <a:r>
              <a:rPr lang="en-US" sz="1200" dirty="0">
                <a:latin typeface="AhnbergHand" pitchFamily="2" charset="0"/>
              </a:rPr>
              <a:t>16 Jun, AS6389, Bell South, -0.5M</a:t>
            </a:r>
          </a:p>
        </p:txBody>
      </p:sp>
      <p:sp>
        <p:nvSpPr>
          <p:cNvPr id="18" name="Freeform 17">
            <a:extLst>
              <a:ext uri="{FF2B5EF4-FFF2-40B4-BE49-F238E27FC236}">
                <a16:creationId xmlns:a16="http://schemas.microsoft.com/office/drawing/2014/main" id="{E3DFEFF5-A9D3-9C3A-966F-8ADD825B3245}"/>
              </a:ext>
            </a:extLst>
          </p:cNvPr>
          <p:cNvSpPr/>
          <p:nvPr/>
        </p:nvSpPr>
        <p:spPr>
          <a:xfrm>
            <a:off x="6135740" y="2093843"/>
            <a:ext cx="775269" cy="1893673"/>
          </a:xfrm>
          <a:custGeom>
            <a:avLst/>
            <a:gdLst>
              <a:gd name="csX0" fmla="*/ 775269 w 775269"/>
              <a:gd name="csY0" fmla="*/ 0 h 1893673"/>
              <a:gd name="csX1" fmla="*/ 616243 w 775269"/>
              <a:gd name="csY1" fmla="*/ 682487 h 1893673"/>
              <a:gd name="csX2" fmla="*/ 59651 w 775269"/>
              <a:gd name="csY2" fmla="*/ 1795670 h 1893673"/>
              <a:gd name="csX3" fmla="*/ 59651 w 775269"/>
              <a:gd name="csY3" fmla="*/ 1683027 h 1893673"/>
              <a:gd name="csX4" fmla="*/ 17 w 775269"/>
              <a:gd name="csY4" fmla="*/ 1875183 h 1893673"/>
              <a:gd name="csX5" fmla="*/ 66277 w 775269"/>
              <a:gd name="csY5" fmla="*/ 1875183 h 1893673"/>
            </a:gdLst>
            <a:ahLst/>
            <a:cxnLst>
              <a:cxn ang="0">
                <a:pos x="csX0" y="csY0"/>
              </a:cxn>
              <a:cxn ang="0">
                <a:pos x="csX1" y="csY1"/>
              </a:cxn>
              <a:cxn ang="0">
                <a:pos x="csX2" y="csY2"/>
              </a:cxn>
              <a:cxn ang="0">
                <a:pos x="csX3" y="csY3"/>
              </a:cxn>
              <a:cxn ang="0">
                <a:pos x="csX4" y="csY4"/>
              </a:cxn>
              <a:cxn ang="0">
                <a:pos x="csX5" y="csY5"/>
              </a:cxn>
            </a:cxnLst>
            <a:rect l="l" t="t" r="r" b="b"/>
            <a:pathLst>
              <a:path w="775269" h="1893673">
                <a:moveTo>
                  <a:pt x="775269" y="0"/>
                </a:moveTo>
                <a:cubicBezTo>
                  <a:pt x="755391" y="191604"/>
                  <a:pt x="735513" y="383209"/>
                  <a:pt x="616243" y="682487"/>
                </a:cubicBezTo>
                <a:cubicBezTo>
                  <a:pt x="496973" y="981765"/>
                  <a:pt x="152416" y="1628913"/>
                  <a:pt x="59651" y="1795670"/>
                </a:cubicBezTo>
                <a:cubicBezTo>
                  <a:pt x="-33114" y="1962427"/>
                  <a:pt x="69590" y="1669775"/>
                  <a:pt x="59651" y="1683027"/>
                </a:cubicBezTo>
                <a:cubicBezTo>
                  <a:pt x="49712" y="1696279"/>
                  <a:pt x="-1087" y="1843157"/>
                  <a:pt x="17" y="1875183"/>
                </a:cubicBezTo>
                <a:cubicBezTo>
                  <a:pt x="1121" y="1907209"/>
                  <a:pt x="33699" y="1891196"/>
                  <a:pt x="66277" y="187518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1BF3D41-5745-4B95-5567-9FA3A2F8DE3A}"/>
              </a:ext>
            </a:extLst>
          </p:cNvPr>
          <p:cNvSpPr txBox="1"/>
          <p:nvPr/>
        </p:nvSpPr>
        <p:spPr>
          <a:xfrm>
            <a:off x="6523374" y="4850950"/>
            <a:ext cx="3393878" cy="276999"/>
          </a:xfrm>
          <a:prstGeom prst="rect">
            <a:avLst/>
          </a:prstGeom>
          <a:solidFill>
            <a:schemeClr val="bg1"/>
          </a:solidFill>
        </p:spPr>
        <p:txBody>
          <a:bodyPr wrap="none" rtlCol="0">
            <a:spAutoFit/>
          </a:bodyPr>
          <a:lstStyle/>
          <a:p>
            <a:r>
              <a:rPr lang="en-US" sz="1200" dirty="0">
                <a:latin typeface="AhnbergHand" pitchFamily="2" charset="0"/>
              </a:rPr>
              <a:t>18-Sep AS396982, Google Cloud, +3.2M</a:t>
            </a:r>
          </a:p>
        </p:txBody>
      </p:sp>
      <p:sp>
        <p:nvSpPr>
          <p:cNvPr id="22" name="Freeform 21">
            <a:extLst>
              <a:ext uri="{FF2B5EF4-FFF2-40B4-BE49-F238E27FC236}">
                <a16:creationId xmlns:a16="http://schemas.microsoft.com/office/drawing/2014/main" id="{64C66A24-44C7-425B-5E92-ADDB77699489}"/>
              </a:ext>
            </a:extLst>
          </p:cNvPr>
          <p:cNvSpPr/>
          <p:nvPr/>
        </p:nvSpPr>
        <p:spPr>
          <a:xfrm>
            <a:off x="7547113" y="3792332"/>
            <a:ext cx="734107" cy="925442"/>
          </a:xfrm>
          <a:custGeom>
            <a:avLst/>
            <a:gdLst>
              <a:gd name="csX0" fmla="*/ 0 w 734107"/>
              <a:gd name="csY0" fmla="*/ 925442 h 925442"/>
              <a:gd name="csX1" fmla="*/ 689113 w 734107"/>
              <a:gd name="csY1" fmla="*/ 64051 h 925442"/>
              <a:gd name="csX2" fmla="*/ 523461 w 734107"/>
              <a:gd name="csY2" fmla="*/ 57425 h 925442"/>
              <a:gd name="csX3" fmla="*/ 715617 w 734107"/>
              <a:gd name="csY3" fmla="*/ 11042 h 925442"/>
              <a:gd name="csX4" fmla="*/ 715617 w 734107"/>
              <a:gd name="csY4" fmla="*/ 229703 h 925442"/>
            </a:gdLst>
            <a:ahLst/>
            <a:cxnLst>
              <a:cxn ang="0">
                <a:pos x="csX0" y="csY0"/>
              </a:cxn>
              <a:cxn ang="0">
                <a:pos x="csX1" y="csY1"/>
              </a:cxn>
              <a:cxn ang="0">
                <a:pos x="csX2" y="csY2"/>
              </a:cxn>
              <a:cxn ang="0">
                <a:pos x="csX3" y="csY3"/>
              </a:cxn>
              <a:cxn ang="0">
                <a:pos x="csX4" y="csY4"/>
              </a:cxn>
            </a:cxnLst>
            <a:rect l="l" t="t" r="r" b="b"/>
            <a:pathLst>
              <a:path w="734107" h="925442">
                <a:moveTo>
                  <a:pt x="0" y="925442"/>
                </a:moveTo>
                <a:cubicBezTo>
                  <a:pt x="300935" y="567081"/>
                  <a:pt x="601870" y="208720"/>
                  <a:pt x="689113" y="64051"/>
                </a:cubicBezTo>
                <a:cubicBezTo>
                  <a:pt x="776356" y="-80618"/>
                  <a:pt x="519044" y="66260"/>
                  <a:pt x="523461" y="57425"/>
                </a:cubicBezTo>
                <a:cubicBezTo>
                  <a:pt x="527878" y="48590"/>
                  <a:pt x="683591" y="-17671"/>
                  <a:pt x="715617" y="11042"/>
                </a:cubicBezTo>
                <a:cubicBezTo>
                  <a:pt x="747643" y="39755"/>
                  <a:pt x="731630" y="134729"/>
                  <a:pt x="715617" y="22970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586E06E-49C9-D0AD-6B2E-993DCD45FB26}"/>
              </a:ext>
            </a:extLst>
          </p:cNvPr>
          <p:cNvSpPr txBox="1"/>
          <p:nvPr/>
        </p:nvSpPr>
        <p:spPr>
          <a:xfrm>
            <a:off x="7937408" y="2183198"/>
            <a:ext cx="2792752" cy="276999"/>
          </a:xfrm>
          <a:prstGeom prst="rect">
            <a:avLst/>
          </a:prstGeom>
          <a:solidFill>
            <a:schemeClr val="bg1"/>
          </a:solidFill>
        </p:spPr>
        <p:txBody>
          <a:bodyPr wrap="none" rtlCol="0">
            <a:spAutoFit/>
          </a:bodyPr>
          <a:lstStyle/>
          <a:p>
            <a:r>
              <a:rPr lang="en-US" sz="1200" dirty="0">
                <a:latin typeface="AhnbergHand" pitchFamily="2" charset="0"/>
              </a:rPr>
              <a:t>4-Nov AS16509, Amazon, -15.8M</a:t>
            </a:r>
          </a:p>
        </p:txBody>
      </p:sp>
      <p:sp>
        <p:nvSpPr>
          <p:cNvPr id="26" name="Freeform 25">
            <a:extLst>
              <a:ext uri="{FF2B5EF4-FFF2-40B4-BE49-F238E27FC236}">
                <a16:creationId xmlns:a16="http://schemas.microsoft.com/office/drawing/2014/main" id="{60F462D6-F6A7-E075-726A-842A4015C7B3}"/>
              </a:ext>
            </a:extLst>
          </p:cNvPr>
          <p:cNvSpPr/>
          <p:nvPr/>
        </p:nvSpPr>
        <p:spPr>
          <a:xfrm>
            <a:off x="9413470" y="2458278"/>
            <a:ext cx="297025" cy="1351722"/>
          </a:xfrm>
          <a:custGeom>
            <a:avLst/>
            <a:gdLst>
              <a:gd name="csX0" fmla="*/ 147973 w 297025"/>
              <a:gd name="csY0" fmla="*/ 0 h 1351722"/>
              <a:gd name="csX1" fmla="*/ 293747 w 297025"/>
              <a:gd name="csY1" fmla="*/ 675861 h 1351722"/>
              <a:gd name="csX2" fmla="*/ 22078 w 297025"/>
              <a:gd name="csY2" fmla="*/ 1278835 h 1351722"/>
              <a:gd name="csX3" fmla="*/ 35330 w 297025"/>
              <a:gd name="csY3" fmla="*/ 1099931 h 1351722"/>
              <a:gd name="csX4" fmla="*/ 2200 w 297025"/>
              <a:gd name="csY4" fmla="*/ 1278835 h 1351722"/>
              <a:gd name="csX5" fmla="*/ 108217 w 297025"/>
              <a:gd name="csY5" fmla="*/ 1351722 h 1351722"/>
            </a:gdLst>
            <a:ahLst/>
            <a:cxnLst>
              <a:cxn ang="0">
                <a:pos x="csX0" y="csY0"/>
              </a:cxn>
              <a:cxn ang="0">
                <a:pos x="csX1" y="csY1"/>
              </a:cxn>
              <a:cxn ang="0">
                <a:pos x="csX2" y="csY2"/>
              </a:cxn>
              <a:cxn ang="0">
                <a:pos x="csX3" y="csY3"/>
              </a:cxn>
              <a:cxn ang="0">
                <a:pos x="csX4" y="csY4"/>
              </a:cxn>
              <a:cxn ang="0">
                <a:pos x="csX5" y="csY5"/>
              </a:cxn>
            </a:cxnLst>
            <a:rect l="l" t="t" r="r" b="b"/>
            <a:pathLst>
              <a:path w="297025" h="1351722">
                <a:moveTo>
                  <a:pt x="147973" y="0"/>
                </a:moveTo>
                <a:cubicBezTo>
                  <a:pt x="231351" y="231361"/>
                  <a:pt x="314729" y="462722"/>
                  <a:pt x="293747" y="675861"/>
                </a:cubicBezTo>
                <a:cubicBezTo>
                  <a:pt x="272765" y="889000"/>
                  <a:pt x="65147" y="1208157"/>
                  <a:pt x="22078" y="1278835"/>
                </a:cubicBezTo>
                <a:cubicBezTo>
                  <a:pt x="-20992" y="1349513"/>
                  <a:pt x="38643" y="1099931"/>
                  <a:pt x="35330" y="1099931"/>
                </a:cubicBezTo>
                <a:cubicBezTo>
                  <a:pt x="32017" y="1099931"/>
                  <a:pt x="-9948" y="1236870"/>
                  <a:pt x="2200" y="1278835"/>
                </a:cubicBezTo>
                <a:cubicBezTo>
                  <a:pt x="14348" y="1320800"/>
                  <a:pt x="61282" y="1336261"/>
                  <a:pt x="108217" y="13517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9954F8D-51E9-027E-FB65-C3DA9327E81B}"/>
              </a:ext>
            </a:extLst>
          </p:cNvPr>
          <p:cNvSpPr txBox="1"/>
          <p:nvPr/>
        </p:nvSpPr>
        <p:spPr>
          <a:xfrm>
            <a:off x="8140140" y="5475938"/>
            <a:ext cx="2752677" cy="276999"/>
          </a:xfrm>
          <a:prstGeom prst="rect">
            <a:avLst/>
          </a:prstGeom>
          <a:solidFill>
            <a:schemeClr val="bg1"/>
          </a:solidFill>
        </p:spPr>
        <p:txBody>
          <a:bodyPr wrap="none" rtlCol="0">
            <a:spAutoFit/>
          </a:bodyPr>
          <a:lstStyle/>
          <a:p>
            <a:r>
              <a:rPr lang="en-US" sz="1200" dirty="0">
                <a:latin typeface="AhnbergHand" pitchFamily="2" charset="0"/>
              </a:rPr>
              <a:t>10-Dec AS16509, Amazon, +15.1M</a:t>
            </a:r>
          </a:p>
        </p:txBody>
      </p:sp>
      <p:sp>
        <p:nvSpPr>
          <p:cNvPr id="28" name="Freeform 27">
            <a:extLst>
              <a:ext uri="{FF2B5EF4-FFF2-40B4-BE49-F238E27FC236}">
                <a16:creationId xmlns:a16="http://schemas.microsoft.com/office/drawing/2014/main" id="{C4D693D7-4BA9-952D-2148-719DF916DF47}"/>
              </a:ext>
            </a:extLst>
          </p:cNvPr>
          <p:cNvSpPr/>
          <p:nvPr/>
        </p:nvSpPr>
        <p:spPr>
          <a:xfrm>
            <a:off x="9435548" y="4680241"/>
            <a:ext cx="834887" cy="700142"/>
          </a:xfrm>
          <a:custGeom>
            <a:avLst/>
            <a:gdLst>
              <a:gd name="csX0" fmla="*/ 0 w 834887"/>
              <a:gd name="csY0" fmla="*/ 700142 h 700142"/>
              <a:gd name="csX1" fmla="*/ 616226 w 834887"/>
              <a:gd name="csY1" fmla="*/ 335707 h 700142"/>
              <a:gd name="csX2" fmla="*/ 808382 w 834887"/>
              <a:gd name="csY2" fmla="*/ 11029 h 700142"/>
              <a:gd name="csX3" fmla="*/ 708991 w 834887"/>
              <a:gd name="csY3" fmla="*/ 70663 h 700142"/>
              <a:gd name="csX4" fmla="*/ 788504 w 834887"/>
              <a:gd name="csY4" fmla="*/ 17655 h 700142"/>
              <a:gd name="csX5" fmla="*/ 834887 w 834887"/>
              <a:gd name="csY5" fmla="*/ 77289 h 700142"/>
            </a:gdLst>
            <a:ahLst/>
            <a:cxnLst>
              <a:cxn ang="0">
                <a:pos x="csX0" y="csY0"/>
              </a:cxn>
              <a:cxn ang="0">
                <a:pos x="csX1" y="csY1"/>
              </a:cxn>
              <a:cxn ang="0">
                <a:pos x="csX2" y="csY2"/>
              </a:cxn>
              <a:cxn ang="0">
                <a:pos x="csX3" y="csY3"/>
              </a:cxn>
              <a:cxn ang="0">
                <a:pos x="csX4" y="csY4"/>
              </a:cxn>
              <a:cxn ang="0">
                <a:pos x="csX5" y="csY5"/>
              </a:cxn>
            </a:cxnLst>
            <a:rect l="l" t="t" r="r" b="b"/>
            <a:pathLst>
              <a:path w="834887" h="700142">
                <a:moveTo>
                  <a:pt x="0" y="700142"/>
                </a:moveTo>
                <a:cubicBezTo>
                  <a:pt x="240748" y="575350"/>
                  <a:pt x="481496" y="450559"/>
                  <a:pt x="616226" y="335707"/>
                </a:cubicBezTo>
                <a:cubicBezTo>
                  <a:pt x="750956" y="220855"/>
                  <a:pt x="792921" y="55203"/>
                  <a:pt x="808382" y="11029"/>
                </a:cubicBezTo>
                <a:cubicBezTo>
                  <a:pt x="823843" y="-33145"/>
                  <a:pt x="712304" y="69559"/>
                  <a:pt x="708991" y="70663"/>
                </a:cubicBezTo>
                <a:cubicBezTo>
                  <a:pt x="705678" y="71767"/>
                  <a:pt x="767521" y="16551"/>
                  <a:pt x="788504" y="17655"/>
                </a:cubicBezTo>
                <a:cubicBezTo>
                  <a:pt x="809487" y="18759"/>
                  <a:pt x="822187" y="48024"/>
                  <a:pt x="834887" y="7728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33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972F-B944-11FD-6BDF-C3BD5A585F0B}"/>
              </a:ext>
            </a:extLst>
          </p:cNvPr>
          <p:cNvSpPr>
            <a:spLocks noGrp="1"/>
          </p:cNvSpPr>
          <p:nvPr>
            <p:ph type="title"/>
          </p:nvPr>
        </p:nvSpPr>
        <p:spPr/>
        <p:txBody>
          <a:bodyPr/>
          <a:lstStyle/>
          <a:p>
            <a:r>
              <a:rPr lang="en-US" dirty="0"/>
              <a:t>AS16509 – Amazon in 2025</a:t>
            </a:r>
          </a:p>
        </p:txBody>
      </p:sp>
      <p:pic>
        <p:nvPicPr>
          <p:cNvPr id="5" name="Content Placeholder 4">
            <a:extLst>
              <a:ext uri="{FF2B5EF4-FFF2-40B4-BE49-F238E27FC236}">
                <a16:creationId xmlns:a16="http://schemas.microsoft.com/office/drawing/2014/main" id="{82C3A353-F17D-CDA2-A2CD-92C29E59591E}"/>
              </a:ext>
            </a:extLst>
          </p:cNvPr>
          <p:cNvPicPr>
            <a:picLocks noGrp="1" noChangeAspect="1"/>
          </p:cNvPicPr>
          <p:nvPr>
            <p:ph idx="1"/>
          </p:nvPr>
        </p:nvPicPr>
        <p:blipFill>
          <a:blip r:embed="rId2"/>
          <a:stretch>
            <a:fillRect/>
          </a:stretch>
        </p:blipFill>
        <p:spPr>
          <a:xfrm>
            <a:off x="2997320" y="1825625"/>
            <a:ext cx="6197360" cy="4351338"/>
          </a:xfrm>
        </p:spPr>
      </p:pic>
    </p:spTree>
    <p:extLst>
      <p:ext uri="{BB962C8B-B14F-4D97-AF65-F5344CB8AC3E}">
        <p14:creationId xmlns:p14="http://schemas.microsoft.com/office/powerpoint/2010/main" val="90475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FB3E6924-15A1-CAD1-0FE3-C371868C9ECC}"/>
              </a:ext>
            </a:extLst>
          </p:cNvPr>
          <p:cNvPicPr>
            <a:picLocks noGrp="1" noChangeAspect="1"/>
          </p:cNvPicPr>
          <p:nvPr>
            <p:ph idx="1"/>
          </p:nvPr>
        </p:nvPicPr>
        <p:blipFill>
          <a:blip r:embed="rId2"/>
          <a:stretch>
            <a:fillRect/>
          </a:stretch>
        </p:blipFill>
        <p:spPr>
          <a:xfrm>
            <a:off x="-1787" y="1690688"/>
            <a:ext cx="8951496" cy="4882634"/>
          </a:xfrm>
        </p:spPr>
      </p:pic>
      <p:sp>
        <p:nvSpPr>
          <p:cNvPr id="2" name="Title 1">
            <a:extLst>
              <a:ext uri="{FF2B5EF4-FFF2-40B4-BE49-F238E27FC236}">
                <a16:creationId xmlns:a16="http://schemas.microsoft.com/office/drawing/2014/main" id="{4A1CB975-3F15-2974-85D9-BAFA5702193A}"/>
              </a:ext>
            </a:extLst>
          </p:cNvPr>
          <p:cNvSpPr>
            <a:spLocks noGrp="1"/>
          </p:cNvSpPr>
          <p:nvPr>
            <p:ph type="title"/>
          </p:nvPr>
        </p:nvSpPr>
        <p:spPr>
          <a:xfrm>
            <a:off x="838199" y="365125"/>
            <a:ext cx="11267831" cy="1325563"/>
          </a:xfrm>
        </p:spPr>
        <p:txBody>
          <a:bodyPr/>
          <a:lstStyle/>
          <a:p>
            <a:r>
              <a:rPr lang="en-US" dirty="0">
                <a:solidFill>
                  <a:schemeClr val="accent6">
                    <a:lumMod val="50000"/>
                  </a:schemeClr>
                </a:solidFill>
              </a:rPr>
              <a:t>2025: Assigned vs Recovered Addresses</a:t>
            </a:r>
            <a:endParaRPr lang="en-US" dirty="0"/>
          </a:p>
        </p:txBody>
      </p:sp>
      <p:sp>
        <p:nvSpPr>
          <p:cNvPr id="6" name="TextBox 5">
            <a:extLst>
              <a:ext uri="{FF2B5EF4-FFF2-40B4-BE49-F238E27FC236}">
                <a16:creationId xmlns:a16="http://schemas.microsoft.com/office/drawing/2014/main" id="{1FEFC372-7913-EB38-FFA7-2BB5BE71CB57}"/>
              </a:ext>
            </a:extLst>
          </p:cNvPr>
          <p:cNvSpPr txBox="1"/>
          <p:nvPr/>
        </p:nvSpPr>
        <p:spPr>
          <a:xfrm>
            <a:off x="2693612" y="2386588"/>
            <a:ext cx="3302507" cy="300082"/>
          </a:xfrm>
          <a:prstGeom prst="rect">
            <a:avLst/>
          </a:prstGeom>
          <a:solidFill>
            <a:schemeClr val="bg1"/>
          </a:solidFill>
        </p:spPr>
        <p:txBody>
          <a:bodyPr wrap="none" rtlCol="0">
            <a:spAutoFit/>
          </a:bodyPr>
          <a:lstStyle/>
          <a:p>
            <a:r>
              <a:rPr lang="en-US" sz="1350" dirty="0">
                <a:solidFill>
                  <a:srgbClr val="FF0000"/>
                </a:solidFill>
                <a:latin typeface="AhnbergHand" charset="0"/>
                <a:ea typeface="AhnbergHand" charset="0"/>
                <a:cs typeface="AhnbergHand" charset="0"/>
              </a:rPr>
              <a:t>Change in </a:t>
            </a:r>
            <a:r>
              <a:rPr lang="en-US" sz="1350" dirty="0" err="1">
                <a:solidFill>
                  <a:srgbClr val="FF0000"/>
                </a:solidFill>
                <a:latin typeface="AhnbergHand" charset="0"/>
                <a:ea typeface="AhnbergHand" charset="0"/>
                <a:cs typeface="AhnbergHand" charset="0"/>
              </a:rPr>
              <a:t>UnAdvertised</a:t>
            </a:r>
            <a:r>
              <a:rPr lang="en-US" sz="1350" dirty="0">
                <a:solidFill>
                  <a:srgbClr val="FF0000"/>
                </a:solidFill>
                <a:latin typeface="AhnbergHand" charset="0"/>
                <a:ea typeface="AhnbergHand" charset="0"/>
                <a:cs typeface="AhnbergHand" charset="0"/>
              </a:rPr>
              <a:t> Addresses</a:t>
            </a:r>
          </a:p>
        </p:txBody>
      </p:sp>
      <p:sp>
        <p:nvSpPr>
          <p:cNvPr id="7" name="TextBox 6">
            <a:extLst>
              <a:ext uri="{FF2B5EF4-FFF2-40B4-BE49-F238E27FC236}">
                <a16:creationId xmlns:a16="http://schemas.microsoft.com/office/drawing/2014/main" id="{8697D7E3-EE0F-71CF-99DD-4768B1FABEEE}"/>
              </a:ext>
            </a:extLst>
          </p:cNvPr>
          <p:cNvSpPr txBox="1"/>
          <p:nvPr/>
        </p:nvSpPr>
        <p:spPr>
          <a:xfrm>
            <a:off x="1415361" y="5821699"/>
            <a:ext cx="3738524" cy="300082"/>
          </a:xfrm>
          <a:prstGeom prst="rect">
            <a:avLst/>
          </a:prstGeom>
          <a:solidFill>
            <a:schemeClr val="bg1"/>
          </a:solidFill>
        </p:spPr>
        <p:txBody>
          <a:bodyPr wrap="square" rtlCol="0">
            <a:spAutoFit/>
          </a:bodyPr>
          <a:lstStyle/>
          <a:p>
            <a:r>
              <a:rPr lang="en-US" sz="1350" dirty="0">
                <a:solidFill>
                  <a:srgbClr val="92D050"/>
                </a:solidFill>
                <a:latin typeface="AhnbergHand" charset="0"/>
                <a:ea typeface="AhnbergHand" charset="0"/>
                <a:cs typeface="AhnbergHand" charset="0"/>
              </a:rPr>
              <a:t>Change in the Advertised Address Pool</a:t>
            </a:r>
          </a:p>
        </p:txBody>
      </p:sp>
      <p:sp>
        <p:nvSpPr>
          <p:cNvPr id="8" name="TextBox 7">
            <a:extLst>
              <a:ext uri="{FF2B5EF4-FFF2-40B4-BE49-F238E27FC236}">
                <a16:creationId xmlns:a16="http://schemas.microsoft.com/office/drawing/2014/main" id="{19D0D07D-D49A-8047-C28B-D186397C6572}"/>
              </a:ext>
            </a:extLst>
          </p:cNvPr>
          <p:cNvSpPr txBox="1"/>
          <p:nvPr/>
        </p:nvSpPr>
        <p:spPr>
          <a:xfrm>
            <a:off x="2167477" y="3205835"/>
            <a:ext cx="1560042" cy="300082"/>
          </a:xfrm>
          <a:prstGeom prst="rect">
            <a:avLst/>
          </a:prstGeom>
          <a:solidFill>
            <a:schemeClr val="bg1"/>
          </a:solidFill>
          <a:ln>
            <a:noFill/>
          </a:ln>
        </p:spPr>
        <p:txBody>
          <a:bodyPr wrap="none" rtlCol="0">
            <a:spAutoFit/>
          </a:bodyPr>
          <a:lstStyle/>
          <a:p>
            <a:r>
              <a:rPr lang="en-US" sz="1350" dirty="0">
                <a:solidFill>
                  <a:schemeClr val="tx2">
                    <a:lumMod val="50000"/>
                    <a:lumOff val="50000"/>
                  </a:schemeClr>
                </a:solidFill>
                <a:latin typeface="AhnbergHand" charset="0"/>
                <a:ea typeface="AhnbergHand" charset="0"/>
                <a:cs typeface="AhnbergHand" charset="0"/>
              </a:rPr>
              <a:t>RIR Allocations</a:t>
            </a:r>
          </a:p>
        </p:txBody>
      </p:sp>
      <p:sp>
        <p:nvSpPr>
          <p:cNvPr id="10" name="Freeform 9">
            <a:extLst>
              <a:ext uri="{FF2B5EF4-FFF2-40B4-BE49-F238E27FC236}">
                <a16:creationId xmlns:a16="http://schemas.microsoft.com/office/drawing/2014/main" id="{EA23A222-5E62-8D49-E181-72D6AF6C14C1}"/>
              </a:ext>
            </a:extLst>
          </p:cNvPr>
          <p:cNvSpPr/>
          <p:nvPr/>
        </p:nvSpPr>
        <p:spPr>
          <a:xfrm>
            <a:off x="5913606" y="2469384"/>
            <a:ext cx="587872" cy="523219"/>
          </a:xfrm>
          <a:custGeom>
            <a:avLst/>
            <a:gdLst>
              <a:gd name="connsiteX0" fmla="*/ 0 w 587872"/>
              <a:gd name="connsiteY0" fmla="*/ 16996 h 903875"/>
              <a:gd name="connsiteX1" fmla="*/ 332509 w 587872"/>
              <a:gd name="connsiteY1" fmla="*/ 111998 h 903875"/>
              <a:gd name="connsiteX2" fmla="*/ 540327 w 587872"/>
              <a:gd name="connsiteY2" fmla="*/ 860144 h 903875"/>
              <a:gd name="connsiteX3" fmla="*/ 587829 w 587872"/>
              <a:gd name="connsiteY3" fmla="*/ 800767 h 903875"/>
              <a:gd name="connsiteX4" fmla="*/ 546265 w 587872"/>
              <a:gd name="connsiteY4" fmla="*/ 901707 h 903875"/>
              <a:gd name="connsiteX5" fmla="*/ 427512 w 587872"/>
              <a:gd name="connsiteY5" fmla="*/ 860144 h 90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72" h="903875">
                <a:moveTo>
                  <a:pt x="0" y="16996"/>
                </a:moveTo>
                <a:cubicBezTo>
                  <a:pt x="121227" y="-5766"/>
                  <a:pt x="242455" y="-28527"/>
                  <a:pt x="332509" y="111998"/>
                </a:cubicBezTo>
                <a:cubicBezTo>
                  <a:pt x="422564" y="252523"/>
                  <a:pt x="497774" y="745349"/>
                  <a:pt x="540327" y="860144"/>
                </a:cubicBezTo>
                <a:cubicBezTo>
                  <a:pt x="582880" y="974939"/>
                  <a:pt x="586839" y="793840"/>
                  <a:pt x="587829" y="800767"/>
                </a:cubicBezTo>
                <a:cubicBezTo>
                  <a:pt x="588819" y="807694"/>
                  <a:pt x="572985" y="891811"/>
                  <a:pt x="546265" y="901707"/>
                </a:cubicBezTo>
                <a:cubicBezTo>
                  <a:pt x="519545" y="911603"/>
                  <a:pt x="473528" y="885873"/>
                  <a:pt x="427512" y="860144"/>
                </a:cubicBezTo>
              </a:path>
            </a:pathLst>
          </a:cu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defTabSz="914378" latinLnBrk="1"/>
            <a:endParaRPr lang="en-AU"/>
          </a:p>
        </p:txBody>
      </p:sp>
      <p:sp>
        <p:nvSpPr>
          <p:cNvPr id="11" name="TextBox 10">
            <a:extLst>
              <a:ext uri="{FF2B5EF4-FFF2-40B4-BE49-F238E27FC236}">
                <a16:creationId xmlns:a16="http://schemas.microsoft.com/office/drawing/2014/main" id="{A91313E0-361C-75EA-9055-94B4A6F816B8}"/>
              </a:ext>
            </a:extLst>
          </p:cNvPr>
          <p:cNvSpPr txBox="1"/>
          <p:nvPr/>
        </p:nvSpPr>
        <p:spPr>
          <a:xfrm>
            <a:off x="8858326" y="5045886"/>
            <a:ext cx="151900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378"/>
            <a:r>
              <a:rPr lang="en-AU" sz="1400" dirty="0">
                <a:solidFill>
                  <a:srgbClr val="92D050"/>
                </a:solidFill>
                <a:latin typeface="AhnbergHand" pitchFamily="2" charset="0"/>
              </a:rPr>
              <a:t>3.1B advertised</a:t>
            </a:r>
          </a:p>
          <a:p>
            <a:pPr defTabSz="914378"/>
            <a:r>
              <a:rPr lang="en-AU" sz="1400" dirty="0">
                <a:solidFill>
                  <a:srgbClr val="92D050"/>
                </a:solidFill>
                <a:latin typeface="AhnbergHand" pitchFamily="2" charset="0"/>
              </a:rPr>
              <a:t>  -11M delta</a:t>
            </a:r>
          </a:p>
        </p:txBody>
      </p:sp>
      <p:sp>
        <p:nvSpPr>
          <p:cNvPr id="13" name="TextBox 12">
            <a:extLst>
              <a:ext uri="{FF2B5EF4-FFF2-40B4-BE49-F238E27FC236}">
                <a16:creationId xmlns:a16="http://schemas.microsoft.com/office/drawing/2014/main" id="{0B7C822E-B8C0-0120-12F7-973AF2A31FDD}"/>
              </a:ext>
            </a:extLst>
          </p:cNvPr>
          <p:cNvSpPr txBox="1"/>
          <p:nvPr/>
        </p:nvSpPr>
        <p:spPr>
          <a:xfrm>
            <a:off x="8801670" y="2599742"/>
            <a:ext cx="183960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378"/>
            <a:r>
              <a:rPr lang="en-AU" sz="1400" dirty="0">
                <a:solidFill>
                  <a:srgbClr val="FF0000"/>
                </a:solidFill>
                <a:latin typeface="AhnbergHand" pitchFamily="2" charset="0"/>
              </a:rPr>
              <a:t>580M unadvertised</a:t>
            </a:r>
          </a:p>
          <a:p>
            <a:pPr defTabSz="914378"/>
            <a:r>
              <a:rPr lang="en-AU" sz="1400" dirty="0">
                <a:solidFill>
                  <a:srgbClr val="FF0000"/>
                </a:solidFill>
                <a:latin typeface="AhnbergHand" pitchFamily="2" charset="0"/>
              </a:rPr>
              <a:t> +10M delta</a:t>
            </a:r>
          </a:p>
        </p:txBody>
      </p:sp>
      <p:sp>
        <p:nvSpPr>
          <p:cNvPr id="14" name="Freeform 13">
            <a:extLst>
              <a:ext uri="{FF2B5EF4-FFF2-40B4-BE49-F238E27FC236}">
                <a16:creationId xmlns:a16="http://schemas.microsoft.com/office/drawing/2014/main" id="{9C4A9CF8-D87B-01A4-986A-31E4B65C1CC1}"/>
              </a:ext>
            </a:extLst>
          </p:cNvPr>
          <p:cNvSpPr/>
          <p:nvPr/>
        </p:nvSpPr>
        <p:spPr>
          <a:xfrm>
            <a:off x="3783340" y="3382571"/>
            <a:ext cx="453373" cy="567482"/>
          </a:xfrm>
          <a:custGeom>
            <a:avLst/>
            <a:gdLst>
              <a:gd name="connsiteX0" fmla="*/ 0 w 453373"/>
              <a:gd name="connsiteY0" fmla="*/ 20304 h 567482"/>
              <a:gd name="connsiteX1" fmla="*/ 211015 w 453373"/>
              <a:gd name="connsiteY1" fmla="*/ 20304 h 567482"/>
              <a:gd name="connsiteX2" fmla="*/ 359508 w 453373"/>
              <a:gd name="connsiteY2" fmla="*/ 231319 h 567482"/>
              <a:gd name="connsiteX3" fmla="*/ 406400 w 453373"/>
              <a:gd name="connsiteY3" fmla="*/ 551750 h 567482"/>
              <a:gd name="connsiteX4" fmla="*/ 453292 w 453373"/>
              <a:gd name="connsiteY4" fmla="*/ 457965 h 567482"/>
              <a:gd name="connsiteX5" fmla="*/ 414215 w 453373"/>
              <a:gd name="connsiteY5" fmla="*/ 567381 h 567482"/>
              <a:gd name="connsiteX6" fmla="*/ 296984 w 453373"/>
              <a:gd name="connsiteY6" fmla="*/ 473596 h 56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373" h="567482">
                <a:moveTo>
                  <a:pt x="0" y="20304"/>
                </a:moveTo>
                <a:cubicBezTo>
                  <a:pt x="75548" y="2719"/>
                  <a:pt x="151097" y="-14865"/>
                  <a:pt x="211015" y="20304"/>
                </a:cubicBezTo>
                <a:cubicBezTo>
                  <a:pt x="270933" y="55473"/>
                  <a:pt x="326944" y="142745"/>
                  <a:pt x="359508" y="231319"/>
                </a:cubicBezTo>
                <a:cubicBezTo>
                  <a:pt x="392072" y="319893"/>
                  <a:pt x="390769" y="513976"/>
                  <a:pt x="406400" y="551750"/>
                </a:cubicBezTo>
                <a:cubicBezTo>
                  <a:pt x="422031" y="589524"/>
                  <a:pt x="451990" y="455360"/>
                  <a:pt x="453292" y="457965"/>
                </a:cubicBezTo>
                <a:cubicBezTo>
                  <a:pt x="454594" y="460570"/>
                  <a:pt x="440266" y="564776"/>
                  <a:pt x="414215" y="567381"/>
                </a:cubicBezTo>
                <a:cubicBezTo>
                  <a:pt x="388164" y="569986"/>
                  <a:pt x="342574" y="521791"/>
                  <a:pt x="296984" y="473596"/>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defTabSz="914378" latinLnBrk="1"/>
            <a:endParaRPr lang="en-AU"/>
          </a:p>
        </p:txBody>
      </p:sp>
      <p:sp>
        <p:nvSpPr>
          <p:cNvPr id="17" name="Freeform 16">
            <a:extLst>
              <a:ext uri="{FF2B5EF4-FFF2-40B4-BE49-F238E27FC236}">
                <a16:creationId xmlns:a16="http://schemas.microsoft.com/office/drawing/2014/main" id="{4EA51DE9-CAE9-657F-9527-9C2E089D8A1E}"/>
              </a:ext>
            </a:extLst>
          </p:cNvPr>
          <p:cNvSpPr/>
          <p:nvPr/>
        </p:nvSpPr>
        <p:spPr>
          <a:xfrm>
            <a:off x="5062330" y="5120816"/>
            <a:ext cx="364435" cy="743271"/>
          </a:xfrm>
          <a:custGeom>
            <a:avLst/>
            <a:gdLst>
              <a:gd name="csX0" fmla="*/ 0 w 364435"/>
              <a:gd name="csY0" fmla="*/ 743271 h 743271"/>
              <a:gd name="csX1" fmla="*/ 205409 w 364435"/>
              <a:gd name="csY1" fmla="*/ 411967 h 743271"/>
              <a:gd name="csX2" fmla="*/ 284922 w 364435"/>
              <a:gd name="csY2" fmla="*/ 40906 h 743271"/>
              <a:gd name="csX3" fmla="*/ 198783 w 364435"/>
              <a:gd name="csY3" fmla="*/ 80662 h 743271"/>
              <a:gd name="csX4" fmla="*/ 304800 w 364435"/>
              <a:gd name="csY4" fmla="*/ 1149 h 743271"/>
              <a:gd name="csX5" fmla="*/ 364435 w 364435"/>
              <a:gd name="csY5" fmla="*/ 40906 h 743271"/>
            </a:gdLst>
            <a:ahLst/>
            <a:cxnLst>
              <a:cxn ang="0">
                <a:pos x="csX0" y="csY0"/>
              </a:cxn>
              <a:cxn ang="0">
                <a:pos x="csX1" y="csY1"/>
              </a:cxn>
              <a:cxn ang="0">
                <a:pos x="csX2" y="csY2"/>
              </a:cxn>
              <a:cxn ang="0">
                <a:pos x="csX3" y="csY3"/>
              </a:cxn>
              <a:cxn ang="0">
                <a:pos x="csX4" y="csY4"/>
              </a:cxn>
              <a:cxn ang="0">
                <a:pos x="csX5" y="csY5"/>
              </a:cxn>
            </a:cxnLst>
            <a:rect l="l" t="t" r="r" b="b"/>
            <a:pathLst>
              <a:path w="364435" h="743271">
                <a:moveTo>
                  <a:pt x="0" y="743271"/>
                </a:moveTo>
                <a:cubicBezTo>
                  <a:pt x="78961" y="636149"/>
                  <a:pt x="157922" y="529028"/>
                  <a:pt x="205409" y="411967"/>
                </a:cubicBezTo>
                <a:cubicBezTo>
                  <a:pt x="252896" y="294906"/>
                  <a:pt x="286026" y="96123"/>
                  <a:pt x="284922" y="40906"/>
                </a:cubicBezTo>
                <a:cubicBezTo>
                  <a:pt x="283818" y="-14311"/>
                  <a:pt x="195470" y="87288"/>
                  <a:pt x="198783" y="80662"/>
                </a:cubicBezTo>
                <a:cubicBezTo>
                  <a:pt x="202096" y="74036"/>
                  <a:pt x="277191" y="7775"/>
                  <a:pt x="304800" y="1149"/>
                </a:cubicBezTo>
                <a:cubicBezTo>
                  <a:pt x="332409" y="-5477"/>
                  <a:pt x="348422" y="17714"/>
                  <a:pt x="364435" y="40906"/>
                </a:cubicBezTo>
              </a:path>
            </a:pathLst>
          </a:custGeom>
          <a:noFill/>
          <a:ln w="38100">
            <a:solidFill>
              <a:srgbClr val="92D050"/>
            </a:solidFill>
          </a:ln>
          <a:effectLst>
            <a:outerShdw blurRad="50800" dist="38100" dir="7642155"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1D9D88C-A6C5-53F0-F2B1-71D6FDEC2D99}"/>
              </a:ext>
            </a:extLst>
          </p:cNvPr>
          <p:cNvSpPr txBox="1"/>
          <p:nvPr/>
        </p:nvSpPr>
        <p:spPr>
          <a:xfrm>
            <a:off x="8983372" y="3892062"/>
            <a:ext cx="1883849" cy="646331"/>
          </a:xfrm>
          <a:prstGeom prst="rect">
            <a:avLst/>
          </a:prstGeom>
          <a:noFill/>
        </p:spPr>
        <p:txBody>
          <a:bodyPr wrap="none" rtlCol="0">
            <a:spAutoFit/>
          </a:bodyPr>
          <a:lstStyle/>
          <a:p>
            <a:r>
              <a:rPr lang="en-US" dirty="0">
                <a:solidFill>
                  <a:schemeClr val="tx2">
                    <a:lumMod val="50000"/>
                    <a:lumOff val="50000"/>
                  </a:schemeClr>
                </a:solidFill>
                <a:latin typeface="AhnbergHand" pitchFamily="2" charset="0"/>
              </a:rPr>
              <a:t>3.7B assigned</a:t>
            </a:r>
          </a:p>
          <a:p>
            <a:r>
              <a:rPr lang="en-US" dirty="0">
                <a:solidFill>
                  <a:schemeClr val="tx2">
                    <a:lumMod val="50000"/>
                    <a:lumOff val="50000"/>
                  </a:schemeClr>
                </a:solidFill>
                <a:latin typeface="AhnbergHand" pitchFamily="2" charset="0"/>
              </a:rPr>
              <a:t>-0.25M</a:t>
            </a:r>
          </a:p>
        </p:txBody>
      </p:sp>
    </p:spTree>
    <p:extLst>
      <p:ext uri="{BB962C8B-B14F-4D97-AF65-F5344CB8AC3E}">
        <p14:creationId xmlns:p14="http://schemas.microsoft.com/office/powerpoint/2010/main" val="225993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55419-09CD-82F2-7E27-B75137E54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E0E9-7277-6754-179A-261FA784CD22}"/>
              </a:ext>
            </a:extLst>
          </p:cNvPr>
          <p:cNvSpPr>
            <a:spLocks noGrp="1"/>
          </p:cNvSpPr>
          <p:nvPr>
            <p:ph type="title"/>
          </p:nvPr>
        </p:nvSpPr>
        <p:spPr>
          <a:xfrm>
            <a:off x="301987" y="365125"/>
            <a:ext cx="11051813" cy="1325563"/>
          </a:xfrm>
        </p:spPr>
        <p:txBody>
          <a:bodyPr/>
          <a:lstStyle/>
          <a:p>
            <a:r>
              <a:rPr lang="en-US" dirty="0"/>
              <a:t>Announced Address Span Changes in 2025</a:t>
            </a:r>
          </a:p>
        </p:txBody>
      </p:sp>
      <p:sp>
        <p:nvSpPr>
          <p:cNvPr id="5" name="TextBox 4">
            <a:extLst>
              <a:ext uri="{FF2B5EF4-FFF2-40B4-BE49-F238E27FC236}">
                <a16:creationId xmlns:a16="http://schemas.microsoft.com/office/drawing/2014/main" id="{AC4D616F-CA91-5D8B-A446-8C865CF2A1F2}"/>
              </a:ext>
            </a:extLst>
          </p:cNvPr>
          <p:cNvSpPr txBox="1"/>
          <p:nvPr/>
        </p:nvSpPr>
        <p:spPr>
          <a:xfrm>
            <a:off x="3807663" y="5981970"/>
            <a:ext cx="5219827" cy="369332"/>
          </a:xfrm>
          <a:prstGeom prst="rect">
            <a:avLst/>
          </a:prstGeom>
          <a:noFill/>
        </p:spPr>
        <p:txBody>
          <a:bodyPr wrap="none" rtlCol="0">
            <a:spAutoFit/>
          </a:bodyPr>
          <a:lstStyle/>
          <a:p>
            <a:r>
              <a:rPr lang="en-US" dirty="0"/>
              <a:t>The advertised table shrunk by 11M /32’s over 2025</a:t>
            </a:r>
          </a:p>
        </p:txBody>
      </p:sp>
      <p:pic>
        <p:nvPicPr>
          <p:cNvPr id="8" name="Picture 7">
            <a:extLst>
              <a:ext uri="{FF2B5EF4-FFF2-40B4-BE49-F238E27FC236}">
                <a16:creationId xmlns:a16="http://schemas.microsoft.com/office/drawing/2014/main" id="{FCEFE378-6515-AC7E-4F86-881C8078DA4B}"/>
              </a:ext>
            </a:extLst>
          </p:cNvPr>
          <p:cNvPicPr>
            <a:picLocks noChangeAspect="1"/>
          </p:cNvPicPr>
          <p:nvPr/>
        </p:nvPicPr>
        <p:blipFill>
          <a:blip r:embed="rId2"/>
          <a:stretch>
            <a:fillRect/>
          </a:stretch>
        </p:blipFill>
        <p:spPr>
          <a:xfrm>
            <a:off x="360485" y="2079699"/>
            <a:ext cx="5562600" cy="3302000"/>
          </a:xfrm>
          <a:prstGeom prst="rect">
            <a:avLst/>
          </a:prstGeom>
        </p:spPr>
      </p:pic>
      <p:pic>
        <p:nvPicPr>
          <p:cNvPr id="9" name="Picture 8">
            <a:extLst>
              <a:ext uri="{FF2B5EF4-FFF2-40B4-BE49-F238E27FC236}">
                <a16:creationId xmlns:a16="http://schemas.microsoft.com/office/drawing/2014/main" id="{BFD0B3B3-A3BA-AF79-F845-60019E5E2D95}"/>
              </a:ext>
            </a:extLst>
          </p:cNvPr>
          <p:cNvPicPr>
            <a:picLocks noChangeAspect="1"/>
          </p:cNvPicPr>
          <p:nvPr/>
        </p:nvPicPr>
        <p:blipFill>
          <a:blip r:embed="rId3"/>
          <a:stretch>
            <a:fillRect/>
          </a:stretch>
        </p:blipFill>
        <p:spPr>
          <a:xfrm>
            <a:off x="6417576" y="2079699"/>
            <a:ext cx="5562600" cy="3302000"/>
          </a:xfrm>
          <a:prstGeom prst="rect">
            <a:avLst/>
          </a:prstGeom>
        </p:spPr>
      </p:pic>
    </p:spTree>
    <p:extLst>
      <p:ext uri="{BB962C8B-B14F-4D97-AF65-F5344CB8AC3E}">
        <p14:creationId xmlns:p14="http://schemas.microsoft.com/office/powerpoint/2010/main" val="129206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6D8F-8AF6-7B5E-C295-74667F485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AB700-F596-23B4-E384-176DC4E3B423}"/>
              </a:ext>
            </a:extLst>
          </p:cNvPr>
          <p:cNvSpPr>
            <a:spLocks noGrp="1"/>
          </p:cNvSpPr>
          <p:nvPr>
            <p:ph type="title"/>
          </p:nvPr>
        </p:nvSpPr>
        <p:spPr>
          <a:xfrm>
            <a:off x="301987" y="365125"/>
            <a:ext cx="11051813" cy="1325563"/>
          </a:xfrm>
        </p:spPr>
        <p:txBody>
          <a:bodyPr/>
          <a:lstStyle/>
          <a:p>
            <a:r>
              <a:rPr lang="en-US" dirty="0"/>
              <a:t>Announced Address Span Changes in 2025</a:t>
            </a:r>
          </a:p>
        </p:txBody>
      </p:sp>
      <p:sp>
        <p:nvSpPr>
          <p:cNvPr id="5" name="TextBox 4">
            <a:extLst>
              <a:ext uri="{FF2B5EF4-FFF2-40B4-BE49-F238E27FC236}">
                <a16:creationId xmlns:a16="http://schemas.microsoft.com/office/drawing/2014/main" id="{CDD036DA-CB11-C442-DCDB-163BB4ED7CBC}"/>
              </a:ext>
            </a:extLst>
          </p:cNvPr>
          <p:cNvSpPr txBox="1"/>
          <p:nvPr/>
        </p:nvSpPr>
        <p:spPr>
          <a:xfrm>
            <a:off x="3807663" y="5981970"/>
            <a:ext cx="5219827" cy="369332"/>
          </a:xfrm>
          <a:prstGeom prst="rect">
            <a:avLst/>
          </a:prstGeom>
          <a:noFill/>
        </p:spPr>
        <p:txBody>
          <a:bodyPr wrap="none" rtlCol="0">
            <a:spAutoFit/>
          </a:bodyPr>
          <a:lstStyle/>
          <a:p>
            <a:r>
              <a:rPr lang="en-US" dirty="0"/>
              <a:t>The advertised table shrunk by 11M /32’s over 2025</a:t>
            </a:r>
          </a:p>
        </p:txBody>
      </p:sp>
      <p:pic>
        <p:nvPicPr>
          <p:cNvPr id="8" name="Picture 7">
            <a:extLst>
              <a:ext uri="{FF2B5EF4-FFF2-40B4-BE49-F238E27FC236}">
                <a16:creationId xmlns:a16="http://schemas.microsoft.com/office/drawing/2014/main" id="{B5518A77-3E55-1447-93B6-9AAB2321A87E}"/>
              </a:ext>
            </a:extLst>
          </p:cNvPr>
          <p:cNvPicPr>
            <a:picLocks noChangeAspect="1"/>
          </p:cNvPicPr>
          <p:nvPr/>
        </p:nvPicPr>
        <p:blipFill>
          <a:blip r:embed="rId2"/>
          <a:stretch>
            <a:fillRect/>
          </a:stretch>
        </p:blipFill>
        <p:spPr>
          <a:xfrm>
            <a:off x="360485" y="2079699"/>
            <a:ext cx="5562600" cy="3302000"/>
          </a:xfrm>
          <a:prstGeom prst="rect">
            <a:avLst/>
          </a:prstGeom>
        </p:spPr>
      </p:pic>
      <p:pic>
        <p:nvPicPr>
          <p:cNvPr id="9" name="Picture 8">
            <a:extLst>
              <a:ext uri="{FF2B5EF4-FFF2-40B4-BE49-F238E27FC236}">
                <a16:creationId xmlns:a16="http://schemas.microsoft.com/office/drawing/2014/main" id="{EC471093-3E6F-DB04-4581-F2F6E461FAA3}"/>
              </a:ext>
            </a:extLst>
          </p:cNvPr>
          <p:cNvPicPr>
            <a:picLocks noChangeAspect="1"/>
          </p:cNvPicPr>
          <p:nvPr/>
        </p:nvPicPr>
        <p:blipFill>
          <a:blip r:embed="rId3"/>
          <a:stretch>
            <a:fillRect/>
          </a:stretch>
        </p:blipFill>
        <p:spPr>
          <a:xfrm>
            <a:off x="6417576" y="2079699"/>
            <a:ext cx="5562600" cy="3302000"/>
          </a:xfrm>
          <a:prstGeom prst="rect">
            <a:avLst/>
          </a:prstGeom>
        </p:spPr>
      </p:pic>
      <p:sp>
        <p:nvSpPr>
          <p:cNvPr id="3" name="Freeform 2">
            <a:extLst>
              <a:ext uri="{FF2B5EF4-FFF2-40B4-BE49-F238E27FC236}">
                <a16:creationId xmlns:a16="http://schemas.microsoft.com/office/drawing/2014/main" id="{8DBB39B1-E031-F99B-91D8-BD45214D8F47}"/>
              </a:ext>
            </a:extLst>
          </p:cNvPr>
          <p:cNvSpPr/>
          <p:nvPr/>
        </p:nvSpPr>
        <p:spPr>
          <a:xfrm>
            <a:off x="5169499" y="2802299"/>
            <a:ext cx="2153516" cy="433270"/>
          </a:xfrm>
          <a:custGeom>
            <a:avLst/>
            <a:gdLst>
              <a:gd name="csX0" fmla="*/ 2153516 w 2153516"/>
              <a:gd name="csY0" fmla="*/ 433270 h 433270"/>
              <a:gd name="csX1" fmla="*/ 160593 w 2153516"/>
              <a:gd name="csY1" fmla="*/ 73763 h 433270"/>
              <a:gd name="csX2" fmla="*/ 238747 w 2153516"/>
              <a:gd name="csY2" fmla="*/ 3424 h 433270"/>
              <a:gd name="csX3" fmla="*/ 12101 w 2153516"/>
              <a:gd name="csY3" fmla="*/ 19055 h 433270"/>
              <a:gd name="csX4" fmla="*/ 51178 w 2153516"/>
              <a:gd name="csY4" fmla="*/ 89393 h 433270"/>
            </a:gdLst>
            <a:ahLst/>
            <a:cxnLst>
              <a:cxn ang="0">
                <a:pos x="csX0" y="csY0"/>
              </a:cxn>
              <a:cxn ang="0">
                <a:pos x="csX1" y="csY1"/>
              </a:cxn>
              <a:cxn ang="0">
                <a:pos x="csX2" y="csY2"/>
              </a:cxn>
              <a:cxn ang="0">
                <a:pos x="csX3" y="csY3"/>
              </a:cxn>
              <a:cxn ang="0">
                <a:pos x="csX4" y="csY4"/>
              </a:cxn>
            </a:cxnLst>
            <a:rect l="l" t="t" r="r" b="b"/>
            <a:pathLst>
              <a:path w="2153516" h="433270">
                <a:moveTo>
                  <a:pt x="2153516" y="433270"/>
                </a:moveTo>
                <a:lnTo>
                  <a:pt x="160593" y="73763"/>
                </a:lnTo>
                <a:cubicBezTo>
                  <a:pt x="-158535" y="2122"/>
                  <a:pt x="263496" y="12542"/>
                  <a:pt x="238747" y="3424"/>
                </a:cubicBezTo>
                <a:cubicBezTo>
                  <a:pt x="213998" y="-5694"/>
                  <a:pt x="43362" y="4727"/>
                  <a:pt x="12101" y="19055"/>
                </a:cubicBezTo>
                <a:cubicBezTo>
                  <a:pt x="-19160" y="33383"/>
                  <a:pt x="16009" y="61388"/>
                  <a:pt x="51178" y="8939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E8C28A26-3A4D-FB82-AB7E-7192F3913F93}"/>
              </a:ext>
            </a:extLst>
          </p:cNvPr>
          <p:cNvSpPr/>
          <p:nvPr/>
        </p:nvSpPr>
        <p:spPr>
          <a:xfrm>
            <a:off x="5648153" y="2358753"/>
            <a:ext cx="1700177" cy="139282"/>
          </a:xfrm>
          <a:custGeom>
            <a:avLst/>
            <a:gdLst>
              <a:gd name="csX0" fmla="*/ 1700177 w 1700177"/>
              <a:gd name="csY0" fmla="*/ 66395 h 139282"/>
              <a:gd name="csX1" fmla="*/ 90038 w 1700177"/>
              <a:gd name="csY1" fmla="*/ 59769 h 139282"/>
              <a:gd name="csX2" fmla="*/ 222560 w 1700177"/>
              <a:gd name="csY2" fmla="*/ 134 h 139282"/>
              <a:gd name="csX3" fmla="*/ 3899 w 1700177"/>
              <a:gd name="csY3" fmla="*/ 46517 h 139282"/>
              <a:gd name="csX4" fmla="*/ 103290 w 1700177"/>
              <a:gd name="csY4" fmla="*/ 139282 h 139282"/>
            </a:gdLst>
            <a:ahLst/>
            <a:cxnLst>
              <a:cxn ang="0">
                <a:pos x="csX0" y="csY0"/>
              </a:cxn>
              <a:cxn ang="0">
                <a:pos x="csX1" y="csY1"/>
              </a:cxn>
              <a:cxn ang="0">
                <a:pos x="csX2" y="csY2"/>
              </a:cxn>
              <a:cxn ang="0">
                <a:pos x="csX3" y="csY3"/>
              </a:cxn>
              <a:cxn ang="0">
                <a:pos x="csX4" y="csY4"/>
              </a:cxn>
            </a:cxnLst>
            <a:rect l="l" t="t" r="r" b="b"/>
            <a:pathLst>
              <a:path w="1700177" h="139282">
                <a:moveTo>
                  <a:pt x="1700177" y="66395"/>
                </a:moveTo>
                <a:lnTo>
                  <a:pt x="90038" y="59769"/>
                </a:lnTo>
                <a:cubicBezTo>
                  <a:pt x="-156231" y="48726"/>
                  <a:pt x="236916" y="2343"/>
                  <a:pt x="222560" y="134"/>
                </a:cubicBezTo>
                <a:cubicBezTo>
                  <a:pt x="208204" y="-2075"/>
                  <a:pt x="23777" y="23326"/>
                  <a:pt x="3899" y="46517"/>
                </a:cubicBezTo>
                <a:cubicBezTo>
                  <a:pt x="-15979" y="69708"/>
                  <a:pt x="43655" y="104495"/>
                  <a:pt x="103290" y="13928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C21625A-F1B2-04D6-1DB4-D0DB845F8720}"/>
              </a:ext>
            </a:extLst>
          </p:cNvPr>
          <p:cNvSpPr/>
          <p:nvPr/>
        </p:nvSpPr>
        <p:spPr>
          <a:xfrm>
            <a:off x="5495265" y="2564277"/>
            <a:ext cx="1733796" cy="132540"/>
          </a:xfrm>
          <a:custGeom>
            <a:avLst/>
            <a:gdLst>
              <a:gd name="csX0" fmla="*/ 1733796 w 1733796"/>
              <a:gd name="csY0" fmla="*/ 66280 h 132540"/>
              <a:gd name="csX1" fmla="*/ 97152 w 1733796"/>
              <a:gd name="csY1" fmla="*/ 72906 h 132540"/>
              <a:gd name="csX2" fmla="*/ 170039 w 1733796"/>
              <a:gd name="csY2" fmla="*/ 19 h 132540"/>
              <a:gd name="csX3" fmla="*/ 11013 w 1733796"/>
              <a:gd name="csY3" fmla="*/ 66280 h 132540"/>
              <a:gd name="csX4" fmla="*/ 57396 w 1733796"/>
              <a:gd name="csY4" fmla="*/ 132540 h 132540"/>
            </a:gdLst>
            <a:ahLst/>
            <a:cxnLst>
              <a:cxn ang="0">
                <a:pos x="csX0" y="csY0"/>
              </a:cxn>
              <a:cxn ang="0">
                <a:pos x="csX1" y="csY1"/>
              </a:cxn>
              <a:cxn ang="0">
                <a:pos x="csX2" y="csY2"/>
              </a:cxn>
              <a:cxn ang="0">
                <a:pos x="csX3" y="csY3"/>
              </a:cxn>
              <a:cxn ang="0">
                <a:pos x="csX4" y="csY4"/>
              </a:cxn>
            </a:cxnLst>
            <a:rect l="l" t="t" r="r" b="b"/>
            <a:pathLst>
              <a:path w="1733796" h="132540">
                <a:moveTo>
                  <a:pt x="1733796" y="66280"/>
                </a:moveTo>
                <a:lnTo>
                  <a:pt x="97152" y="72906"/>
                </a:lnTo>
                <a:cubicBezTo>
                  <a:pt x="-163474" y="61863"/>
                  <a:pt x="184395" y="1123"/>
                  <a:pt x="170039" y="19"/>
                </a:cubicBezTo>
                <a:cubicBezTo>
                  <a:pt x="155682" y="-1085"/>
                  <a:pt x="29787" y="44193"/>
                  <a:pt x="11013" y="66280"/>
                </a:cubicBezTo>
                <a:cubicBezTo>
                  <a:pt x="-7761" y="88367"/>
                  <a:pt x="24817" y="110453"/>
                  <a:pt x="57396" y="13254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97FD6C2E-2F32-0713-7988-44084B29C302}"/>
              </a:ext>
            </a:extLst>
          </p:cNvPr>
          <p:cNvSpPr/>
          <p:nvPr/>
        </p:nvSpPr>
        <p:spPr>
          <a:xfrm>
            <a:off x="5093483" y="3684104"/>
            <a:ext cx="2228343" cy="1623392"/>
          </a:xfrm>
          <a:custGeom>
            <a:avLst/>
            <a:gdLst>
              <a:gd name="csX0" fmla="*/ 2228343 w 2228343"/>
              <a:gd name="csY0" fmla="*/ 0 h 1623392"/>
              <a:gd name="csX1" fmla="*/ 863369 w 2228343"/>
              <a:gd name="csY1" fmla="*/ 894522 h 1623392"/>
              <a:gd name="csX2" fmla="*/ 54987 w 2228343"/>
              <a:gd name="csY2" fmla="*/ 1570383 h 1623392"/>
              <a:gd name="csX3" fmla="*/ 68239 w 2228343"/>
              <a:gd name="csY3" fmla="*/ 1457739 h 1623392"/>
              <a:gd name="csX4" fmla="*/ 35108 w 2228343"/>
              <a:gd name="csY4" fmla="*/ 1590261 h 1623392"/>
              <a:gd name="csX5" fmla="*/ 107995 w 2228343"/>
              <a:gd name="csY5" fmla="*/ 1623392 h 1623392"/>
            </a:gdLst>
            <a:ahLst/>
            <a:cxnLst>
              <a:cxn ang="0">
                <a:pos x="csX0" y="csY0"/>
              </a:cxn>
              <a:cxn ang="0">
                <a:pos x="csX1" y="csY1"/>
              </a:cxn>
              <a:cxn ang="0">
                <a:pos x="csX2" y="csY2"/>
              </a:cxn>
              <a:cxn ang="0">
                <a:pos x="csX3" y="csY3"/>
              </a:cxn>
              <a:cxn ang="0">
                <a:pos x="csX4" y="csY4"/>
              </a:cxn>
              <a:cxn ang="0">
                <a:pos x="csX5" y="csY5"/>
              </a:cxn>
            </a:cxnLst>
            <a:rect l="l" t="t" r="r" b="b"/>
            <a:pathLst>
              <a:path w="2228343" h="1623392">
                <a:moveTo>
                  <a:pt x="2228343" y="0"/>
                </a:moveTo>
                <a:cubicBezTo>
                  <a:pt x="1726969" y="316396"/>
                  <a:pt x="1225595" y="632792"/>
                  <a:pt x="863369" y="894522"/>
                </a:cubicBezTo>
                <a:cubicBezTo>
                  <a:pt x="501143" y="1156252"/>
                  <a:pt x="187509" y="1476514"/>
                  <a:pt x="54987" y="1570383"/>
                </a:cubicBezTo>
                <a:cubicBezTo>
                  <a:pt x="-77535" y="1664252"/>
                  <a:pt x="71552" y="1454426"/>
                  <a:pt x="68239" y="1457739"/>
                </a:cubicBezTo>
                <a:cubicBezTo>
                  <a:pt x="64926" y="1461052"/>
                  <a:pt x="28482" y="1562652"/>
                  <a:pt x="35108" y="1590261"/>
                </a:cubicBezTo>
                <a:cubicBezTo>
                  <a:pt x="41734" y="1617870"/>
                  <a:pt x="74864" y="1620631"/>
                  <a:pt x="107995" y="162339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B34F2F4C-034B-0434-93EE-988247CA126C}"/>
              </a:ext>
            </a:extLst>
          </p:cNvPr>
          <p:cNvSpPr/>
          <p:nvPr/>
        </p:nvSpPr>
        <p:spPr>
          <a:xfrm>
            <a:off x="4936035" y="4982473"/>
            <a:ext cx="2379165" cy="172623"/>
          </a:xfrm>
          <a:custGeom>
            <a:avLst/>
            <a:gdLst>
              <a:gd name="csX0" fmla="*/ 2379165 w 2379165"/>
              <a:gd name="csY0" fmla="*/ 73231 h 172623"/>
              <a:gd name="csX1" fmla="*/ 1014191 w 2379165"/>
              <a:gd name="csY1" fmla="*/ 33475 h 172623"/>
              <a:gd name="csX2" fmla="*/ 79913 w 2379165"/>
              <a:gd name="csY2" fmla="*/ 66605 h 172623"/>
              <a:gd name="csX3" fmla="*/ 132922 w 2379165"/>
              <a:gd name="csY3" fmla="*/ 344 h 172623"/>
              <a:gd name="csX4" fmla="*/ 400 w 2379165"/>
              <a:gd name="csY4" fmla="*/ 46727 h 172623"/>
              <a:gd name="csX5" fmla="*/ 99791 w 2379165"/>
              <a:gd name="csY5" fmla="*/ 172623 h 172623"/>
            </a:gdLst>
            <a:ahLst/>
            <a:cxnLst>
              <a:cxn ang="0">
                <a:pos x="csX0" y="csY0"/>
              </a:cxn>
              <a:cxn ang="0">
                <a:pos x="csX1" y="csY1"/>
              </a:cxn>
              <a:cxn ang="0">
                <a:pos x="csX2" y="csY2"/>
              </a:cxn>
              <a:cxn ang="0">
                <a:pos x="csX3" y="csY3"/>
              </a:cxn>
              <a:cxn ang="0">
                <a:pos x="csX4" y="csY4"/>
              </a:cxn>
              <a:cxn ang="0">
                <a:pos x="csX5" y="csY5"/>
              </a:cxn>
            </a:cxnLst>
            <a:rect l="l" t="t" r="r" b="b"/>
            <a:pathLst>
              <a:path w="2379165" h="172623">
                <a:moveTo>
                  <a:pt x="2379165" y="73231"/>
                </a:moveTo>
                <a:cubicBezTo>
                  <a:pt x="1888282" y="53905"/>
                  <a:pt x="1397400" y="34579"/>
                  <a:pt x="1014191" y="33475"/>
                </a:cubicBezTo>
                <a:cubicBezTo>
                  <a:pt x="630982" y="32371"/>
                  <a:pt x="226791" y="72127"/>
                  <a:pt x="79913" y="66605"/>
                </a:cubicBezTo>
                <a:cubicBezTo>
                  <a:pt x="-66965" y="61083"/>
                  <a:pt x="146174" y="3657"/>
                  <a:pt x="132922" y="344"/>
                </a:cubicBezTo>
                <a:cubicBezTo>
                  <a:pt x="119670" y="-2969"/>
                  <a:pt x="5922" y="18014"/>
                  <a:pt x="400" y="46727"/>
                </a:cubicBezTo>
                <a:cubicBezTo>
                  <a:pt x="-5122" y="75440"/>
                  <a:pt x="47334" y="124031"/>
                  <a:pt x="99791" y="17262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7001438-87E3-4474-051D-6F30AAD3CB2E}"/>
              </a:ext>
            </a:extLst>
          </p:cNvPr>
          <p:cNvSpPr/>
          <p:nvPr/>
        </p:nvSpPr>
        <p:spPr>
          <a:xfrm>
            <a:off x="5346505" y="4041913"/>
            <a:ext cx="1935565" cy="251791"/>
          </a:xfrm>
          <a:custGeom>
            <a:avLst/>
            <a:gdLst>
              <a:gd name="csX0" fmla="*/ 1935565 w 1935565"/>
              <a:gd name="csY0" fmla="*/ 0 h 251791"/>
              <a:gd name="csX1" fmla="*/ 159773 w 1935565"/>
              <a:gd name="csY1" fmla="*/ 205409 h 251791"/>
              <a:gd name="csX2" fmla="*/ 146521 w 1935565"/>
              <a:gd name="csY2" fmla="*/ 139148 h 251791"/>
              <a:gd name="csX3" fmla="*/ 747 w 1935565"/>
              <a:gd name="csY3" fmla="*/ 218661 h 251791"/>
              <a:gd name="csX4" fmla="*/ 100138 w 1935565"/>
              <a:gd name="csY4" fmla="*/ 251791 h 251791"/>
            </a:gdLst>
            <a:ahLst/>
            <a:cxnLst>
              <a:cxn ang="0">
                <a:pos x="csX0" y="csY0"/>
              </a:cxn>
              <a:cxn ang="0">
                <a:pos x="csX1" y="csY1"/>
              </a:cxn>
              <a:cxn ang="0">
                <a:pos x="csX2" y="csY2"/>
              </a:cxn>
              <a:cxn ang="0">
                <a:pos x="csX3" y="csY3"/>
              </a:cxn>
              <a:cxn ang="0">
                <a:pos x="csX4" y="csY4"/>
              </a:cxn>
            </a:cxnLst>
            <a:rect l="l" t="t" r="r" b="b"/>
            <a:pathLst>
              <a:path w="1935565" h="251791">
                <a:moveTo>
                  <a:pt x="1935565" y="0"/>
                </a:moveTo>
                <a:lnTo>
                  <a:pt x="159773" y="205409"/>
                </a:lnTo>
                <a:cubicBezTo>
                  <a:pt x="-138401" y="228600"/>
                  <a:pt x="173025" y="136939"/>
                  <a:pt x="146521" y="139148"/>
                </a:cubicBezTo>
                <a:cubicBezTo>
                  <a:pt x="120017" y="141357"/>
                  <a:pt x="8477" y="199887"/>
                  <a:pt x="747" y="218661"/>
                </a:cubicBezTo>
                <a:cubicBezTo>
                  <a:pt x="-6983" y="237435"/>
                  <a:pt x="46577" y="244613"/>
                  <a:pt x="100138" y="2517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54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0CCA-25C6-0446-08B7-793EB070CD39}"/>
              </a:ext>
            </a:extLst>
          </p:cNvPr>
          <p:cNvSpPr>
            <a:spLocks noGrp="1"/>
          </p:cNvSpPr>
          <p:nvPr>
            <p:ph type="title"/>
          </p:nvPr>
        </p:nvSpPr>
        <p:spPr/>
        <p:txBody>
          <a:bodyPr/>
          <a:lstStyle/>
          <a:p>
            <a:r>
              <a:rPr lang="en-US" dirty="0"/>
              <a:t>What Happened in 2025 in V4</a:t>
            </a:r>
          </a:p>
        </p:txBody>
      </p:sp>
      <p:sp>
        <p:nvSpPr>
          <p:cNvPr id="3" name="Content Placeholder 2">
            <a:extLst>
              <a:ext uri="{FF2B5EF4-FFF2-40B4-BE49-F238E27FC236}">
                <a16:creationId xmlns:a16="http://schemas.microsoft.com/office/drawing/2014/main" id="{BE8DA925-6EFD-849D-98CC-6CBD5C88235F}"/>
              </a:ext>
            </a:extLst>
          </p:cNvPr>
          <p:cNvSpPr>
            <a:spLocks noGrp="1"/>
          </p:cNvSpPr>
          <p:nvPr>
            <p:ph idx="1"/>
          </p:nvPr>
        </p:nvSpPr>
        <p:spPr/>
        <p:txBody>
          <a:bodyPr/>
          <a:lstStyle/>
          <a:p>
            <a:r>
              <a:rPr lang="en-US" dirty="0"/>
              <a:t>The size of the FIB table is growing, but the span of advertised addresses is declining</a:t>
            </a:r>
          </a:p>
          <a:p>
            <a:r>
              <a:rPr lang="en-US" dirty="0"/>
              <a:t>V4 Address use in access networks is declining in some markets, notably the US</a:t>
            </a:r>
          </a:p>
          <a:p>
            <a:r>
              <a:rPr lang="en-US" dirty="0"/>
              <a:t>V4 address use in Cloud infrastructure is still increasing</a:t>
            </a:r>
          </a:p>
          <a:p>
            <a:r>
              <a:rPr lang="en-US" dirty="0"/>
              <a:t>Use of more specific entries in IPv4 fell from 52.9% of all advertised V4 prefixes to 51.8%</a:t>
            </a:r>
          </a:p>
          <a:p>
            <a:endParaRPr lang="en-US" dirty="0"/>
          </a:p>
        </p:txBody>
      </p:sp>
    </p:spTree>
    <p:extLst>
      <p:ext uri="{BB962C8B-B14F-4D97-AF65-F5344CB8AC3E}">
        <p14:creationId xmlns:p14="http://schemas.microsoft.com/office/powerpoint/2010/main" val="1679506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37187-05F5-56CB-2E34-ADF0DA196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C5ACD-EECB-3EE3-7736-D2B27EBC6AAB}"/>
              </a:ext>
            </a:extLst>
          </p:cNvPr>
          <p:cNvSpPr>
            <a:spLocks noGrp="1"/>
          </p:cNvSpPr>
          <p:nvPr>
            <p:ph type="title"/>
          </p:nvPr>
        </p:nvSpPr>
        <p:spPr/>
        <p:txBody>
          <a:bodyPr/>
          <a:lstStyle/>
          <a:p>
            <a:r>
              <a:rPr lang="en-US" dirty="0"/>
              <a:t>This presentation</a:t>
            </a:r>
          </a:p>
        </p:txBody>
      </p:sp>
      <p:sp>
        <p:nvSpPr>
          <p:cNvPr id="3" name="Content Placeholder 2">
            <a:extLst>
              <a:ext uri="{FF2B5EF4-FFF2-40B4-BE49-F238E27FC236}">
                <a16:creationId xmlns:a16="http://schemas.microsoft.com/office/drawing/2014/main" id="{221C8516-EC10-1E97-311D-605DBAF80EC6}"/>
              </a:ext>
            </a:extLst>
          </p:cNvPr>
          <p:cNvSpPr>
            <a:spLocks noGrp="1"/>
          </p:cNvSpPr>
          <p:nvPr>
            <p:ph idx="1"/>
          </p:nvPr>
        </p:nvSpPr>
        <p:spPr/>
        <p:txBody>
          <a:bodyPr/>
          <a:lstStyle/>
          <a:p>
            <a:r>
              <a:rPr lang="en-US" dirty="0">
                <a:solidFill>
                  <a:schemeClr val="bg1">
                    <a:lumMod val="65000"/>
                  </a:schemeClr>
                </a:solidFill>
              </a:rPr>
              <a:t>IPv4 Routing Table</a:t>
            </a:r>
          </a:p>
          <a:p>
            <a:r>
              <a:rPr lang="en-US" dirty="0">
                <a:solidFill>
                  <a:schemeClr val="tx1">
                    <a:lumMod val="95000"/>
                    <a:lumOff val="5000"/>
                  </a:schemeClr>
                </a:solidFill>
              </a:rPr>
              <a:t>IPv6 Routing Table</a:t>
            </a:r>
          </a:p>
          <a:p>
            <a:r>
              <a:rPr lang="en-US" dirty="0">
                <a:solidFill>
                  <a:schemeClr val="bg1">
                    <a:lumMod val="65000"/>
                  </a:schemeClr>
                </a:solidFill>
              </a:rPr>
              <a:t>FIB Projections</a:t>
            </a:r>
          </a:p>
          <a:p>
            <a:r>
              <a:rPr lang="en-US" dirty="0">
                <a:solidFill>
                  <a:schemeClr val="bg1">
                    <a:lumMod val="65000"/>
                  </a:schemeClr>
                </a:solidFill>
              </a:rPr>
              <a:t>Updates and Churn</a:t>
            </a:r>
          </a:p>
          <a:p>
            <a:r>
              <a:rPr lang="en-US" dirty="0">
                <a:solidFill>
                  <a:schemeClr val="bg1">
                    <a:lumMod val="65000"/>
                  </a:schemeClr>
                </a:solidFill>
              </a:rPr>
              <a:t>Conclusions</a:t>
            </a:r>
          </a:p>
        </p:txBody>
      </p:sp>
    </p:spTree>
    <p:extLst>
      <p:ext uri="{BB962C8B-B14F-4D97-AF65-F5344CB8AC3E}">
        <p14:creationId xmlns:p14="http://schemas.microsoft.com/office/powerpoint/2010/main" val="162946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2DAE-A797-324F-2421-DFBFB43A3060}"/>
              </a:ext>
            </a:extLst>
          </p:cNvPr>
          <p:cNvSpPr>
            <a:spLocks noGrp="1"/>
          </p:cNvSpPr>
          <p:nvPr>
            <p:ph type="title"/>
          </p:nvPr>
        </p:nvSpPr>
        <p:spPr/>
        <p:txBody>
          <a:bodyPr/>
          <a:lstStyle/>
          <a:p>
            <a:r>
              <a:rPr lang="en-US" dirty="0">
                <a:solidFill>
                  <a:schemeClr val="accent6">
                    <a:lumMod val="50000"/>
                  </a:schemeClr>
                </a:solidFill>
              </a:rPr>
              <a:t>The 20-Year View of IPv6</a:t>
            </a:r>
            <a:endParaRPr lang="en-US" dirty="0"/>
          </a:p>
        </p:txBody>
      </p:sp>
      <p:pic>
        <p:nvPicPr>
          <p:cNvPr id="7" name="Content Placeholder 6" descr="A graph of a number of people&#10;&#10;AI-generated content may be incorrect.">
            <a:extLst>
              <a:ext uri="{FF2B5EF4-FFF2-40B4-BE49-F238E27FC236}">
                <a16:creationId xmlns:a16="http://schemas.microsoft.com/office/drawing/2014/main" id="{D40FBC69-9DA9-5296-D424-1311E9C33386}"/>
              </a:ext>
            </a:extLst>
          </p:cNvPr>
          <p:cNvPicPr>
            <a:picLocks noGrp="1" noChangeAspect="1"/>
          </p:cNvPicPr>
          <p:nvPr>
            <p:ph idx="1"/>
          </p:nvPr>
        </p:nvPicPr>
        <p:blipFill>
          <a:blip r:embed="rId2"/>
          <a:stretch>
            <a:fillRect/>
          </a:stretch>
        </p:blipFill>
        <p:spPr>
          <a:xfrm>
            <a:off x="1383323" y="1599838"/>
            <a:ext cx="8776678" cy="5186219"/>
          </a:xfrm>
        </p:spPr>
      </p:pic>
    </p:spTree>
    <p:extLst>
      <p:ext uri="{BB962C8B-B14F-4D97-AF65-F5344CB8AC3E}">
        <p14:creationId xmlns:p14="http://schemas.microsoft.com/office/powerpoint/2010/main" val="285041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1D5-0C8C-3792-B7A5-9200561B4A22}"/>
              </a:ext>
            </a:extLst>
          </p:cNvPr>
          <p:cNvSpPr>
            <a:spLocks noGrp="1"/>
          </p:cNvSpPr>
          <p:nvPr>
            <p:ph type="title"/>
          </p:nvPr>
        </p:nvSpPr>
        <p:spPr/>
        <p:txBody>
          <a:bodyPr/>
          <a:lstStyle/>
          <a:p>
            <a:r>
              <a:rPr lang="en-US" dirty="0"/>
              <a:t>IPv6 in 2025</a:t>
            </a:r>
          </a:p>
        </p:txBody>
      </p:sp>
      <p:pic>
        <p:nvPicPr>
          <p:cNvPr id="7" name="Content Placeholder 6" descr="A graph of a graph&#10;&#10;AI-generated content may be incorrect.">
            <a:extLst>
              <a:ext uri="{FF2B5EF4-FFF2-40B4-BE49-F238E27FC236}">
                <a16:creationId xmlns:a16="http://schemas.microsoft.com/office/drawing/2014/main" id="{070ED311-393C-DD75-E31B-5B352BC8843C}"/>
              </a:ext>
            </a:extLst>
          </p:cNvPr>
          <p:cNvPicPr>
            <a:picLocks noGrp="1" noChangeAspect="1"/>
          </p:cNvPicPr>
          <p:nvPr>
            <p:ph idx="1"/>
          </p:nvPr>
        </p:nvPicPr>
        <p:blipFill>
          <a:blip r:embed="rId2"/>
          <a:stretch>
            <a:fillRect/>
          </a:stretch>
        </p:blipFill>
        <p:spPr>
          <a:xfrm>
            <a:off x="1797538" y="1372199"/>
            <a:ext cx="9034583" cy="5420750"/>
          </a:xfrm>
        </p:spPr>
      </p:pic>
    </p:spTree>
    <p:extLst>
      <p:ext uri="{BB962C8B-B14F-4D97-AF65-F5344CB8AC3E}">
        <p14:creationId xmlns:p14="http://schemas.microsoft.com/office/powerpoint/2010/main" val="41012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16C7-B704-638F-902D-A9738FDFFAB7}"/>
              </a:ext>
            </a:extLst>
          </p:cNvPr>
          <p:cNvSpPr>
            <a:spLocks noGrp="1"/>
          </p:cNvSpPr>
          <p:nvPr>
            <p:ph type="title"/>
          </p:nvPr>
        </p:nvSpPr>
        <p:spPr/>
        <p:txBody>
          <a:bodyPr/>
          <a:lstStyle/>
          <a:p>
            <a:r>
              <a:rPr lang="en-US" dirty="0"/>
              <a:t>This presentation</a:t>
            </a:r>
          </a:p>
        </p:txBody>
      </p:sp>
      <p:sp>
        <p:nvSpPr>
          <p:cNvPr id="3" name="Content Placeholder 2">
            <a:extLst>
              <a:ext uri="{FF2B5EF4-FFF2-40B4-BE49-F238E27FC236}">
                <a16:creationId xmlns:a16="http://schemas.microsoft.com/office/drawing/2014/main" id="{3093C9DA-1C32-1950-21EE-D0C3B35E4B04}"/>
              </a:ext>
            </a:extLst>
          </p:cNvPr>
          <p:cNvSpPr>
            <a:spLocks noGrp="1"/>
          </p:cNvSpPr>
          <p:nvPr>
            <p:ph idx="1"/>
          </p:nvPr>
        </p:nvSpPr>
        <p:spPr/>
        <p:txBody>
          <a:bodyPr/>
          <a:lstStyle/>
          <a:p>
            <a:r>
              <a:rPr lang="en-US" dirty="0"/>
              <a:t>IPv4 Routing Table</a:t>
            </a:r>
          </a:p>
          <a:p>
            <a:r>
              <a:rPr lang="en-US" dirty="0">
                <a:solidFill>
                  <a:schemeClr val="bg1">
                    <a:lumMod val="65000"/>
                  </a:schemeClr>
                </a:solidFill>
              </a:rPr>
              <a:t>IPv6 Routing Table</a:t>
            </a:r>
          </a:p>
          <a:p>
            <a:r>
              <a:rPr lang="en-US" dirty="0">
                <a:solidFill>
                  <a:schemeClr val="bg1">
                    <a:lumMod val="65000"/>
                  </a:schemeClr>
                </a:solidFill>
              </a:rPr>
              <a:t>FIB Projections</a:t>
            </a:r>
          </a:p>
          <a:p>
            <a:r>
              <a:rPr lang="en-US" dirty="0">
                <a:solidFill>
                  <a:schemeClr val="bg1">
                    <a:lumMod val="65000"/>
                  </a:schemeClr>
                </a:solidFill>
              </a:rPr>
              <a:t>Updates and Churn</a:t>
            </a:r>
          </a:p>
          <a:p>
            <a:r>
              <a:rPr lang="en-US" dirty="0">
                <a:solidFill>
                  <a:schemeClr val="bg1">
                    <a:lumMod val="65000"/>
                  </a:schemeClr>
                </a:solidFill>
              </a:rPr>
              <a:t>Conclusions</a:t>
            </a:r>
          </a:p>
        </p:txBody>
      </p:sp>
    </p:spTree>
    <p:extLst>
      <p:ext uri="{BB962C8B-B14F-4D97-AF65-F5344CB8AC3E}">
        <p14:creationId xmlns:p14="http://schemas.microsoft.com/office/powerpoint/2010/main" val="2389501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5746D-F8E7-E9EF-9CDB-4C6BA2B89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6E86D-F83F-F7E8-419B-E7B8FC15C91D}"/>
              </a:ext>
            </a:extLst>
          </p:cNvPr>
          <p:cNvSpPr>
            <a:spLocks noGrp="1"/>
          </p:cNvSpPr>
          <p:nvPr>
            <p:ph type="title"/>
          </p:nvPr>
        </p:nvSpPr>
        <p:spPr/>
        <p:txBody>
          <a:bodyPr/>
          <a:lstStyle/>
          <a:p>
            <a:r>
              <a:rPr lang="en-US" dirty="0"/>
              <a:t>IPv6 in 2025</a:t>
            </a:r>
          </a:p>
        </p:txBody>
      </p:sp>
      <p:pic>
        <p:nvPicPr>
          <p:cNvPr id="7" name="Content Placeholder 6" descr="A graph of a graph&#10;&#10;AI-generated content may be incorrect.">
            <a:extLst>
              <a:ext uri="{FF2B5EF4-FFF2-40B4-BE49-F238E27FC236}">
                <a16:creationId xmlns:a16="http://schemas.microsoft.com/office/drawing/2014/main" id="{05370DD7-42A3-0B71-D4C9-188C3458EEA4}"/>
              </a:ext>
            </a:extLst>
          </p:cNvPr>
          <p:cNvPicPr>
            <a:picLocks noGrp="1" noChangeAspect="1"/>
          </p:cNvPicPr>
          <p:nvPr>
            <p:ph idx="1"/>
          </p:nvPr>
        </p:nvPicPr>
        <p:blipFill>
          <a:blip r:embed="rId2"/>
          <a:stretch>
            <a:fillRect/>
          </a:stretch>
        </p:blipFill>
        <p:spPr>
          <a:xfrm>
            <a:off x="1805354" y="1437250"/>
            <a:ext cx="9034583" cy="5420750"/>
          </a:xfrm>
        </p:spPr>
      </p:pic>
      <p:sp>
        <p:nvSpPr>
          <p:cNvPr id="3" name="Freeform 2">
            <a:extLst>
              <a:ext uri="{FF2B5EF4-FFF2-40B4-BE49-F238E27FC236}">
                <a16:creationId xmlns:a16="http://schemas.microsoft.com/office/drawing/2014/main" id="{7AF92F62-3C66-86D2-E65A-98F234E89080}"/>
              </a:ext>
            </a:extLst>
          </p:cNvPr>
          <p:cNvSpPr/>
          <p:nvPr/>
        </p:nvSpPr>
        <p:spPr>
          <a:xfrm>
            <a:off x="2907323" y="3039525"/>
            <a:ext cx="790144" cy="3635252"/>
          </a:xfrm>
          <a:custGeom>
            <a:avLst/>
            <a:gdLst>
              <a:gd name="csX0" fmla="*/ 92597 w 1203853"/>
              <a:gd name="csY0" fmla="*/ 3463097 h 3635252"/>
              <a:gd name="csX1" fmla="*/ 902825 w 1203853"/>
              <a:gd name="csY1" fmla="*/ 3544120 h 3635252"/>
              <a:gd name="csX2" fmla="*/ 1203767 w 1203853"/>
              <a:gd name="csY2" fmla="*/ 2351927 h 3635252"/>
              <a:gd name="csX3" fmla="*/ 925975 w 1203853"/>
              <a:gd name="csY3" fmla="*/ 430530 h 3635252"/>
              <a:gd name="csX4" fmla="*/ 266218 w 1203853"/>
              <a:gd name="csY4" fmla="*/ 222186 h 3635252"/>
              <a:gd name="csX5" fmla="*/ 0 w 1203853"/>
              <a:gd name="csY5" fmla="*/ 3081132 h 3635252"/>
            </a:gdLst>
            <a:ahLst/>
            <a:cxnLst>
              <a:cxn ang="0">
                <a:pos x="csX0" y="csY0"/>
              </a:cxn>
              <a:cxn ang="0">
                <a:pos x="csX1" y="csY1"/>
              </a:cxn>
              <a:cxn ang="0">
                <a:pos x="csX2" y="csY2"/>
              </a:cxn>
              <a:cxn ang="0">
                <a:pos x="csX3" y="csY3"/>
              </a:cxn>
              <a:cxn ang="0">
                <a:pos x="csX4" y="csY4"/>
              </a:cxn>
              <a:cxn ang="0">
                <a:pos x="csX5" y="csY5"/>
              </a:cxn>
            </a:cxnLst>
            <a:rect l="l" t="t" r="r" b="b"/>
            <a:pathLst>
              <a:path w="1203853" h="3635252">
                <a:moveTo>
                  <a:pt x="92597" y="3463097"/>
                </a:moveTo>
                <a:cubicBezTo>
                  <a:pt x="405113" y="3596206"/>
                  <a:pt x="717630" y="3729315"/>
                  <a:pt x="902825" y="3544120"/>
                </a:cubicBezTo>
                <a:cubicBezTo>
                  <a:pt x="1088020" y="3358925"/>
                  <a:pt x="1199909" y="2870859"/>
                  <a:pt x="1203767" y="2351927"/>
                </a:cubicBezTo>
                <a:cubicBezTo>
                  <a:pt x="1207625" y="1832995"/>
                  <a:pt x="1082233" y="785487"/>
                  <a:pt x="925975" y="430530"/>
                </a:cubicBezTo>
                <a:cubicBezTo>
                  <a:pt x="769717" y="75573"/>
                  <a:pt x="420547" y="-219581"/>
                  <a:pt x="266218" y="222186"/>
                </a:cubicBezTo>
                <a:cubicBezTo>
                  <a:pt x="111889" y="663953"/>
                  <a:pt x="55944" y="1872542"/>
                  <a:pt x="0" y="3081132"/>
                </a:cubicBezTo>
              </a:path>
            </a:pathLst>
          </a:cu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AA151297-098F-79B4-A13D-A09C0F42CFA0}"/>
              </a:ext>
            </a:extLst>
          </p:cNvPr>
          <p:cNvSpPr/>
          <p:nvPr/>
        </p:nvSpPr>
        <p:spPr>
          <a:xfrm>
            <a:off x="5658338" y="2462803"/>
            <a:ext cx="1234953" cy="4030072"/>
          </a:xfrm>
          <a:custGeom>
            <a:avLst/>
            <a:gdLst>
              <a:gd name="csX0" fmla="*/ 202898 w 1594583"/>
              <a:gd name="csY0" fmla="*/ 629306 h 4030072"/>
              <a:gd name="csX1" fmla="*/ 45242 w 1594583"/>
              <a:gd name="csY1" fmla="*/ 3645775 h 4030072"/>
              <a:gd name="csX2" fmla="*/ 917601 w 1594583"/>
              <a:gd name="csY2" fmla="*/ 3624754 h 4030072"/>
              <a:gd name="csX3" fmla="*/ 1579753 w 1594583"/>
              <a:gd name="csY3" fmla="*/ 324506 h 4030072"/>
              <a:gd name="csX4" fmla="*/ 265960 w 1594583"/>
              <a:gd name="csY4" fmla="*/ 303485 h 4030072"/>
            </a:gdLst>
            <a:ahLst/>
            <a:cxnLst>
              <a:cxn ang="0">
                <a:pos x="csX0" y="csY0"/>
              </a:cxn>
              <a:cxn ang="0">
                <a:pos x="csX1" y="csY1"/>
              </a:cxn>
              <a:cxn ang="0">
                <a:pos x="csX2" y="csY2"/>
              </a:cxn>
              <a:cxn ang="0">
                <a:pos x="csX3" y="csY3"/>
              </a:cxn>
              <a:cxn ang="0">
                <a:pos x="csX4" y="csY4"/>
              </a:cxn>
            </a:cxnLst>
            <a:rect l="l" t="t" r="r" b="b"/>
            <a:pathLst>
              <a:path w="1594583" h="4030072">
                <a:moveTo>
                  <a:pt x="202898" y="629306"/>
                </a:moveTo>
                <a:cubicBezTo>
                  <a:pt x="64511" y="1887920"/>
                  <a:pt x="-73875" y="3146534"/>
                  <a:pt x="45242" y="3645775"/>
                </a:cubicBezTo>
                <a:cubicBezTo>
                  <a:pt x="164359" y="4145016"/>
                  <a:pt x="661849" y="4178299"/>
                  <a:pt x="917601" y="3624754"/>
                </a:cubicBezTo>
                <a:cubicBezTo>
                  <a:pt x="1173353" y="3071209"/>
                  <a:pt x="1688360" y="878051"/>
                  <a:pt x="1579753" y="324506"/>
                </a:cubicBezTo>
                <a:cubicBezTo>
                  <a:pt x="1471146" y="-229039"/>
                  <a:pt x="868553" y="37223"/>
                  <a:pt x="265960" y="303485"/>
                </a:cubicBezTo>
              </a:path>
            </a:pathLst>
          </a:cu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5B6F7A-071F-182F-9F63-8E15A6B3F842}"/>
              </a:ext>
            </a:extLst>
          </p:cNvPr>
          <p:cNvSpPr txBox="1"/>
          <p:nvPr/>
        </p:nvSpPr>
        <p:spPr>
          <a:xfrm>
            <a:off x="2437835" y="2702413"/>
            <a:ext cx="3105337" cy="307777"/>
          </a:xfrm>
          <a:prstGeom prst="rect">
            <a:avLst/>
          </a:prstGeom>
          <a:solidFill>
            <a:schemeClr val="bg1"/>
          </a:solidFill>
        </p:spPr>
        <p:txBody>
          <a:bodyPr wrap="none" rtlCol="0">
            <a:spAutoFit/>
          </a:bodyPr>
          <a:lstStyle/>
          <a:p>
            <a:r>
              <a:rPr lang="en-US" sz="1400" dirty="0">
                <a:solidFill>
                  <a:srgbClr val="FF0000"/>
                </a:solidFill>
                <a:latin typeface="AhnbergHand" pitchFamily="2" charset="0"/>
              </a:rPr>
              <a:t>AS60539, </a:t>
            </a:r>
            <a:r>
              <a:rPr lang="en-US" sz="1400" dirty="0" err="1">
                <a:solidFill>
                  <a:srgbClr val="FF0000"/>
                </a:solidFill>
                <a:latin typeface="AhnbergHand" pitchFamily="2" charset="0"/>
              </a:rPr>
              <a:t>Huicast</a:t>
            </a:r>
            <a:r>
              <a:rPr lang="en-US" sz="1400" dirty="0">
                <a:solidFill>
                  <a:srgbClr val="FF0000"/>
                </a:solidFill>
                <a:latin typeface="AhnbergHand" pitchFamily="2" charset="0"/>
              </a:rPr>
              <a:t> Telecom, HK</a:t>
            </a:r>
          </a:p>
        </p:txBody>
      </p:sp>
      <p:sp>
        <p:nvSpPr>
          <p:cNvPr id="6" name="Freeform 5">
            <a:extLst>
              <a:ext uri="{FF2B5EF4-FFF2-40B4-BE49-F238E27FC236}">
                <a16:creationId xmlns:a16="http://schemas.microsoft.com/office/drawing/2014/main" id="{406765B6-F2C7-8B95-6865-8161D56AACCC}"/>
              </a:ext>
            </a:extLst>
          </p:cNvPr>
          <p:cNvSpPr/>
          <p:nvPr/>
        </p:nvSpPr>
        <p:spPr>
          <a:xfrm>
            <a:off x="3266067" y="3074504"/>
            <a:ext cx="590316" cy="1030280"/>
          </a:xfrm>
          <a:custGeom>
            <a:avLst/>
            <a:gdLst>
              <a:gd name="csX0" fmla="*/ 590316 w 590316"/>
              <a:gd name="csY0" fmla="*/ 0 h 1030280"/>
              <a:gd name="csX1" fmla="*/ 404785 w 590316"/>
              <a:gd name="csY1" fmla="*/ 470453 h 1030280"/>
              <a:gd name="csX2" fmla="*/ 53603 w 590316"/>
              <a:gd name="csY2" fmla="*/ 960783 h 1030280"/>
              <a:gd name="csX3" fmla="*/ 53603 w 590316"/>
              <a:gd name="csY3" fmla="*/ 901148 h 1030280"/>
              <a:gd name="csX4" fmla="*/ 594 w 590316"/>
              <a:gd name="csY4" fmla="*/ 1027044 h 1030280"/>
              <a:gd name="csX5" fmla="*/ 93359 w 590316"/>
              <a:gd name="csY5" fmla="*/ 980661 h 1030280"/>
            </a:gdLst>
            <a:ahLst/>
            <a:cxnLst>
              <a:cxn ang="0">
                <a:pos x="csX0" y="csY0"/>
              </a:cxn>
              <a:cxn ang="0">
                <a:pos x="csX1" y="csY1"/>
              </a:cxn>
              <a:cxn ang="0">
                <a:pos x="csX2" y="csY2"/>
              </a:cxn>
              <a:cxn ang="0">
                <a:pos x="csX3" y="csY3"/>
              </a:cxn>
              <a:cxn ang="0">
                <a:pos x="csX4" y="csY4"/>
              </a:cxn>
              <a:cxn ang="0">
                <a:pos x="csX5" y="csY5"/>
              </a:cxn>
            </a:cxnLst>
            <a:rect l="l" t="t" r="r" b="b"/>
            <a:pathLst>
              <a:path w="590316" h="1030280">
                <a:moveTo>
                  <a:pt x="590316" y="0"/>
                </a:moveTo>
                <a:cubicBezTo>
                  <a:pt x="542276" y="155161"/>
                  <a:pt x="494237" y="310323"/>
                  <a:pt x="404785" y="470453"/>
                </a:cubicBezTo>
                <a:cubicBezTo>
                  <a:pt x="315333" y="630584"/>
                  <a:pt x="112133" y="889000"/>
                  <a:pt x="53603" y="960783"/>
                </a:cubicBezTo>
                <a:cubicBezTo>
                  <a:pt x="-4927" y="1032566"/>
                  <a:pt x="62438" y="890105"/>
                  <a:pt x="53603" y="901148"/>
                </a:cubicBezTo>
                <a:cubicBezTo>
                  <a:pt x="44768" y="912191"/>
                  <a:pt x="-6032" y="1013792"/>
                  <a:pt x="594" y="1027044"/>
                </a:cubicBezTo>
                <a:cubicBezTo>
                  <a:pt x="7220" y="1040296"/>
                  <a:pt x="50289" y="1010478"/>
                  <a:pt x="93359" y="98066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88BB66C6-4AD7-E605-09C0-F491BC4FFD5B}"/>
              </a:ext>
            </a:extLst>
          </p:cNvPr>
          <p:cNvSpPr/>
          <p:nvPr/>
        </p:nvSpPr>
        <p:spPr>
          <a:xfrm>
            <a:off x="4598504" y="3041374"/>
            <a:ext cx="1553702" cy="928927"/>
          </a:xfrm>
          <a:custGeom>
            <a:avLst/>
            <a:gdLst>
              <a:gd name="csX0" fmla="*/ 0 w 1553702"/>
              <a:gd name="csY0" fmla="*/ 0 h 928927"/>
              <a:gd name="csX1" fmla="*/ 324679 w 1553702"/>
              <a:gd name="csY1" fmla="*/ 430696 h 928927"/>
              <a:gd name="csX2" fmla="*/ 1497496 w 1553702"/>
              <a:gd name="csY2" fmla="*/ 901148 h 928927"/>
              <a:gd name="csX3" fmla="*/ 1384853 w 1553702"/>
              <a:gd name="csY3" fmla="*/ 781878 h 928927"/>
              <a:gd name="csX4" fmla="*/ 1543879 w 1553702"/>
              <a:gd name="csY4" fmla="*/ 907774 h 928927"/>
              <a:gd name="csX5" fmla="*/ 1398105 w 1553702"/>
              <a:gd name="csY5" fmla="*/ 927652 h 928927"/>
            </a:gdLst>
            <a:ahLst/>
            <a:cxnLst>
              <a:cxn ang="0">
                <a:pos x="csX0" y="csY0"/>
              </a:cxn>
              <a:cxn ang="0">
                <a:pos x="csX1" y="csY1"/>
              </a:cxn>
              <a:cxn ang="0">
                <a:pos x="csX2" y="csY2"/>
              </a:cxn>
              <a:cxn ang="0">
                <a:pos x="csX3" y="csY3"/>
              </a:cxn>
              <a:cxn ang="0">
                <a:pos x="csX4" y="csY4"/>
              </a:cxn>
              <a:cxn ang="0">
                <a:pos x="csX5" y="csY5"/>
              </a:cxn>
            </a:cxnLst>
            <a:rect l="l" t="t" r="r" b="b"/>
            <a:pathLst>
              <a:path w="1553702" h="928927">
                <a:moveTo>
                  <a:pt x="0" y="0"/>
                </a:moveTo>
                <a:cubicBezTo>
                  <a:pt x="37548" y="140252"/>
                  <a:pt x="75096" y="280505"/>
                  <a:pt x="324679" y="430696"/>
                </a:cubicBezTo>
                <a:cubicBezTo>
                  <a:pt x="574262" y="580887"/>
                  <a:pt x="1320800" y="842618"/>
                  <a:pt x="1497496" y="901148"/>
                </a:cubicBezTo>
                <a:cubicBezTo>
                  <a:pt x="1674192" y="959678"/>
                  <a:pt x="1377123" y="780774"/>
                  <a:pt x="1384853" y="781878"/>
                </a:cubicBezTo>
                <a:cubicBezTo>
                  <a:pt x="1392583" y="782982"/>
                  <a:pt x="1541670" y="883478"/>
                  <a:pt x="1543879" y="907774"/>
                </a:cubicBezTo>
                <a:cubicBezTo>
                  <a:pt x="1546088" y="932070"/>
                  <a:pt x="1472096" y="929861"/>
                  <a:pt x="1398105" y="927652"/>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25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9422-B91F-1E25-64FC-29C4BE69E32B}"/>
              </a:ext>
            </a:extLst>
          </p:cNvPr>
          <p:cNvSpPr>
            <a:spLocks noGrp="1"/>
          </p:cNvSpPr>
          <p:nvPr>
            <p:ph type="title"/>
          </p:nvPr>
        </p:nvSpPr>
        <p:spPr/>
        <p:txBody>
          <a:bodyPr/>
          <a:lstStyle/>
          <a:p>
            <a:r>
              <a:rPr lang="en-US" dirty="0">
                <a:solidFill>
                  <a:schemeClr val="accent6">
                    <a:lumMod val="50000"/>
                  </a:schemeClr>
                </a:solidFill>
                <a:latin typeface="Powderfinger Type"/>
                <a:cs typeface="Powderfinger Type"/>
              </a:rPr>
              <a:t>More Specifics in IPv6</a:t>
            </a:r>
            <a:endParaRPr lang="en-US" dirty="0"/>
          </a:p>
        </p:txBody>
      </p:sp>
      <p:pic>
        <p:nvPicPr>
          <p:cNvPr id="5" name="Content Placeholder 4" descr="A graph showing the growth of the stock market&#10;&#10;AI-generated content may be incorrect.">
            <a:extLst>
              <a:ext uri="{FF2B5EF4-FFF2-40B4-BE49-F238E27FC236}">
                <a16:creationId xmlns:a16="http://schemas.microsoft.com/office/drawing/2014/main" id="{B0EDE372-7403-A95B-A48B-44A97777BABA}"/>
              </a:ext>
            </a:extLst>
          </p:cNvPr>
          <p:cNvPicPr>
            <a:picLocks noGrp="1" noChangeAspect="1"/>
          </p:cNvPicPr>
          <p:nvPr>
            <p:ph idx="1"/>
          </p:nvPr>
        </p:nvPicPr>
        <p:blipFill>
          <a:blip r:embed="rId2"/>
          <a:stretch>
            <a:fillRect/>
          </a:stretch>
        </p:blipFill>
        <p:spPr>
          <a:xfrm>
            <a:off x="682655" y="1899792"/>
            <a:ext cx="7252230" cy="4351338"/>
          </a:xfrm>
        </p:spPr>
      </p:pic>
      <p:sp>
        <p:nvSpPr>
          <p:cNvPr id="6" name="TextBox 5">
            <a:extLst>
              <a:ext uri="{FF2B5EF4-FFF2-40B4-BE49-F238E27FC236}">
                <a16:creationId xmlns:a16="http://schemas.microsoft.com/office/drawing/2014/main" id="{4F0D44CD-BBA0-4E87-BD58-9EBEF8C2C9A0}"/>
              </a:ext>
            </a:extLst>
          </p:cNvPr>
          <p:cNvSpPr txBox="1"/>
          <p:nvPr/>
        </p:nvSpPr>
        <p:spPr>
          <a:xfrm>
            <a:off x="8217200" y="5066829"/>
            <a:ext cx="3136600" cy="646331"/>
          </a:xfrm>
          <a:prstGeom prst="rect">
            <a:avLst/>
          </a:prstGeom>
          <a:noFill/>
        </p:spPr>
        <p:txBody>
          <a:bodyPr wrap="square" rtlCol="0">
            <a:spAutoFit/>
          </a:bodyPr>
          <a:lstStyle/>
          <a:p>
            <a:r>
              <a:rPr lang="en-US" dirty="0">
                <a:solidFill>
                  <a:schemeClr val="accent4">
                    <a:lumMod val="50000"/>
                  </a:schemeClr>
                </a:solidFill>
                <a:latin typeface="AhnbergHand" pitchFamily="2" charset="0"/>
              </a:rPr>
              <a:t>45% of all IPv6 prefixes are /48’s</a:t>
            </a:r>
          </a:p>
        </p:txBody>
      </p:sp>
      <p:sp>
        <p:nvSpPr>
          <p:cNvPr id="7" name="TextBox 6">
            <a:extLst>
              <a:ext uri="{FF2B5EF4-FFF2-40B4-BE49-F238E27FC236}">
                <a16:creationId xmlns:a16="http://schemas.microsoft.com/office/drawing/2014/main" id="{C5FA8FFB-0879-5BEB-2C31-C9DF594755C3}"/>
              </a:ext>
            </a:extLst>
          </p:cNvPr>
          <p:cNvSpPr txBox="1"/>
          <p:nvPr/>
        </p:nvSpPr>
        <p:spPr>
          <a:xfrm>
            <a:off x="7731004" y="3080839"/>
            <a:ext cx="604909" cy="369332"/>
          </a:xfrm>
          <a:prstGeom prst="rect">
            <a:avLst/>
          </a:prstGeom>
          <a:noFill/>
        </p:spPr>
        <p:txBody>
          <a:bodyPr wrap="none" rtlCol="0">
            <a:spAutoFit/>
          </a:bodyPr>
          <a:lstStyle/>
          <a:p>
            <a:r>
              <a:rPr lang="en-US" dirty="0">
                <a:solidFill>
                  <a:schemeClr val="tx2">
                    <a:lumMod val="75000"/>
                    <a:lumOff val="25000"/>
                  </a:schemeClr>
                </a:solidFill>
              </a:rPr>
              <a:t>IPv6</a:t>
            </a:r>
          </a:p>
        </p:txBody>
      </p:sp>
      <p:sp>
        <p:nvSpPr>
          <p:cNvPr id="8" name="TextBox 7">
            <a:extLst>
              <a:ext uri="{FF2B5EF4-FFF2-40B4-BE49-F238E27FC236}">
                <a16:creationId xmlns:a16="http://schemas.microsoft.com/office/drawing/2014/main" id="{368DDDD4-078F-B5BA-B7CB-90FA501B8FFF}"/>
              </a:ext>
            </a:extLst>
          </p:cNvPr>
          <p:cNvSpPr txBox="1"/>
          <p:nvPr/>
        </p:nvSpPr>
        <p:spPr>
          <a:xfrm>
            <a:off x="7780542" y="3600614"/>
            <a:ext cx="604909" cy="369332"/>
          </a:xfrm>
          <a:prstGeom prst="rect">
            <a:avLst/>
          </a:prstGeom>
          <a:noFill/>
        </p:spPr>
        <p:txBody>
          <a:bodyPr wrap="none" rtlCol="0">
            <a:spAutoFit/>
          </a:bodyPr>
          <a:lstStyle/>
          <a:p>
            <a:r>
              <a:rPr lang="en-US" dirty="0">
                <a:solidFill>
                  <a:schemeClr val="bg1">
                    <a:lumMod val="65000"/>
                  </a:schemeClr>
                </a:solidFill>
              </a:rPr>
              <a:t>IPv4</a:t>
            </a:r>
          </a:p>
        </p:txBody>
      </p:sp>
    </p:spTree>
    <p:extLst>
      <p:ext uri="{BB962C8B-B14F-4D97-AF65-F5344CB8AC3E}">
        <p14:creationId xmlns:p14="http://schemas.microsoft.com/office/powerpoint/2010/main" val="147871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B736-20A6-2BD0-19A9-152428F157D3}"/>
              </a:ext>
            </a:extLst>
          </p:cNvPr>
          <p:cNvSpPr>
            <a:spLocks noGrp="1"/>
          </p:cNvSpPr>
          <p:nvPr>
            <p:ph type="title"/>
          </p:nvPr>
        </p:nvSpPr>
        <p:spPr/>
        <p:txBody>
          <a:bodyPr/>
          <a:lstStyle/>
          <a:p>
            <a:r>
              <a:rPr lang="en-US" dirty="0">
                <a:solidFill>
                  <a:schemeClr val="accent6">
                    <a:lumMod val="50000"/>
                  </a:schemeClr>
                </a:solidFill>
                <a:latin typeface="Powderfinger Type"/>
                <a:cs typeface="Powderfinger Type"/>
              </a:rPr>
              <a:t>20-Year IPv6 Advertised Address Span</a:t>
            </a:r>
            <a:endParaRPr lang="en-US" dirty="0"/>
          </a:p>
        </p:txBody>
      </p:sp>
      <p:pic>
        <p:nvPicPr>
          <p:cNvPr id="7" name="Content Placeholder 6" descr="A graph of different colored lines&#10;&#10;AI-generated content may be incorrect.">
            <a:extLst>
              <a:ext uri="{FF2B5EF4-FFF2-40B4-BE49-F238E27FC236}">
                <a16:creationId xmlns:a16="http://schemas.microsoft.com/office/drawing/2014/main" id="{FAD9CC2C-F718-043F-5922-8DCFCE945A88}"/>
              </a:ext>
            </a:extLst>
          </p:cNvPr>
          <p:cNvPicPr>
            <a:picLocks noGrp="1" noChangeAspect="1"/>
          </p:cNvPicPr>
          <p:nvPr>
            <p:ph idx="1"/>
          </p:nvPr>
        </p:nvPicPr>
        <p:blipFill>
          <a:blip r:embed="rId2"/>
          <a:stretch>
            <a:fillRect/>
          </a:stretch>
        </p:blipFill>
        <p:spPr>
          <a:xfrm>
            <a:off x="2102338" y="1605096"/>
            <a:ext cx="8690707" cy="5214425"/>
          </a:xfrm>
        </p:spPr>
      </p:pic>
    </p:spTree>
    <p:extLst>
      <p:ext uri="{BB962C8B-B14F-4D97-AF65-F5344CB8AC3E}">
        <p14:creationId xmlns:p14="http://schemas.microsoft.com/office/powerpoint/2010/main" val="280558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4023-97C1-FB37-30A8-FC426389790A}"/>
              </a:ext>
            </a:extLst>
          </p:cNvPr>
          <p:cNvSpPr>
            <a:spLocks noGrp="1"/>
          </p:cNvSpPr>
          <p:nvPr>
            <p:ph type="title"/>
          </p:nvPr>
        </p:nvSpPr>
        <p:spPr>
          <a:xfrm>
            <a:off x="367862" y="365125"/>
            <a:ext cx="11351172" cy="1325563"/>
          </a:xfrm>
        </p:spPr>
        <p:txBody>
          <a:bodyPr>
            <a:normAutofit/>
          </a:bodyPr>
          <a:lstStyle/>
          <a:p>
            <a:r>
              <a:rPr lang="en-US" sz="4000" dirty="0">
                <a:solidFill>
                  <a:schemeClr val="accent6">
                    <a:lumMod val="50000"/>
                  </a:schemeClr>
                </a:solidFill>
                <a:latin typeface="Powderfinger Type"/>
                <a:cs typeface="Powderfinger Type"/>
              </a:rPr>
              <a:t>IPv6 Advertised Address Span in 2025</a:t>
            </a:r>
            <a:endParaRPr lang="en-US" sz="4000" dirty="0"/>
          </a:p>
        </p:txBody>
      </p:sp>
      <p:pic>
        <p:nvPicPr>
          <p:cNvPr id="7" name="Content Placeholder 6" descr="A graph of a number of data&#10;&#10;AI-generated content may be incorrect.">
            <a:extLst>
              <a:ext uri="{FF2B5EF4-FFF2-40B4-BE49-F238E27FC236}">
                <a16:creationId xmlns:a16="http://schemas.microsoft.com/office/drawing/2014/main" id="{5178DE01-183A-8653-006A-CC1637067A34}"/>
              </a:ext>
            </a:extLst>
          </p:cNvPr>
          <p:cNvPicPr>
            <a:picLocks noGrp="1" noChangeAspect="1"/>
          </p:cNvPicPr>
          <p:nvPr>
            <p:ph idx="1"/>
          </p:nvPr>
        </p:nvPicPr>
        <p:blipFill>
          <a:blip r:embed="rId2"/>
          <a:stretch>
            <a:fillRect/>
          </a:stretch>
        </p:blipFill>
        <p:spPr>
          <a:xfrm>
            <a:off x="1307207" y="1212833"/>
            <a:ext cx="9265047" cy="5559028"/>
          </a:xfrm>
        </p:spPr>
      </p:pic>
    </p:spTree>
    <p:extLst>
      <p:ext uri="{BB962C8B-B14F-4D97-AF65-F5344CB8AC3E}">
        <p14:creationId xmlns:p14="http://schemas.microsoft.com/office/powerpoint/2010/main" val="208520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0C58-8B92-0C2E-412F-2F7CCF43B58A}"/>
            </a:ext>
          </a:extLst>
        </p:cNvPr>
        <p:cNvGrpSpPr/>
        <p:nvPr/>
      </p:nvGrpSpPr>
      <p:grpSpPr>
        <a:xfrm>
          <a:off x="0" y="0"/>
          <a:ext cx="0" cy="0"/>
          <a:chOff x="0" y="0"/>
          <a:chExt cx="0" cy="0"/>
        </a:xfrm>
      </p:grpSpPr>
      <p:pic>
        <p:nvPicPr>
          <p:cNvPr id="9" name="Content Placeholder 6" descr="A graph of a number of data&#10;&#10;AI-generated content may be incorrect.">
            <a:extLst>
              <a:ext uri="{FF2B5EF4-FFF2-40B4-BE49-F238E27FC236}">
                <a16:creationId xmlns:a16="http://schemas.microsoft.com/office/drawing/2014/main" id="{B5C9DE23-C059-21F3-4352-1C9A34CDD23D}"/>
              </a:ext>
            </a:extLst>
          </p:cNvPr>
          <p:cNvPicPr>
            <a:picLocks noChangeAspect="1"/>
          </p:cNvPicPr>
          <p:nvPr/>
        </p:nvPicPr>
        <p:blipFill>
          <a:blip r:embed="rId2"/>
          <a:stretch>
            <a:fillRect/>
          </a:stretch>
        </p:blipFill>
        <p:spPr>
          <a:xfrm>
            <a:off x="1307207" y="1212833"/>
            <a:ext cx="9265047" cy="5559028"/>
          </a:xfrm>
          <a:prstGeom prst="rect">
            <a:avLst/>
          </a:prstGeom>
        </p:spPr>
      </p:pic>
      <p:sp>
        <p:nvSpPr>
          <p:cNvPr id="2" name="Title 1">
            <a:extLst>
              <a:ext uri="{FF2B5EF4-FFF2-40B4-BE49-F238E27FC236}">
                <a16:creationId xmlns:a16="http://schemas.microsoft.com/office/drawing/2014/main" id="{E0868D68-E96A-7449-BBB2-FDEE33E1892B}"/>
              </a:ext>
            </a:extLst>
          </p:cNvPr>
          <p:cNvSpPr>
            <a:spLocks noGrp="1"/>
          </p:cNvSpPr>
          <p:nvPr>
            <p:ph type="title"/>
          </p:nvPr>
        </p:nvSpPr>
        <p:spPr>
          <a:xfrm>
            <a:off x="367862" y="365125"/>
            <a:ext cx="11351172" cy="1325563"/>
          </a:xfrm>
        </p:spPr>
        <p:txBody>
          <a:bodyPr>
            <a:normAutofit/>
          </a:bodyPr>
          <a:lstStyle/>
          <a:p>
            <a:r>
              <a:rPr lang="en-US" sz="4000" dirty="0">
                <a:solidFill>
                  <a:schemeClr val="accent6">
                    <a:lumMod val="50000"/>
                  </a:schemeClr>
                </a:solidFill>
                <a:latin typeface="Powderfinger Type"/>
                <a:cs typeface="Powderfinger Type"/>
              </a:rPr>
              <a:t>IPv6 Advertised Address Span in 2025</a:t>
            </a:r>
            <a:endParaRPr lang="en-US" sz="4000" dirty="0"/>
          </a:p>
        </p:txBody>
      </p:sp>
      <p:sp>
        <p:nvSpPr>
          <p:cNvPr id="10" name="TextBox 9">
            <a:extLst>
              <a:ext uri="{FF2B5EF4-FFF2-40B4-BE49-F238E27FC236}">
                <a16:creationId xmlns:a16="http://schemas.microsoft.com/office/drawing/2014/main" id="{94071644-88F1-86F8-AFC7-C885BA250669}"/>
              </a:ext>
            </a:extLst>
          </p:cNvPr>
          <p:cNvSpPr txBox="1"/>
          <p:nvPr/>
        </p:nvSpPr>
        <p:spPr>
          <a:xfrm>
            <a:off x="3185602" y="2261397"/>
            <a:ext cx="2964273" cy="276999"/>
          </a:xfrm>
          <a:prstGeom prst="rect">
            <a:avLst/>
          </a:prstGeom>
          <a:solidFill>
            <a:schemeClr val="bg1"/>
          </a:solidFill>
        </p:spPr>
        <p:txBody>
          <a:bodyPr wrap="none" rtlCol="0">
            <a:spAutoFit/>
          </a:bodyPr>
          <a:lstStyle/>
          <a:p>
            <a:r>
              <a:rPr lang="en-US" sz="1200" dirty="0">
                <a:solidFill>
                  <a:srgbClr val="FF0000"/>
                </a:solidFill>
                <a:latin typeface="AhnbergHand" pitchFamily="2" charset="0"/>
              </a:rPr>
              <a:t>26-Mar AS3462, HiNet, TW, -2K</a:t>
            </a:r>
          </a:p>
        </p:txBody>
      </p:sp>
      <p:sp>
        <p:nvSpPr>
          <p:cNvPr id="11" name="Freeform 10">
            <a:extLst>
              <a:ext uri="{FF2B5EF4-FFF2-40B4-BE49-F238E27FC236}">
                <a16:creationId xmlns:a16="http://schemas.microsoft.com/office/drawing/2014/main" id="{DA8D6796-6AE7-DF4D-ADA1-11301C915F97}"/>
              </a:ext>
            </a:extLst>
          </p:cNvPr>
          <p:cNvSpPr/>
          <p:nvPr/>
        </p:nvSpPr>
        <p:spPr>
          <a:xfrm>
            <a:off x="4182743" y="2536756"/>
            <a:ext cx="203461" cy="583272"/>
          </a:xfrm>
          <a:custGeom>
            <a:avLst/>
            <a:gdLst>
              <a:gd name="csX0" fmla="*/ 203461 w 203461"/>
              <a:gd name="csY0" fmla="*/ 0 h 583272"/>
              <a:gd name="csX1" fmla="*/ 157078 w 203461"/>
              <a:gd name="csY1" fmla="*/ 430696 h 583272"/>
              <a:gd name="csX2" fmla="*/ 4678 w 203461"/>
              <a:gd name="csY2" fmla="*/ 549966 h 583272"/>
              <a:gd name="csX3" fmla="*/ 37809 w 203461"/>
              <a:gd name="csY3" fmla="*/ 457200 h 583272"/>
              <a:gd name="csX4" fmla="*/ 24557 w 203461"/>
              <a:gd name="csY4" fmla="*/ 563218 h 583272"/>
              <a:gd name="csX5" fmla="*/ 137200 w 203461"/>
              <a:gd name="csY5" fmla="*/ 583096 h 583272"/>
            </a:gdLst>
            <a:ahLst/>
            <a:cxnLst>
              <a:cxn ang="0">
                <a:pos x="csX0" y="csY0"/>
              </a:cxn>
              <a:cxn ang="0">
                <a:pos x="csX1" y="csY1"/>
              </a:cxn>
              <a:cxn ang="0">
                <a:pos x="csX2" y="csY2"/>
              </a:cxn>
              <a:cxn ang="0">
                <a:pos x="csX3" y="csY3"/>
              </a:cxn>
              <a:cxn ang="0">
                <a:pos x="csX4" y="csY4"/>
              </a:cxn>
              <a:cxn ang="0">
                <a:pos x="csX5" y="csY5"/>
              </a:cxn>
            </a:cxnLst>
            <a:rect l="l" t="t" r="r" b="b"/>
            <a:pathLst>
              <a:path w="203461" h="583272">
                <a:moveTo>
                  <a:pt x="203461" y="0"/>
                </a:moveTo>
                <a:cubicBezTo>
                  <a:pt x="196834" y="169517"/>
                  <a:pt x="190208" y="339035"/>
                  <a:pt x="157078" y="430696"/>
                </a:cubicBezTo>
                <a:cubicBezTo>
                  <a:pt x="123947" y="522357"/>
                  <a:pt x="24556" y="545549"/>
                  <a:pt x="4678" y="549966"/>
                </a:cubicBezTo>
                <a:cubicBezTo>
                  <a:pt x="-15200" y="554383"/>
                  <a:pt x="34496" y="454991"/>
                  <a:pt x="37809" y="457200"/>
                </a:cubicBezTo>
                <a:cubicBezTo>
                  <a:pt x="41122" y="459409"/>
                  <a:pt x="7992" y="542235"/>
                  <a:pt x="24557" y="563218"/>
                </a:cubicBezTo>
                <a:cubicBezTo>
                  <a:pt x="41122" y="584201"/>
                  <a:pt x="89161" y="583648"/>
                  <a:pt x="137200" y="58309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BFF3BF-3F88-781E-0D4E-AFA73A9A99D8}"/>
              </a:ext>
            </a:extLst>
          </p:cNvPr>
          <p:cNvSpPr txBox="1"/>
          <p:nvPr/>
        </p:nvSpPr>
        <p:spPr>
          <a:xfrm>
            <a:off x="4667738" y="4832319"/>
            <a:ext cx="3544560" cy="646331"/>
          </a:xfrm>
          <a:prstGeom prst="rect">
            <a:avLst/>
          </a:prstGeom>
          <a:solidFill>
            <a:schemeClr val="bg1"/>
          </a:solidFill>
        </p:spPr>
        <p:txBody>
          <a:bodyPr wrap="none" rtlCol="0">
            <a:spAutoFit/>
          </a:bodyPr>
          <a:lstStyle/>
          <a:p>
            <a:r>
              <a:rPr lang="en-US" sz="1200" dirty="0">
                <a:solidFill>
                  <a:srgbClr val="FF0000"/>
                </a:solidFill>
                <a:latin typeface="AhnbergHand" pitchFamily="2" charset="0"/>
              </a:rPr>
              <a:t>13-Jun AS60262, PANQ, NL,      -784</a:t>
            </a:r>
          </a:p>
          <a:p>
            <a:r>
              <a:rPr lang="en-US" sz="1200" dirty="0">
                <a:solidFill>
                  <a:srgbClr val="FF0000"/>
                </a:solidFill>
                <a:latin typeface="AhnbergHand" pitchFamily="2" charset="0"/>
              </a:rPr>
              <a:t>       AS3969,   MTL, MW,       -356</a:t>
            </a:r>
          </a:p>
          <a:p>
            <a:r>
              <a:rPr lang="en-US" sz="1200" dirty="0">
                <a:solidFill>
                  <a:srgbClr val="FF0000"/>
                </a:solidFill>
                <a:latin typeface="AhnbergHand" pitchFamily="2" charset="0"/>
              </a:rPr>
              <a:t>       AS204790, FLOCCUS, NL -200</a:t>
            </a:r>
          </a:p>
        </p:txBody>
      </p:sp>
      <p:sp>
        <p:nvSpPr>
          <p:cNvPr id="13" name="Freeform 12">
            <a:extLst>
              <a:ext uri="{FF2B5EF4-FFF2-40B4-BE49-F238E27FC236}">
                <a16:creationId xmlns:a16="http://schemas.microsoft.com/office/drawing/2014/main" id="{250218CA-A94C-E157-37AC-47BEFCB89330}"/>
              </a:ext>
            </a:extLst>
          </p:cNvPr>
          <p:cNvSpPr/>
          <p:nvPr/>
        </p:nvSpPr>
        <p:spPr>
          <a:xfrm>
            <a:off x="5373757" y="3895554"/>
            <a:ext cx="467181" cy="835472"/>
          </a:xfrm>
          <a:custGeom>
            <a:avLst/>
            <a:gdLst>
              <a:gd name="csX0" fmla="*/ 0 w 467181"/>
              <a:gd name="csY0" fmla="*/ 835472 h 835472"/>
              <a:gd name="csX1" fmla="*/ 218660 w 467181"/>
              <a:gd name="csY1" fmla="*/ 239124 h 835472"/>
              <a:gd name="csX2" fmla="*/ 417443 w 467181"/>
              <a:gd name="csY2" fmla="*/ 40342 h 835472"/>
              <a:gd name="csX3" fmla="*/ 265043 w 467181"/>
              <a:gd name="csY3" fmla="*/ 585 h 835472"/>
              <a:gd name="csX4" fmla="*/ 463826 w 467181"/>
              <a:gd name="csY4" fmla="*/ 53594 h 835472"/>
              <a:gd name="csX5" fmla="*/ 371060 w 467181"/>
              <a:gd name="csY5" fmla="*/ 139733 h 835472"/>
            </a:gdLst>
            <a:ahLst/>
            <a:cxnLst>
              <a:cxn ang="0">
                <a:pos x="csX0" y="csY0"/>
              </a:cxn>
              <a:cxn ang="0">
                <a:pos x="csX1" y="csY1"/>
              </a:cxn>
              <a:cxn ang="0">
                <a:pos x="csX2" y="csY2"/>
              </a:cxn>
              <a:cxn ang="0">
                <a:pos x="csX3" y="csY3"/>
              </a:cxn>
              <a:cxn ang="0">
                <a:pos x="csX4" y="csY4"/>
              </a:cxn>
              <a:cxn ang="0">
                <a:pos x="csX5" y="csY5"/>
              </a:cxn>
            </a:cxnLst>
            <a:rect l="l" t="t" r="r" b="b"/>
            <a:pathLst>
              <a:path w="467181" h="835472">
                <a:moveTo>
                  <a:pt x="0" y="835472"/>
                </a:moveTo>
                <a:cubicBezTo>
                  <a:pt x="74543" y="603559"/>
                  <a:pt x="149086" y="371646"/>
                  <a:pt x="218660" y="239124"/>
                </a:cubicBezTo>
                <a:cubicBezTo>
                  <a:pt x="288234" y="106602"/>
                  <a:pt x="409713" y="80098"/>
                  <a:pt x="417443" y="40342"/>
                </a:cubicBezTo>
                <a:cubicBezTo>
                  <a:pt x="425174" y="585"/>
                  <a:pt x="257313" y="-1624"/>
                  <a:pt x="265043" y="585"/>
                </a:cubicBezTo>
                <a:cubicBezTo>
                  <a:pt x="272773" y="2794"/>
                  <a:pt x="446157" y="30403"/>
                  <a:pt x="463826" y="53594"/>
                </a:cubicBezTo>
                <a:cubicBezTo>
                  <a:pt x="481495" y="76785"/>
                  <a:pt x="426277" y="108259"/>
                  <a:pt x="371060" y="139733"/>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1D9052-39C4-9D5E-21AA-EBA28305C76A}"/>
              </a:ext>
            </a:extLst>
          </p:cNvPr>
          <p:cNvSpPr txBox="1"/>
          <p:nvPr/>
        </p:nvSpPr>
        <p:spPr>
          <a:xfrm>
            <a:off x="6924261" y="2120348"/>
            <a:ext cx="3191899" cy="276999"/>
          </a:xfrm>
          <a:prstGeom prst="rect">
            <a:avLst/>
          </a:prstGeom>
          <a:solidFill>
            <a:schemeClr val="bg1"/>
          </a:solidFill>
        </p:spPr>
        <p:txBody>
          <a:bodyPr wrap="none" rtlCol="0">
            <a:spAutoFit/>
          </a:bodyPr>
          <a:lstStyle/>
          <a:p>
            <a:r>
              <a:rPr lang="en-US" sz="1200" dirty="0">
                <a:solidFill>
                  <a:srgbClr val="FF0000"/>
                </a:solidFill>
                <a:latin typeface="AhnbergHand" pitchFamily="2" charset="0"/>
              </a:rPr>
              <a:t>10-Oct AS11492, Cable One, US, +4K</a:t>
            </a:r>
          </a:p>
        </p:txBody>
      </p:sp>
      <p:sp>
        <p:nvSpPr>
          <p:cNvPr id="15" name="Freeform 14">
            <a:extLst>
              <a:ext uri="{FF2B5EF4-FFF2-40B4-BE49-F238E27FC236}">
                <a16:creationId xmlns:a16="http://schemas.microsoft.com/office/drawing/2014/main" id="{EF5302E9-0A8E-9816-B69B-61B21C9D07B4}"/>
              </a:ext>
            </a:extLst>
          </p:cNvPr>
          <p:cNvSpPr/>
          <p:nvPr/>
        </p:nvSpPr>
        <p:spPr>
          <a:xfrm>
            <a:off x="7865165" y="2385391"/>
            <a:ext cx="525690" cy="849551"/>
          </a:xfrm>
          <a:custGeom>
            <a:avLst/>
            <a:gdLst>
              <a:gd name="csX0" fmla="*/ 0 w 525690"/>
              <a:gd name="csY0" fmla="*/ 0 h 849551"/>
              <a:gd name="csX1" fmla="*/ 490331 w 525690"/>
              <a:gd name="csY1" fmla="*/ 781879 h 849551"/>
              <a:gd name="csX2" fmla="*/ 490331 w 525690"/>
              <a:gd name="csY2" fmla="*/ 682487 h 849551"/>
              <a:gd name="csX3" fmla="*/ 516835 w 525690"/>
              <a:gd name="csY3" fmla="*/ 834887 h 849551"/>
              <a:gd name="csX4" fmla="*/ 463826 w 525690"/>
              <a:gd name="csY4" fmla="*/ 834887 h 849551"/>
            </a:gdLst>
            <a:ahLst/>
            <a:cxnLst>
              <a:cxn ang="0">
                <a:pos x="csX0" y="csY0"/>
              </a:cxn>
              <a:cxn ang="0">
                <a:pos x="csX1" y="csY1"/>
              </a:cxn>
              <a:cxn ang="0">
                <a:pos x="csX2" y="csY2"/>
              </a:cxn>
              <a:cxn ang="0">
                <a:pos x="csX3" y="csY3"/>
              </a:cxn>
              <a:cxn ang="0">
                <a:pos x="csX4" y="csY4"/>
              </a:cxn>
            </a:cxnLst>
            <a:rect l="l" t="t" r="r" b="b"/>
            <a:pathLst>
              <a:path w="525690" h="849551">
                <a:moveTo>
                  <a:pt x="0" y="0"/>
                </a:moveTo>
                <a:cubicBezTo>
                  <a:pt x="204304" y="334065"/>
                  <a:pt x="408609" y="668131"/>
                  <a:pt x="490331" y="781879"/>
                </a:cubicBezTo>
                <a:cubicBezTo>
                  <a:pt x="572053" y="895627"/>
                  <a:pt x="485914" y="673652"/>
                  <a:pt x="490331" y="682487"/>
                </a:cubicBezTo>
                <a:cubicBezTo>
                  <a:pt x="494748" y="691322"/>
                  <a:pt x="521252" y="809487"/>
                  <a:pt x="516835" y="834887"/>
                </a:cubicBezTo>
                <a:cubicBezTo>
                  <a:pt x="512418" y="860287"/>
                  <a:pt x="488122" y="847587"/>
                  <a:pt x="463826" y="834887"/>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51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E4E5-474E-33F9-63A6-595A43EA0C30}"/>
              </a:ext>
            </a:extLst>
          </p:cNvPr>
          <p:cNvSpPr>
            <a:spLocks noGrp="1"/>
          </p:cNvSpPr>
          <p:nvPr>
            <p:ph type="title"/>
          </p:nvPr>
        </p:nvSpPr>
        <p:spPr/>
        <p:txBody>
          <a:bodyPr/>
          <a:lstStyle/>
          <a:p>
            <a:r>
              <a:rPr lang="en-US" dirty="0"/>
              <a:t>IPv6 in 2025</a:t>
            </a:r>
          </a:p>
        </p:txBody>
      </p:sp>
      <p:sp>
        <p:nvSpPr>
          <p:cNvPr id="3" name="Content Placeholder 2">
            <a:extLst>
              <a:ext uri="{FF2B5EF4-FFF2-40B4-BE49-F238E27FC236}">
                <a16:creationId xmlns:a16="http://schemas.microsoft.com/office/drawing/2014/main" id="{3E8EB0C6-5831-9A92-CD29-43FCA219D15C}"/>
              </a:ext>
            </a:extLst>
          </p:cNvPr>
          <p:cNvSpPr>
            <a:spLocks noGrp="1"/>
          </p:cNvSpPr>
          <p:nvPr>
            <p:ph idx="1"/>
          </p:nvPr>
        </p:nvSpPr>
        <p:spPr/>
        <p:txBody>
          <a:bodyPr/>
          <a:lstStyle/>
          <a:p>
            <a:r>
              <a:rPr lang="en-US" dirty="0"/>
              <a:t>Overall IPv6 Internet growth in terms of BGP FIB size is still increasing, and is currently at some </a:t>
            </a:r>
            <a:r>
              <a:rPr lang="en-US" b="1" dirty="0">
                <a:solidFill>
                  <a:srgbClr val="FF0000"/>
                </a:solidFill>
              </a:rPr>
              <a:t>20,000 route entries p.a. </a:t>
            </a:r>
            <a:r>
              <a:rPr lang="en-US" dirty="0"/>
              <a:t>(10%)</a:t>
            </a:r>
            <a:r>
              <a:rPr lang="en-US" b="1" dirty="0">
                <a:solidFill>
                  <a:srgbClr val="FF0000"/>
                </a:solidFill>
              </a:rPr>
              <a:t>	</a:t>
            </a:r>
          </a:p>
          <a:p>
            <a:r>
              <a:rPr lang="en-US" dirty="0"/>
              <a:t>The advertised address span grew by just 4K /32s (thanks to Cable One!)</a:t>
            </a:r>
          </a:p>
          <a:p>
            <a:r>
              <a:rPr lang="en-US" dirty="0"/>
              <a:t>There were 2096 new AS’s advertising IPv6 prefixes through 2025, and 956 AS’s ceased advertising IPv6 prefixes</a:t>
            </a:r>
          </a:p>
          <a:p>
            <a:r>
              <a:rPr lang="en-US" dirty="0"/>
              <a:t>IPv6 is still expanding – slowly!</a:t>
            </a:r>
          </a:p>
          <a:p>
            <a:pPr marL="0" indent="0">
              <a:buNone/>
            </a:pPr>
            <a:endParaRPr lang="en-US" dirty="0"/>
          </a:p>
        </p:txBody>
      </p:sp>
    </p:spTree>
    <p:extLst>
      <p:ext uri="{BB962C8B-B14F-4D97-AF65-F5344CB8AC3E}">
        <p14:creationId xmlns:p14="http://schemas.microsoft.com/office/powerpoint/2010/main" val="147158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642D2-ABD8-E1A4-655E-1E60F0A05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88E3F-84FF-DE05-0A8B-C4422E789F0B}"/>
              </a:ext>
            </a:extLst>
          </p:cNvPr>
          <p:cNvSpPr>
            <a:spLocks noGrp="1"/>
          </p:cNvSpPr>
          <p:nvPr>
            <p:ph type="title"/>
          </p:nvPr>
        </p:nvSpPr>
        <p:spPr/>
        <p:txBody>
          <a:bodyPr/>
          <a:lstStyle/>
          <a:p>
            <a:r>
              <a:rPr lang="en-US" dirty="0"/>
              <a:t>This presentation</a:t>
            </a:r>
          </a:p>
        </p:txBody>
      </p:sp>
      <p:sp>
        <p:nvSpPr>
          <p:cNvPr id="3" name="Content Placeholder 2">
            <a:extLst>
              <a:ext uri="{FF2B5EF4-FFF2-40B4-BE49-F238E27FC236}">
                <a16:creationId xmlns:a16="http://schemas.microsoft.com/office/drawing/2014/main" id="{C8FC1780-F9B4-95E4-E1FE-8C44654AA8CF}"/>
              </a:ext>
            </a:extLst>
          </p:cNvPr>
          <p:cNvSpPr>
            <a:spLocks noGrp="1"/>
          </p:cNvSpPr>
          <p:nvPr>
            <p:ph idx="1"/>
          </p:nvPr>
        </p:nvSpPr>
        <p:spPr/>
        <p:txBody>
          <a:bodyPr/>
          <a:lstStyle/>
          <a:p>
            <a:r>
              <a:rPr lang="en-US" dirty="0">
                <a:solidFill>
                  <a:schemeClr val="bg1">
                    <a:lumMod val="65000"/>
                  </a:schemeClr>
                </a:solidFill>
              </a:rPr>
              <a:t>IPv4 Routing Table</a:t>
            </a:r>
          </a:p>
          <a:p>
            <a:r>
              <a:rPr lang="en-US" dirty="0">
                <a:solidFill>
                  <a:schemeClr val="bg1">
                    <a:lumMod val="65000"/>
                  </a:schemeClr>
                </a:solidFill>
              </a:rPr>
              <a:t>IPv6 Routing Table</a:t>
            </a:r>
          </a:p>
          <a:p>
            <a:r>
              <a:rPr lang="en-US" dirty="0"/>
              <a:t>FIB Projections</a:t>
            </a:r>
          </a:p>
          <a:p>
            <a:r>
              <a:rPr lang="en-US" dirty="0">
                <a:solidFill>
                  <a:schemeClr val="bg1">
                    <a:lumMod val="65000"/>
                  </a:schemeClr>
                </a:solidFill>
              </a:rPr>
              <a:t>Updates and Churn</a:t>
            </a:r>
          </a:p>
          <a:p>
            <a:r>
              <a:rPr lang="en-US" dirty="0">
                <a:solidFill>
                  <a:schemeClr val="bg1">
                    <a:lumMod val="65000"/>
                  </a:schemeClr>
                </a:solidFill>
              </a:rPr>
              <a:t>Conclusions</a:t>
            </a:r>
          </a:p>
        </p:txBody>
      </p:sp>
    </p:spTree>
    <p:extLst>
      <p:ext uri="{BB962C8B-B14F-4D97-AF65-F5344CB8AC3E}">
        <p14:creationId xmlns:p14="http://schemas.microsoft.com/office/powerpoint/2010/main" val="14803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443320" y="1916583"/>
            <a:ext cx="4663069" cy="4565103"/>
          </a:xfrm>
        </p:spPr>
        <p:txBody>
          <a:bodyPr>
            <a:normAutofit/>
          </a:bodyPr>
          <a:lstStyle/>
          <a:p>
            <a:pPr marL="0" indent="0">
              <a:spcBef>
                <a:spcPts val="600"/>
              </a:spcBef>
              <a:buNone/>
            </a:pPr>
            <a:r>
              <a:rPr lang="en-US" sz="1800" dirty="0"/>
              <a:t>Year	  RIB Size   </a:t>
            </a:r>
            <a:r>
              <a:rPr lang="en-US" sz="1800" dirty="0">
                <a:solidFill>
                  <a:schemeClr val="bg1">
                    <a:lumMod val="65000"/>
                  </a:schemeClr>
                </a:solidFill>
              </a:rPr>
              <a:t>Prediction</a:t>
            </a:r>
            <a:r>
              <a:rPr lang="en-US" sz="1800" dirty="0"/>
              <a:t> </a:t>
            </a:r>
          </a:p>
          <a:p>
            <a:pPr marL="0" indent="0" algn="just">
              <a:spcBef>
                <a:spcPts val="600"/>
              </a:spcBef>
              <a:buNone/>
            </a:pPr>
            <a:r>
              <a:rPr lang="en-US" sz="1800" i="1" dirty="0"/>
              <a:t>2019	  760,000</a:t>
            </a:r>
          </a:p>
          <a:p>
            <a:pPr marL="0" indent="0">
              <a:spcBef>
                <a:spcPts val="600"/>
              </a:spcBef>
              <a:buNone/>
            </a:pPr>
            <a:r>
              <a:rPr lang="en-US" sz="1800" i="1" dirty="0"/>
              <a:t>2020	  814,000</a:t>
            </a:r>
          </a:p>
          <a:p>
            <a:pPr marL="0" indent="0">
              <a:spcBef>
                <a:spcPts val="600"/>
              </a:spcBef>
              <a:buNone/>
            </a:pPr>
            <a:r>
              <a:rPr lang="en-US" sz="1800" i="1" dirty="0"/>
              <a:t>2021	 856,000</a:t>
            </a:r>
          </a:p>
          <a:p>
            <a:pPr marL="0" indent="0">
              <a:spcBef>
                <a:spcPts val="600"/>
              </a:spcBef>
              <a:buNone/>
            </a:pPr>
            <a:r>
              <a:rPr lang="en-US" sz="1800" i="1" dirty="0"/>
              <a:t>2022</a:t>
            </a:r>
            <a:r>
              <a:rPr lang="en-US" sz="1800" i="1" dirty="0">
                <a:solidFill>
                  <a:schemeClr val="bg1">
                    <a:lumMod val="50000"/>
                  </a:schemeClr>
                </a:solidFill>
              </a:rPr>
              <a:t>	  </a:t>
            </a:r>
            <a:r>
              <a:rPr lang="en-US" sz="1800" i="1" dirty="0"/>
              <a:t>906,000</a:t>
            </a:r>
            <a:r>
              <a:rPr lang="en-US" sz="1800" i="1" dirty="0">
                <a:solidFill>
                  <a:schemeClr val="bg1">
                    <a:lumMod val="50000"/>
                  </a:schemeClr>
                </a:solidFill>
              </a:rPr>
              <a:t>    </a:t>
            </a:r>
          </a:p>
          <a:p>
            <a:pPr marL="0" indent="0">
              <a:spcBef>
                <a:spcPts val="600"/>
              </a:spcBef>
              <a:buNone/>
            </a:pPr>
            <a:r>
              <a:rPr lang="en-US" sz="1800" i="1" dirty="0"/>
              <a:t>2023	  942,000</a:t>
            </a:r>
          </a:p>
          <a:p>
            <a:pPr marL="0" indent="0">
              <a:spcBef>
                <a:spcPts val="600"/>
              </a:spcBef>
              <a:buNone/>
            </a:pPr>
            <a:r>
              <a:rPr lang="en-US" sz="1800" i="1" dirty="0">
                <a:solidFill>
                  <a:schemeClr val="tx1">
                    <a:lumMod val="95000"/>
                    <a:lumOff val="5000"/>
                  </a:schemeClr>
                </a:solidFill>
              </a:rPr>
              <a:t>2024           944,000</a:t>
            </a:r>
            <a:r>
              <a:rPr lang="en-US" sz="1800" b="1" i="1" dirty="0">
                <a:solidFill>
                  <a:schemeClr val="tx1">
                    <a:lumMod val="95000"/>
                    <a:lumOff val="5000"/>
                  </a:schemeClr>
                </a:solidFill>
              </a:rPr>
              <a:t> </a:t>
            </a:r>
            <a:endParaRPr lang="en-US" sz="1800" i="1" dirty="0">
              <a:solidFill>
                <a:schemeClr val="tx1">
                  <a:lumMod val="95000"/>
                  <a:lumOff val="5000"/>
                </a:schemeClr>
              </a:solidFill>
            </a:endParaRPr>
          </a:p>
          <a:p>
            <a:pPr marL="0" indent="0">
              <a:spcBef>
                <a:spcPts val="600"/>
              </a:spcBef>
              <a:buNone/>
            </a:pPr>
            <a:r>
              <a:rPr lang="en-US" sz="1800" i="1" dirty="0">
                <a:solidFill>
                  <a:schemeClr val="tx1">
                    <a:lumMod val="95000"/>
                    <a:lumOff val="5000"/>
                  </a:schemeClr>
                </a:solidFill>
              </a:rPr>
              <a:t>2025	  996,000	       994,000</a:t>
            </a:r>
          </a:p>
          <a:p>
            <a:pPr marL="0" indent="0">
              <a:spcBef>
                <a:spcPts val="600"/>
              </a:spcBef>
              <a:buNone/>
            </a:pPr>
            <a:r>
              <a:rPr lang="en-US" sz="1800" i="1" dirty="0">
                <a:solidFill>
                  <a:schemeClr val="bg1">
                    <a:lumMod val="50000"/>
                  </a:schemeClr>
                </a:solidFill>
              </a:rPr>
              <a:t>2026       1,040,000	    1,101,000</a:t>
            </a:r>
          </a:p>
          <a:p>
            <a:pPr marL="0" indent="0">
              <a:spcBef>
                <a:spcPts val="600"/>
              </a:spcBef>
              <a:buNone/>
            </a:pPr>
            <a:r>
              <a:rPr lang="en-US" sz="1800" i="1" dirty="0">
                <a:solidFill>
                  <a:schemeClr val="bg1">
                    <a:lumMod val="65000"/>
                  </a:schemeClr>
                </a:solidFill>
              </a:rPr>
              <a:t>2027                                 1,035,000</a:t>
            </a:r>
          </a:p>
          <a:p>
            <a:pPr marL="0" indent="0">
              <a:spcBef>
                <a:spcPts val="600"/>
              </a:spcBef>
              <a:buNone/>
            </a:pPr>
            <a:r>
              <a:rPr lang="en-US" sz="1800" i="1" dirty="0">
                <a:solidFill>
                  <a:schemeClr val="bg1">
                    <a:lumMod val="65000"/>
                  </a:schemeClr>
                </a:solidFill>
              </a:rPr>
              <a:t>2028		    1,048,000</a:t>
            </a:r>
          </a:p>
          <a:p>
            <a:pPr marL="0" indent="0">
              <a:spcBef>
                <a:spcPts val="600"/>
              </a:spcBef>
              <a:buNone/>
            </a:pPr>
            <a:r>
              <a:rPr lang="en-US" sz="1800" i="1" dirty="0">
                <a:solidFill>
                  <a:schemeClr val="bg1">
                    <a:lumMod val="65000"/>
                  </a:schemeClr>
                </a:solidFill>
              </a:rPr>
              <a:t>2029                                 1,057,000</a:t>
            </a:r>
          </a:p>
          <a:p>
            <a:pPr marL="0" indent="0">
              <a:spcBef>
                <a:spcPts val="600"/>
              </a:spcBef>
              <a:buNone/>
            </a:pPr>
            <a:r>
              <a:rPr lang="en-US" sz="1800" dirty="0">
                <a:solidFill>
                  <a:schemeClr val="bg1">
                    <a:lumMod val="65000"/>
                  </a:schemeClr>
                </a:solidFill>
              </a:rPr>
              <a:t>2030		    </a:t>
            </a:r>
            <a:r>
              <a:rPr lang="en-US" sz="1800" i="1" dirty="0">
                <a:solidFill>
                  <a:schemeClr val="bg1">
                    <a:lumMod val="65000"/>
                  </a:schemeClr>
                </a:solidFill>
              </a:rPr>
              <a:t>1,060,000</a:t>
            </a:r>
          </a:p>
        </p:txBody>
      </p:sp>
      <p:pic>
        <p:nvPicPr>
          <p:cNvPr id="8" name="Picture 7" descr="A graph with red and blue lines&#10;&#10;AI-generated content may be incorrect.">
            <a:extLst>
              <a:ext uri="{FF2B5EF4-FFF2-40B4-BE49-F238E27FC236}">
                <a16:creationId xmlns:a16="http://schemas.microsoft.com/office/drawing/2014/main" id="{CAB3065B-52F7-601C-291F-86D40E75698E}"/>
              </a:ext>
            </a:extLst>
          </p:cNvPr>
          <p:cNvPicPr>
            <a:picLocks noChangeAspect="1"/>
          </p:cNvPicPr>
          <p:nvPr/>
        </p:nvPicPr>
        <p:blipFill>
          <a:blip r:embed="rId2"/>
          <a:stretch>
            <a:fillRect/>
          </a:stretch>
        </p:blipFill>
        <p:spPr>
          <a:xfrm>
            <a:off x="3976280" y="1551214"/>
            <a:ext cx="7772400" cy="4614862"/>
          </a:xfrm>
          <a:prstGeom prst="rect">
            <a:avLst/>
          </a:prstGeom>
        </p:spPr>
      </p:pic>
      <p:sp>
        <p:nvSpPr>
          <p:cNvPr id="9" name="Freeform 8">
            <a:extLst>
              <a:ext uri="{FF2B5EF4-FFF2-40B4-BE49-F238E27FC236}">
                <a16:creationId xmlns:a16="http://schemas.microsoft.com/office/drawing/2014/main" id="{8FC97A66-72BF-371E-94F1-EF42B97CD0FD}"/>
              </a:ext>
            </a:extLst>
          </p:cNvPr>
          <p:cNvSpPr/>
          <p:nvPr/>
        </p:nvSpPr>
        <p:spPr>
          <a:xfrm>
            <a:off x="8441140" y="3063922"/>
            <a:ext cx="2804615" cy="1209197"/>
          </a:xfrm>
          <a:custGeom>
            <a:avLst/>
            <a:gdLst>
              <a:gd name="csX0" fmla="*/ 0 w 2804615"/>
              <a:gd name="csY0" fmla="*/ 1078174 h 1209197"/>
              <a:gd name="csX1" fmla="*/ 368490 w 2804615"/>
              <a:gd name="csY1" fmla="*/ 791571 h 1209197"/>
              <a:gd name="csX2" fmla="*/ 382138 w 2804615"/>
              <a:gd name="csY2" fmla="*/ 1207827 h 1209197"/>
              <a:gd name="csX3" fmla="*/ 859809 w 2804615"/>
              <a:gd name="csY3" fmla="*/ 620974 h 1209197"/>
              <a:gd name="csX4" fmla="*/ 880281 w 2804615"/>
              <a:gd name="csY4" fmla="*/ 1194179 h 1209197"/>
              <a:gd name="csX5" fmla="*/ 1412544 w 2804615"/>
              <a:gd name="csY5" fmla="*/ 436729 h 1209197"/>
              <a:gd name="csX6" fmla="*/ 1842448 w 2804615"/>
              <a:gd name="csY6" fmla="*/ 1125941 h 1209197"/>
              <a:gd name="csX7" fmla="*/ 2190466 w 2804615"/>
              <a:gd name="csY7" fmla="*/ 191069 h 1209197"/>
              <a:gd name="csX8" fmla="*/ 2552132 w 2804615"/>
              <a:gd name="csY8" fmla="*/ 1112293 h 1209197"/>
              <a:gd name="csX9" fmla="*/ 2804615 w 2804615"/>
              <a:gd name="csY9" fmla="*/ 0 h 12091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804615" h="1209197">
                <a:moveTo>
                  <a:pt x="0" y="1078174"/>
                </a:moveTo>
                <a:cubicBezTo>
                  <a:pt x="152400" y="924068"/>
                  <a:pt x="304800" y="769962"/>
                  <a:pt x="368490" y="791571"/>
                </a:cubicBezTo>
                <a:cubicBezTo>
                  <a:pt x="432180" y="813180"/>
                  <a:pt x="300252" y="1236260"/>
                  <a:pt x="382138" y="1207827"/>
                </a:cubicBezTo>
                <a:cubicBezTo>
                  <a:pt x="464025" y="1179394"/>
                  <a:pt x="776785" y="623249"/>
                  <a:pt x="859809" y="620974"/>
                </a:cubicBezTo>
                <a:cubicBezTo>
                  <a:pt x="942833" y="618699"/>
                  <a:pt x="788159" y="1224886"/>
                  <a:pt x="880281" y="1194179"/>
                </a:cubicBezTo>
                <a:cubicBezTo>
                  <a:pt x="972403" y="1163472"/>
                  <a:pt x="1252183" y="448102"/>
                  <a:pt x="1412544" y="436729"/>
                </a:cubicBezTo>
                <a:cubicBezTo>
                  <a:pt x="1572905" y="425356"/>
                  <a:pt x="1712794" y="1166884"/>
                  <a:pt x="1842448" y="1125941"/>
                </a:cubicBezTo>
                <a:cubicBezTo>
                  <a:pt x="1972102" y="1084998"/>
                  <a:pt x="2072185" y="193344"/>
                  <a:pt x="2190466" y="191069"/>
                </a:cubicBezTo>
                <a:cubicBezTo>
                  <a:pt x="2308747" y="188794"/>
                  <a:pt x="2449774" y="1144138"/>
                  <a:pt x="2552132" y="1112293"/>
                </a:cubicBezTo>
                <a:cubicBezTo>
                  <a:pt x="2654490" y="1080448"/>
                  <a:pt x="2729552" y="540224"/>
                  <a:pt x="2804615" y="0"/>
                </a:cubicBezTo>
              </a:path>
            </a:pathLst>
          </a:cu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60E775-3FE8-58D0-680E-C689DA4307D5}"/>
              </a:ext>
            </a:extLst>
          </p:cNvPr>
          <p:cNvSpPr txBox="1"/>
          <p:nvPr/>
        </p:nvSpPr>
        <p:spPr>
          <a:xfrm>
            <a:off x="8441140" y="4558352"/>
            <a:ext cx="2805576" cy="369332"/>
          </a:xfrm>
          <a:prstGeom prst="rect">
            <a:avLst/>
          </a:prstGeom>
          <a:noFill/>
        </p:spPr>
        <p:txBody>
          <a:bodyPr wrap="none" rtlCol="0">
            <a:spAutoFit/>
          </a:bodyPr>
          <a:lstStyle/>
          <a:p>
            <a:r>
              <a:rPr lang="en-US" dirty="0">
                <a:solidFill>
                  <a:srgbClr val="FF0000"/>
                </a:solidFill>
                <a:latin typeface="AhnbergHand" pitchFamily="2" charset="0"/>
              </a:rPr>
              <a:t>Predictive uncertainty</a:t>
            </a:r>
          </a:p>
        </p:txBody>
      </p:sp>
      <p:sp>
        <p:nvSpPr>
          <p:cNvPr id="11" name="Freeform 10">
            <a:extLst>
              <a:ext uri="{FF2B5EF4-FFF2-40B4-BE49-F238E27FC236}">
                <a16:creationId xmlns:a16="http://schemas.microsoft.com/office/drawing/2014/main" id="{2CBA0709-48FE-4678-772B-D84716D457F7}"/>
              </a:ext>
            </a:extLst>
          </p:cNvPr>
          <p:cNvSpPr/>
          <p:nvPr/>
        </p:nvSpPr>
        <p:spPr>
          <a:xfrm>
            <a:off x="7961736" y="4176168"/>
            <a:ext cx="554467" cy="619621"/>
          </a:xfrm>
          <a:custGeom>
            <a:avLst/>
            <a:gdLst>
              <a:gd name="csX0" fmla="*/ 554467 w 554467"/>
              <a:gd name="csY0" fmla="*/ 559605 h 619621"/>
              <a:gd name="csX1" fmla="*/ 63148 w 554467"/>
              <a:gd name="csY1" fmla="*/ 586901 h 619621"/>
              <a:gd name="csX2" fmla="*/ 56324 w 554467"/>
              <a:gd name="csY2" fmla="*/ 163820 h 619621"/>
              <a:gd name="csX3" fmla="*/ 520348 w 554467"/>
              <a:gd name="csY3" fmla="*/ 40990 h 619621"/>
              <a:gd name="csX4" fmla="*/ 417989 w 554467"/>
              <a:gd name="csY4" fmla="*/ 47 h 619621"/>
              <a:gd name="csX5" fmla="*/ 533995 w 554467"/>
              <a:gd name="csY5" fmla="*/ 34166 h 619621"/>
              <a:gd name="csX6" fmla="*/ 506700 w 554467"/>
              <a:gd name="csY6" fmla="*/ 95581 h 6196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54467" h="619621">
                <a:moveTo>
                  <a:pt x="554467" y="559605"/>
                </a:moveTo>
                <a:cubicBezTo>
                  <a:pt x="350319" y="606235"/>
                  <a:pt x="146172" y="652865"/>
                  <a:pt x="63148" y="586901"/>
                </a:cubicBezTo>
                <a:cubicBezTo>
                  <a:pt x="-19876" y="520937"/>
                  <a:pt x="-19876" y="254805"/>
                  <a:pt x="56324" y="163820"/>
                </a:cubicBezTo>
                <a:cubicBezTo>
                  <a:pt x="132524" y="72835"/>
                  <a:pt x="460070" y="68285"/>
                  <a:pt x="520348" y="40990"/>
                </a:cubicBezTo>
                <a:cubicBezTo>
                  <a:pt x="580626" y="13694"/>
                  <a:pt x="415715" y="1184"/>
                  <a:pt x="417989" y="47"/>
                </a:cubicBezTo>
                <a:cubicBezTo>
                  <a:pt x="420263" y="-1090"/>
                  <a:pt x="519210" y="18244"/>
                  <a:pt x="533995" y="34166"/>
                </a:cubicBezTo>
                <a:cubicBezTo>
                  <a:pt x="548780" y="50088"/>
                  <a:pt x="527740" y="72834"/>
                  <a:pt x="506700" y="95581"/>
                </a:cubicBezTo>
              </a:path>
            </a:pathLst>
          </a:cu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91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35F42-7A42-765B-0C1E-57A076B6D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9357E-2DEE-9E01-2ECB-818D7B66477C}"/>
              </a:ext>
            </a:extLst>
          </p:cNvPr>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V4 BGP Table Size Predictions</a:t>
            </a:r>
          </a:p>
        </p:txBody>
      </p:sp>
      <p:sp>
        <p:nvSpPr>
          <p:cNvPr id="3" name="Content Placeholder 2">
            <a:extLst>
              <a:ext uri="{FF2B5EF4-FFF2-40B4-BE49-F238E27FC236}">
                <a16:creationId xmlns:a16="http://schemas.microsoft.com/office/drawing/2014/main" id="{57365675-75CD-5D3E-59F4-E13392225EC6}"/>
              </a:ext>
            </a:extLst>
          </p:cNvPr>
          <p:cNvSpPr>
            <a:spLocks noGrp="1"/>
          </p:cNvSpPr>
          <p:nvPr>
            <p:ph idx="1"/>
          </p:nvPr>
        </p:nvSpPr>
        <p:spPr>
          <a:xfrm>
            <a:off x="443320" y="1916583"/>
            <a:ext cx="4663069" cy="4565103"/>
          </a:xfrm>
        </p:spPr>
        <p:txBody>
          <a:bodyPr>
            <a:normAutofit/>
          </a:bodyPr>
          <a:lstStyle/>
          <a:p>
            <a:pPr marL="0" indent="0">
              <a:spcBef>
                <a:spcPts val="600"/>
              </a:spcBef>
              <a:buNone/>
            </a:pPr>
            <a:r>
              <a:rPr lang="en-US" sz="1800" dirty="0"/>
              <a:t>Year	  RIB Size   </a:t>
            </a:r>
            <a:r>
              <a:rPr lang="en-US" sz="1800" dirty="0">
                <a:solidFill>
                  <a:schemeClr val="bg1">
                    <a:lumMod val="65000"/>
                  </a:schemeClr>
                </a:solidFill>
              </a:rPr>
              <a:t>Prediction</a:t>
            </a:r>
            <a:r>
              <a:rPr lang="en-US" sz="1800" dirty="0"/>
              <a:t> </a:t>
            </a:r>
          </a:p>
          <a:p>
            <a:pPr marL="0" indent="0" algn="just">
              <a:spcBef>
                <a:spcPts val="600"/>
              </a:spcBef>
              <a:buNone/>
            </a:pPr>
            <a:r>
              <a:rPr lang="en-US" sz="1800" i="1" dirty="0"/>
              <a:t>2019	  760,000</a:t>
            </a:r>
          </a:p>
          <a:p>
            <a:pPr marL="0" indent="0">
              <a:spcBef>
                <a:spcPts val="600"/>
              </a:spcBef>
              <a:buNone/>
            </a:pPr>
            <a:r>
              <a:rPr lang="en-US" sz="1800" i="1" dirty="0"/>
              <a:t>2020	  814,000</a:t>
            </a:r>
          </a:p>
          <a:p>
            <a:pPr marL="0" indent="0">
              <a:spcBef>
                <a:spcPts val="600"/>
              </a:spcBef>
              <a:buNone/>
            </a:pPr>
            <a:r>
              <a:rPr lang="en-US" sz="1800" i="1" dirty="0"/>
              <a:t>2021	 856,000</a:t>
            </a:r>
          </a:p>
          <a:p>
            <a:pPr marL="0" indent="0">
              <a:spcBef>
                <a:spcPts val="600"/>
              </a:spcBef>
              <a:buNone/>
            </a:pPr>
            <a:r>
              <a:rPr lang="en-US" sz="1800" i="1" dirty="0"/>
              <a:t>2022</a:t>
            </a:r>
            <a:r>
              <a:rPr lang="en-US" sz="1800" i="1" dirty="0">
                <a:solidFill>
                  <a:schemeClr val="bg1">
                    <a:lumMod val="50000"/>
                  </a:schemeClr>
                </a:solidFill>
              </a:rPr>
              <a:t>	  </a:t>
            </a:r>
            <a:r>
              <a:rPr lang="en-US" sz="1800" i="1" dirty="0"/>
              <a:t>906,000</a:t>
            </a:r>
            <a:r>
              <a:rPr lang="en-US" sz="1800" i="1" dirty="0">
                <a:solidFill>
                  <a:schemeClr val="bg1">
                    <a:lumMod val="50000"/>
                  </a:schemeClr>
                </a:solidFill>
              </a:rPr>
              <a:t>    </a:t>
            </a:r>
          </a:p>
          <a:p>
            <a:pPr marL="0" indent="0">
              <a:spcBef>
                <a:spcPts val="600"/>
              </a:spcBef>
              <a:buNone/>
            </a:pPr>
            <a:r>
              <a:rPr lang="en-US" sz="1800" i="1" dirty="0"/>
              <a:t>2023	  942,000</a:t>
            </a:r>
          </a:p>
          <a:p>
            <a:pPr marL="0" indent="0">
              <a:spcBef>
                <a:spcPts val="600"/>
              </a:spcBef>
              <a:buNone/>
            </a:pPr>
            <a:r>
              <a:rPr lang="en-US" sz="1800" i="1" dirty="0">
                <a:solidFill>
                  <a:schemeClr val="tx1">
                    <a:lumMod val="95000"/>
                    <a:lumOff val="5000"/>
                  </a:schemeClr>
                </a:solidFill>
              </a:rPr>
              <a:t>2024           944,000</a:t>
            </a:r>
            <a:r>
              <a:rPr lang="en-US" sz="1800" b="1" i="1" dirty="0">
                <a:solidFill>
                  <a:schemeClr val="tx1">
                    <a:lumMod val="95000"/>
                    <a:lumOff val="5000"/>
                  </a:schemeClr>
                </a:solidFill>
              </a:rPr>
              <a:t> </a:t>
            </a:r>
            <a:endParaRPr lang="en-US" sz="1800" i="1" dirty="0">
              <a:solidFill>
                <a:schemeClr val="tx1">
                  <a:lumMod val="95000"/>
                  <a:lumOff val="5000"/>
                </a:schemeClr>
              </a:solidFill>
            </a:endParaRPr>
          </a:p>
          <a:p>
            <a:pPr marL="0" indent="0">
              <a:spcBef>
                <a:spcPts val="600"/>
              </a:spcBef>
              <a:buNone/>
            </a:pPr>
            <a:r>
              <a:rPr lang="en-US" sz="1800" i="1" dirty="0">
                <a:solidFill>
                  <a:schemeClr val="tx1">
                    <a:lumMod val="95000"/>
                    <a:lumOff val="5000"/>
                  </a:schemeClr>
                </a:solidFill>
              </a:rPr>
              <a:t>2025	  996,000	       994,000</a:t>
            </a:r>
          </a:p>
          <a:p>
            <a:pPr marL="0" indent="0">
              <a:spcBef>
                <a:spcPts val="600"/>
              </a:spcBef>
              <a:buNone/>
            </a:pPr>
            <a:r>
              <a:rPr lang="en-US" sz="1800" i="1" dirty="0">
                <a:solidFill>
                  <a:schemeClr val="bg1">
                    <a:lumMod val="50000"/>
                  </a:schemeClr>
                </a:solidFill>
              </a:rPr>
              <a:t>2026       1,040,000	    1,101,000</a:t>
            </a:r>
          </a:p>
          <a:p>
            <a:pPr marL="0" indent="0">
              <a:spcBef>
                <a:spcPts val="600"/>
              </a:spcBef>
              <a:buNone/>
            </a:pPr>
            <a:r>
              <a:rPr lang="en-US" sz="1800" i="1" dirty="0">
                <a:solidFill>
                  <a:schemeClr val="bg1">
                    <a:lumMod val="65000"/>
                  </a:schemeClr>
                </a:solidFill>
              </a:rPr>
              <a:t>2027                                 1,035,000</a:t>
            </a:r>
          </a:p>
          <a:p>
            <a:pPr marL="0" indent="0">
              <a:spcBef>
                <a:spcPts val="600"/>
              </a:spcBef>
              <a:buNone/>
            </a:pPr>
            <a:r>
              <a:rPr lang="en-US" sz="1800" i="1" dirty="0">
                <a:solidFill>
                  <a:schemeClr val="bg1">
                    <a:lumMod val="65000"/>
                  </a:schemeClr>
                </a:solidFill>
              </a:rPr>
              <a:t>2028		    1,048,000</a:t>
            </a:r>
          </a:p>
          <a:p>
            <a:pPr marL="0" indent="0">
              <a:spcBef>
                <a:spcPts val="600"/>
              </a:spcBef>
              <a:buNone/>
            </a:pPr>
            <a:r>
              <a:rPr lang="en-US" sz="1800" i="1" dirty="0">
                <a:solidFill>
                  <a:schemeClr val="bg1">
                    <a:lumMod val="65000"/>
                  </a:schemeClr>
                </a:solidFill>
              </a:rPr>
              <a:t>2029                                 1,057,000</a:t>
            </a:r>
          </a:p>
          <a:p>
            <a:pPr marL="0" indent="0">
              <a:spcBef>
                <a:spcPts val="600"/>
              </a:spcBef>
              <a:buNone/>
            </a:pPr>
            <a:r>
              <a:rPr lang="en-US" sz="1800" dirty="0">
                <a:solidFill>
                  <a:schemeClr val="bg1">
                    <a:lumMod val="65000"/>
                  </a:schemeClr>
                </a:solidFill>
              </a:rPr>
              <a:t>2030		    </a:t>
            </a:r>
            <a:r>
              <a:rPr lang="en-US" sz="1800" i="1" dirty="0">
                <a:solidFill>
                  <a:schemeClr val="bg1">
                    <a:lumMod val="65000"/>
                  </a:schemeClr>
                </a:solidFill>
              </a:rPr>
              <a:t>1,060,000</a:t>
            </a:r>
          </a:p>
        </p:txBody>
      </p:sp>
      <p:pic>
        <p:nvPicPr>
          <p:cNvPr id="8" name="Picture 7" descr="A graph with red and blue lines&#10;&#10;AI-generated content may be incorrect.">
            <a:extLst>
              <a:ext uri="{FF2B5EF4-FFF2-40B4-BE49-F238E27FC236}">
                <a16:creationId xmlns:a16="http://schemas.microsoft.com/office/drawing/2014/main" id="{4336BC90-B0EF-D993-6DAA-1D22F62A9AD9}"/>
              </a:ext>
            </a:extLst>
          </p:cNvPr>
          <p:cNvPicPr>
            <a:picLocks noChangeAspect="1"/>
          </p:cNvPicPr>
          <p:nvPr/>
        </p:nvPicPr>
        <p:blipFill>
          <a:blip r:embed="rId2"/>
          <a:stretch>
            <a:fillRect/>
          </a:stretch>
        </p:blipFill>
        <p:spPr>
          <a:xfrm>
            <a:off x="3976280" y="1551214"/>
            <a:ext cx="7772400" cy="4614862"/>
          </a:xfrm>
          <a:prstGeom prst="rect">
            <a:avLst/>
          </a:prstGeom>
        </p:spPr>
      </p:pic>
      <p:sp>
        <p:nvSpPr>
          <p:cNvPr id="9" name="Freeform 8">
            <a:extLst>
              <a:ext uri="{FF2B5EF4-FFF2-40B4-BE49-F238E27FC236}">
                <a16:creationId xmlns:a16="http://schemas.microsoft.com/office/drawing/2014/main" id="{A83BC2E3-C73B-A1AF-846B-7335CC778CA3}"/>
              </a:ext>
            </a:extLst>
          </p:cNvPr>
          <p:cNvSpPr/>
          <p:nvPr/>
        </p:nvSpPr>
        <p:spPr>
          <a:xfrm>
            <a:off x="8441140" y="3063922"/>
            <a:ext cx="2804615" cy="1209197"/>
          </a:xfrm>
          <a:custGeom>
            <a:avLst/>
            <a:gdLst>
              <a:gd name="csX0" fmla="*/ 0 w 2804615"/>
              <a:gd name="csY0" fmla="*/ 1078174 h 1209197"/>
              <a:gd name="csX1" fmla="*/ 368490 w 2804615"/>
              <a:gd name="csY1" fmla="*/ 791571 h 1209197"/>
              <a:gd name="csX2" fmla="*/ 382138 w 2804615"/>
              <a:gd name="csY2" fmla="*/ 1207827 h 1209197"/>
              <a:gd name="csX3" fmla="*/ 859809 w 2804615"/>
              <a:gd name="csY3" fmla="*/ 620974 h 1209197"/>
              <a:gd name="csX4" fmla="*/ 880281 w 2804615"/>
              <a:gd name="csY4" fmla="*/ 1194179 h 1209197"/>
              <a:gd name="csX5" fmla="*/ 1412544 w 2804615"/>
              <a:gd name="csY5" fmla="*/ 436729 h 1209197"/>
              <a:gd name="csX6" fmla="*/ 1842448 w 2804615"/>
              <a:gd name="csY6" fmla="*/ 1125941 h 1209197"/>
              <a:gd name="csX7" fmla="*/ 2190466 w 2804615"/>
              <a:gd name="csY7" fmla="*/ 191069 h 1209197"/>
              <a:gd name="csX8" fmla="*/ 2552132 w 2804615"/>
              <a:gd name="csY8" fmla="*/ 1112293 h 1209197"/>
              <a:gd name="csX9" fmla="*/ 2804615 w 2804615"/>
              <a:gd name="csY9" fmla="*/ 0 h 12091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804615" h="1209197">
                <a:moveTo>
                  <a:pt x="0" y="1078174"/>
                </a:moveTo>
                <a:cubicBezTo>
                  <a:pt x="152400" y="924068"/>
                  <a:pt x="304800" y="769962"/>
                  <a:pt x="368490" y="791571"/>
                </a:cubicBezTo>
                <a:cubicBezTo>
                  <a:pt x="432180" y="813180"/>
                  <a:pt x="300252" y="1236260"/>
                  <a:pt x="382138" y="1207827"/>
                </a:cubicBezTo>
                <a:cubicBezTo>
                  <a:pt x="464025" y="1179394"/>
                  <a:pt x="776785" y="623249"/>
                  <a:pt x="859809" y="620974"/>
                </a:cubicBezTo>
                <a:cubicBezTo>
                  <a:pt x="942833" y="618699"/>
                  <a:pt x="788159" y="1224886"/>
                  <a:pt x="880281" y="1194179"/>
                </a:cubicBezTo>
                <a:cubicBezTo>
                  <a:pt x="972403" y="1163472"/>
                  <a:pt x="1252183" y="448102"/>
                  <a:pt x="1412544" y="436729"/>
                </a:cubicBezTo>
                <a:cubicBezTo>
                  <a:pt x="1572905" y="425356"/>
                  <a:pt x="1712794" y="1166884"/>
                  <a:pt x="1842448" y="1125941"/>
                </a:cubicBezTo>
                <a:cubicBezTo>
                  <a:pt x="1972102" y="1084998"/>
                  <a:pt x="2072185" y="193344"/>
                  <a:pt x="2190466" y="191069"/>
                </a:cubicBezTo>
                <a:cubicBezTo>
                  <a:pt x="2308747" y="188794"/>
                  <a:pt x="2449774" y="1144138"/>
                  <a:pt x="2552132" y="1112293"/>
                </a:cubicBezTo>
                <a:cubicBezTo>
                  <a:pt x="2654490" y="1080448"/>
                  <a:pt x="2729552" y="540224"/>
                  <a:pt x="2804615" y="0"/>
                </a:cubicBezTo>
              </a:path>
            </a:pathLst>
          </a:cu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C2006D-0D61-E659-8526-DA190D9C999A}"/>
              </a:ext>
            </a:extLst>
          </p:cNvPr>
          <p:cNvSpPr txBox="1"/>
          <p:nvPr/>
        </p:nvSpPr>
        <p:spPr>
          <a:xfrm>
            <a:off x="8441140" y="4558352"/>
            <a:ext cx="2805576" cy="369332"/>
          </a:xfrm>
          <a:prstGeom prst="rect">
            <a:avLst/>
          </a:prstGeom>
          <a:noFill/>
        </p:spPr>
        <p:txBody>
          <a:bodyPr wrap="none" rtlCol="0">
            <a:spAutoFit/>
          </a:bodyPr>
          <a:lstStyle/>
          <a:p>
            <a:r>
              <a:rPr lang="en-US" dirty="0">
                <a:solidFill>
                  <a:srgbClr val="FF0000"/>
                </a:solidFill>
                <a:latin typeface="AhnbergHand" pitchFamily="2" charset="0"/>
              </a:rPr>
              <a:t>Predictive uncertainty</a:t>
            </a:r>
          </a:p>
        </p:txBody>
      </p:sp>
      <p:sp>
        <p:nvSpPr>
          <p:cNvPr id="11" name="Freeform 10">
            <a:extLst>
              <a:ext uri="{FF2B5EF4-FFF2-40B4-BE49-F238E27FC236}">
                <a16:creationId xmlns:a16="http://schemas.microsoft.com/office/drawing/2014/main" id="{36E98801-1F95-7109-85D4-B76EAFAD2C85}"/>
              </a:ext>
            </a:extLst>
          </p:cNvPr>
          <p:cNvSpPr/>
          <p:nvPr/>
        </p:nvSpPr>
        <p:spPr>
          <a:xfrm>
            <a:off x="7961736" y="4176168"/>
            <a:ext cx="554467" cy="619621"/>
          </a:xfrm>
          <a:custGeom>
            <a:avLst/>
            <a:gdLst>
              <a:gd name="csX0" fmla="*/ 554467 w 554467"/>
              <a:gd name="csY0" fmla="*/ 559605 h 619621"/>
              <a:gd name="csX1" fmla="*/ 63148 w 554467"/>
              <a:gd name="csY1" fmla="*/ 586901 h 619621"/>
              <a:gd name="csX2" fmla="*/ 56324 w 554467"/>
              <a:gd name="csY2" fmla="*/ 163820 h 619621"/>
              <a:gd name="csX3" fmla="*/ 520348 w 554467"/>
              <a:gd name="csY3" fmla="*/ 40990 h 619621"/>
              <a:gd name="csX4" fmla="*/ 417989 w 554467"/>
              <a:gd name="csY4" fmla="*/ 47 h 619621"/>
              <a:gd name="csX5" fmla="*/ 533995 w 554467"/>
              <a:gd name="csY5" fmla="*/ 34166 h 619621"/>
              <a:gd name="csX6" fmla="*/ 506700 w 554467"/>
              <a:gd name="csY6" fmla="*/ 95581 h 6196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54467" h="619621">
                <a:moveTo>
                  <a:pt x="554467" y="559605"/>
                </a:moveTo>
                <a:cubicBezTo>
                  <a:pt x="350319" y="606235"/>
                  <a:pt x="146172" y="652865"/>
                  <a:pt x="63148" y="586901"/>
                </a:cubicBezTo>
                <a:cubicBezTo>
                  <a:pt x="-19876" y="520937"/>
                  <a:pt x="-19876" y="254805"/>
                  <a:pt x="56324" y="163820"/>
                </a:cubicBezTo>
                <a:cubicBezTo>
                  <a:pt x="132524" y="72835"/>
                  <a:pt x="460070" y="68285"/>
                  <a:pt x="520348" y="40990"/>
                </a:cubicBezTo>
                <a:cubicBezTo>
                  <a:pt x="580626" y="13694"/>
                  <a:pt x="415715" y="1184"/>
                  <a:pt x="417989" y="47"/>
                </a:cubicBezTo>
                <a:cubicBezTo>
                  <a:pt x="420263" y="-1090"/>
                  <a:pt x="519210" y="18244"/>
                  <a:pt x="533995" y="34166"/>
                </a:cubicBezTo>
                <a:cubicBezTo>
                  <a:pt x="548780" y="50088"/>
                  <a:pt x="527740" y="72834"/>
                  <a:pt x="506700" y="95581"/>
                </a:cubicBezTo>
              </a:path>
            </a:pathLst>
          </a:cu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EB489A-12AA-6D76-B0D9-6223F7CF988B}"/>
              </a:ext>
            </a:extLst>
          </p:cNvPr>
          <p:cNvSpPr txBox="1"/>
          <p:nvPr/>
        </p:nvSpPr>
        <p:spPr>
          <a:xfrm>
            <a:off x="1171388" y="5158163"/>
            <a:ext cx="9849224" cy="1600436"/>
          </a:xfrm>
          <a:prstGeom prst="rect">
            <a:avLst/>
          </a:prstGeom>
          <a:solidFill>
            <a:schemeClr val="bg1"/>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2025 saw a higher growth than a polynomial model would predict</a:t>
            </a:r>
          </a:p>
          <a:p>
            <a:pPr defTabSz="1219140"/>
            <a:r>
              <a:rPr lang="en-AU" sz="2400" dirty="0"/>
              <a:t>The best fit over the past 5 years is still a polynomial model, but the best fit over the past 3 years is a linear model</a:t>
            </a:r>
          </a:p>
          <a:p>
            <a:pPr defTabSz="1219140"/>
            <a:endParaRPr lang="en-AU" sz="2400" dirty="0"/>
          </a:p>
        </p:txBody>
      </p:sp>
    </p:spTree>
    <p:extLst>
      <p:ext uri="{BB962C8B-B14F-4D97-AF65-F5344CB8AC3E}">
        <p14:creationId xmlns:p14="http://schemas.microsoft.com/office/powerpoint/2010/main" val="301245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showing the growth of a number of people&#10;&#10;AI-generated content may be incorrect.">
            <a:extLst>
              <a:ext uri="{FF2B5EF4-FFF2-40B4-BE49-F238E27FC236}">
                <a16:creationId xmlns:a16="http://schemas.microsoft.com/office/drawing/2014/main" id="{4C824594-7989-D048-C49C-C4799CD3E332}"/>
              </a:ext>
            </a:extLst>
          </p:cNvPr>
          <p:cNvPicPr>
            <a:picLocks noChangeAspect="1"/>
          </p:cNvPicPr>
          <p:nvPr/>
        </p:nvPicPr>
        <p:blipFill>
          <a:blip r:embed="rId2"/>
          <a:stretch>
            <a:fillRect/>
          </a:stretch>
        </p:blipFill>
        <p:spPr>
          <a:xfrm>
            <a:off x="4419600" y="1620350"/>
            <a:ext cx="7772400" cy="4614862"/>
          </a:xfrm>
          <a:prstGeom prst="rect">
            <a:avLst/>
          </a:prstGeom>
        </p:spPr>
      </p:pic>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162613" y="1917582"/>
            <a:ext cx="9361040" cy="4565103"/>
          </a:xfrm>
        </p:spPr>
        <p:txBody>
          <a:bodyPr>
            <a:normAutofit/>
          </a:bodyPr>
          <a:lstStyle/>
          <a:p>
            <a:pPr marL="0" indent="0">
              <a:spcBef>
                <a:spcPts val="600"/>
              </a:spcBef>
              <a:buNone/>
            </a:pPr>
            <a:r>
              <a:rPr lang="en-US" sz="2000" dirty="0"/>
              <a:t>Year	  RIB Size</a:t>
            </a:r>
            <a:endParaRPr lang="en-US" sz="1867" i="1" dirty="0"/>
          </a:p>
          <a:p>
            <a:pPr marL="0" indent="0">
              <a:spcBef>
                <a:spcPts val="600"/>
              </a:spcBef>
              <a:buNone/>
            </a:pPr>
            <a:r>
              <a:rPr lang="en-US" sz="1867" i="1" dirty="0"/>
              <a:t>2019	  62,000	</a:t>
            </a:r>
          </a:p>
          <a:p>
            <a:pPr marL="0" indent="0">
              <a:spcBef>
                <a:spcPts val="600"/>
              </a:spcBef>
              <a:buNone/>
            </a:pPr>
            <a:r>
              <a:rPr lang="en-US" sz="1867" i="1" dirty="0"/>
              <a:t>2020	  79,000	</a:t>
            </a:r>
          </a:p>
          <a:p>
            <a:pPr marL="0" indent="0">
              <a:spcBef>
                <a:spcPts val="600"/>
              </a:spcBef>
              <a:buNone/>
            </a:pPr>
            <a:r>
              <a:rPr lang="en-US" sz="1867" i="1" dirty="0"/>
              <a:t>2021	106,000</a:t>
            </a:r>
          </a:p>
          <a:p>
            <a:pPr marL="0" indent="0">
              <a:spcBef>
                <a:spcPts val="600"/>
              </a:spcBef>
              <a:buNone/>
            </a:pPr>
            <a:r>
              <a:rPr lang="en-US" sz="1867" i="1" dirty="0"/>
              <a:t>2022	147,000	</a:t>
            </a:r>
          </a:p>
          <a:p>
            <a:pPr marL="0" indent="0">
              <a:spcBef>
                <a:spcPts val="600"/>
              </a:spcBef>
              <a:buNone/>
            </a:pPr>
            <a:r>
              <a:rPr lang="en-US" sz="1867" i="1" dirty="0"/>
              <a:t>2023	172,000	</a:t>
            </a:r>
          </a:p>
          <a:p>
            <a:pPr marL="0" indent="0">
              <a:spcBef>
                <a:spcPts val="600"/>
              </a:spcBef>
              <a:buNone/>
            </a:pPr>
            <a:r>
              <a:rPr lang="en-US" sz="1867" i="1" dirty="0"/>
              <a:t>2024</a:t>
            </a:r>
            <a:r>
              <a:rPr lang="en-US" sz="1867" i="1" dirty="0">
                <a:solidFill>
                  <a:schemeClr val="bg1">
                    <a:lumMod val="50000"/>
                  </a:schemeClr>
                </a:solidFill>
              </a:rPr>
              <a:t>	</a:t>
            </a:r>
            <a:r>
              <a:rPr lang="en-US" sz="1867" i="1" dirty="0"/>
              <a:t>201,000</a:t>
            </a:r>
            <a:r>
              <a:rPr lang="en-US" sz="1867" b="1" i="1" dirty="0"/>
              <a:t> </a:t>
            </a:r>
            <a:r>
              <a:rPr lang="en-US" sz="1867" i="1" dirty="0">
                <a:solidFill>
                  <a:schemeClr val="bg1">
                    <a:lumMod val="50000"/>
                  </a:schemeClr>
                </a:solidFill>
              </a:rPr>
              <a:t> </a:t>
            </a:r>
            <a:r>
              <a:rPr lang="en-US" sz="1867" b="1" i="1" dirty="0">
                <a:solidFill>
                  <a:schemeClr val="bg1">
                    <a:lumMod val="50000"/>
                  </a:schemeClr>
                </a:solidFill>
              </a:rPr>
              <a:t> </a:t>
            </a:r>
            <a:r>
              <a:rPr lang="en-US" sz="1867" b="1" i="1" dirty="0"/>
              <a:t>   </a:t>
            </a:r>
            <a:endParaRPr lang="en-US" sz="1867" i="1" dirty="0">
              <a:solidFill>
                <a:schemeClr val="bg1">
                  <a:lumMod val="50000"/>
                </a:schemeClr>
              </a:solidFill>
            </a:endParaRPr>
          </a:p>
          <a:p>
            <a:pPr marL="0" indent="0">
              <a:spcBef>
                <a:spcPts val="600"/>
              </a:spcBef>
              <a:buNone/>
            </a:pPr>
            <a:r>
              <a:rPr lang="en-US" sz="1867" i="1" dirty="0"/>
              <a:t>2025	222,000</a:t>
            </a:r>
            <a:r>
              <a:rPr lang="en-US" sz="1867" i="1" dirty="0">
                <a:solidFill>
                  <a:schemeClr val="bg1">
                    <a:lumMod val="50000"/>
                  </a:schemeClr>
                </a:solidFill>
              </a:rPr>
              <a:t>                     </a:t>
            </a:r>
          </a:p>
          <a:p>
            <a:pPr marL="0" indent="0">
              <a:spcBef>
                <a:spcPts val="600"/>
              </a:spcBef>
              <a:buNone/>
            </a:pPr>
            <a:r>
              <a:rPr lang="en-US" sz="1867" i="1" dirty="0"/>
              <a:t>2026	250,000	</a:t>
            </a:r>
            <a:r>
              <a:rPr lang="en-US" sz="1867" i="1" dirty="0">
                <a:solidFill>
                  <a:schemeClr val="bg1">
                    <a:lumMod val="50000"/>
                  </a:schemeClr>
                </a:solidFill>
              </a:rPr>
              <a:t>245,000        254,000</a:t>
            </a:r>
          </a:p>
          <a:p>
            <a:pPr marL="0" indent="0">
              <a:spcBef>
                <a:spcPts val="600"/>
              </a:spcBef>
              <a:buNone/>
            </a:pPr>
            <a:r>
              <a:rPr lang="en-US" sz="1867" i="1" dirty="0">
                <a:solidFill>
                  <a:schemeClr val="bg1">
                    <a:lumMod val="50000"/>
                  </a:schemeClr>
                </a:solidFill>
              </a:rPr>
              <a:t>2027                    	271,000        286,000</a:t>
            </a:r>
          </a:p>
          <a:p>
            <a:pPr marL="0" indent="0">
              <a:spcBef>
                <a:spcPts val="600"/>
              </a:spcBef>
              <a:buNone/>
            </a:pPr>
            <a:r>
              <a:rPr lang="en-US" sz="1867" i="1" dirty="0">
                <a:solidFill>
                  <a:schemeClr val="bg1">
                    <a:lumMod val="50000"/>
                  </a:schemeClr>
                </a:solidFill>
              </a:rPr>
              <a:t>2028                    	296,000        319,000</a:t>
            </a:r>
          </a:p>
          <a:p>
            <a:pPr marL="0" indent="0">
              <a:spcBef>
                <a:spcPts val="600"/>
              </a:spcBef>
              <a:buNone/>
            </a:pPr>
            <a:r>
              <a:rPr lang="en-US" sz="1867" i="1" dirty="0">
                <a:solidFill>
                  <a:schemeClr val="bg1">
                    <a:lumMod val="50000"/>
                  </a:schemeClr>
                </a:solidFill>
              </a:rPr>
              <a:t>2029                    	322,000	      353,000</a:t>
            </a:r>
          </a:p>
          <a:p>
            <a:pPr marL="0" indent="0">
              <a:spcBef>
                <a:spcPts val="600"/>
              </a:spcBef>
              <a:buNone/>
            </a:pPr>
            <a:r>
              <a:rPr lang="en-US" sz="1867" i="1" dirty="0">
                <a:solidFill>
                  <a:schemeClr val="bg1">
                    <a:lumMod val="50000"/>
                  </a:schemeClr>
                </a:solidFill>
              </a:rPr>
              <a:t>2030		348,000	      388,000    </a:t>
            </a:r>
            <a:endParaRPr lang="en-US" sz="1867"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2211148" y="1872271"/>
            <a:ext cx="2477922" cy="420564"/>
          </a:xfrm>
          <a:prstGeom prst="rect">
            <a:avLst/>
          </a:prstGeom>
          <a:noFill/>
        </p:spPr>
        <p:txBody>
          <a:bodyPr wrap="none" rtlCol="0">
            <a:spAutoFit/>
          </a:bodyPr>
          <a:lstStyle/>
          <a:p>
            <a:r>
              <a:rPr lang="en-AU" sz="2133" dirty="0">
                <a:solidFill>
                  <a:schemeClr val="bg1">
                    <a:lumMod val="65000"/>
                  </a:schemeClr>
                </a:solidFill>
              </a:rPr>
              <a:t>Linear </a:t>
            </a:r>
            <a:r>
              <a:rPr lang="en-AU" sz="2133" dirty="0"/>
              <a:t>    </a:t>
            </a:r>
            <a:r>
              <a:rPr lang="en-AU" sz="2133" dirty="0">
                <a:solidFill>
                  <a:schemeClr val="bg1">
                    <a:lumMod val="65000"/>
                  </a:schemeClr>
                </a:solidFill>
              </a:rPr>
              <a:t>O(2) Poly</a:t>
            </a:r>
            <a:r>
              <a:rPr lang="en-AU" sz="2133" dirty="0"/>
              <a:t>    </a:t>
            </a:r>
          </a:p>
        </p:txBody>
      </p:sp>
      <p:sp>
        <p:nvSpPr>
          <p:cNvPr id="5" name="TextBox 4">
            <a:extLst>
              <a:ext uri="{FF2B5EF4-FFF2-40B4-BE49-F238E27FC236}">
                <a16:creationId xmlns:a16="http://schemas.microsoft.com/office/drawing/2014/main" id="{4A64AD64-C140-344B-8BA1-C36C297F800F}"/>
              </a:ext>
            </a:extLst>
          </p:cNvPr>
          <p:cNvSpPr txBox="1"/>
          <p:nvPr/>
        </p:nvSpPr>
        <p:spPr>
          <a:xfrm>
            <a:off x="1569702" y="6536317"/>
            <a:ext cx="59448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40"/>
            <a:r>
              <a:rPr lang="en-AU" sz="1400" i="1" dirty="0"/>
              <a:t>Note that the IPv6 tables are 128bits wide – i.e. 4x the size of the IPv4 tables!</a:t>
            </a:r>
          </a:p>
        </p:txBody>
      </p:sp>
    </p:spTree>
    <p:extLst>
      <p:ext uri="{BB962C8B-B14F-4D97-AF65-F5344CB8AC3E}">
        <p14:creationId xmlns:p14="http://schemas.microsoft.com/office/powerpoint/2010/main" val="293815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E717-5692-9BAC-45B5-4FD29277C6A0}"/>
              </a:ext>
            </a:extLst>
          </p:cNvPr>
          <p:cNvSpPr>
            <a:spLocks noGrp="1"/>
          </p:cNvSpPr>
          <p:nvPr>
            <p:ph type="title"/>
          </p:nvPr>
        </p:nvSpPr>
        <p:spPr>
          <a:xfrm>
            <a:off x="505620" y="17245"/>
            <a:ext cx="11686379" cy="1325563"/>
          </a:xfrm>
        </p:spPr>
        <p:txBody>
          <a:bodyPr/>
          <a:lstStyle/>
          <a:p>
            <a:r>
              <a:rPr lang="en-US" dirty="0"/>
              <a:t>32 Years of Routing the IPv4 Internet – FIB Count</a:t>
            </a:r>
          </a:p>
        </p:txBody>
      </p:sp>
      <p:pic>
        <p:nvPicPr>
          <p:cNvPr id="5" name="Content Placeholder 4" descr="A graph of a graph showing different colored lines&#10;&#10;AI-generated content may be incorrect.">
            <a:extLst>
              <a:ext uri="{FF2B5EF4-FFF2-40B4-BE49-F238E27FC236}">
                <a16:creationId xmlns:a16="http://schemas.microsoft.com/office/drawing/2014/main" id="{3C505535-5AC8-1AED-4962-8939B30002A7}"/>
              </a:ext>
            </a:extLst>
          </p:cNvPr>
          <p:cNvPicPr>
            <a:picLocks noGrp="1" noChangeAspect="1"/>
          </p:cNvPicPr>
          <p:nvPr>
            <p:ph idx="1"/>
          </p:nvPr>
        </p:nvPicPr>
        <p:blipFill>
          <a:blip r:embed="rId2"/>
          <a:stretch>
            <a:fillRect/>
          </a:stretch>
        </p:blipFill>
        <p:spPr>
          <a:xfrm>
            <a:off x="1061545" y="1276422"/>
            <a:ext cx="9133490" cy="5581578"/>
          </a:xfrm>
        </p:spPr>
      </p:pic>
      <p:sp>
        <p:nvSpPr>
          <p:cNvPr id="6" name="TextBox 5">
            <a:extLst>
              <a:ext uri="{FF2B5EF4-FFF2-40B4-BE49-F238E27FC236}">
                <a16:creationId xmlns:a16="http://schemas.microsoft.com/office/drawing/2014/main" id="{3EC5DDC8-1617-ACA5-75C3-6DE786894171}"/>
              </a:ext>
            </a:extLst>
          </p:cNvPr>
          <p:cNvSpPr txBox="1"/>
          <p:nvPr/>
        </p:nvSpPr>
        <p:spPr>
          <a:xfrm>
            <a:off x="1905274" y="5083589"/>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7" name="TextBox 6">
            <a:extLst>
              <a:ext uri="{FF2B5EF4-FFF2-40B4-BE49-F238E27FC236}">
                <a16:creationId xmlns:a16="http://schemas.microsoft.com/office/drawing/2014/main" id="{4FBC0E48-CA06-38BA-D667-C691B52B66AB}"/>
              </a:ext>
            </a:extLst>
          </p:cNvPr>
          <p:cNvSpPr txBox="1"/>
          <p:nvPr/>
        </p:nvSpPr>
        <p:spPr>
          <a:xfrm>
            <a:off x="2502785" y="4593130"/>
            <a:ext cx="3260636" cy="415498"/>
          </a:xfrm>
          <a:prstGeom prst="rect">
            <a:avLst/>
          </a:prstGeom>
          <a:solidFill>
            <a:srgbClr val="FFFFFF"/>
          </a:solidFill>
        </p:spPr>
        <p:txBody>
          <a:bodyPr wrap="square" rtlCol="0">
            <a:spAutoFit/>
          </a:bodyPr>
          <a:lstStyle/>
          <a:p>
            <a:r>
              <a:rPr lang="en-US" sz="1050" dirty="0">
                <a:latin typeface="AhnbergHand"/>
                <a:cs typeface="AhnbergHand"/>
              </a:rPr>
              <a:t>2001: The Great Internet </a:t>
            </a:r>
          </a:p>
          <a:p>
            <a:r>
              <a:rPr lang="en-US" sz="1050" dirty="0">
                <a:latin typeface="AhnbergHand"/>
                <a:cs typeface="AhnbergHand"/>
              </a:rPr>
              <a:t>Boom and Bust</a:t>
            </a:r>
          </a:p>
        </p:txBody>
      </p:sp>
      <p:sp>
        <p:nvSpPr>
          <p:cNvPr id="8" name="TextBox 7">
            <a:extLst>
              <a:ext uri="{FF2B5EF4-FFF2-40B4-BE49-F238E27FC236}">
                <a16:creationId xmlns:a16="http://schemas.microsoft.com/office/drawing/2014/main" id="{BFE51CB6-50BB-92B6-0C7A-B496E69B1EE4}"/>
              </a:ext>
            </a:extLst>
          </p:cNvPr>
          <p:cNvSpPr txBox="1"/>
          <p:nvPr/>
        </p:nvSpPr>
        <p:spPr>
          <a:xfrm>
            <a:off x="3914675" y="4119468"/>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9" name="TextBox 8">
            <a:extLst>
              <a:ext uri="{FF2B5EF4-FFF2-40B4-BE49-F238E27FC236}">
                <a16:creationId xmlns:a16="http://schemas.microsoft.com/office/drawing/2014/main" id="{99AA9402-E4B0-2832-84D8-D7DEF4BE1F4A}"/>
              </a:ext>
            </a:extLst>
          </p:cNvPr>
          <p:cNvSpPr txBox="1"/>
          <p:nvPr/>
        </p:nvSpPr>
        <p:spPr>
          <a:xfrm>
            <a:off x="4931515" y="3291431"/>
            <a:ext cx="2674130" cy="253916"/>
          </a:xfrm>
          <a:prstGeom prst="rect">
            <a:avLst/>
          </a:prstGeom>
          <a:solidFill>
            <a:srgbClr val="FFFFFF"/>
          </a:solidFill>
        </p:spPr>
        <p:txBody>
          <a:bodyPr wrap="none" rtlCol="0">
            <a:spAutoFit/>
          </a:bodyPr>
          <a:lstStyle/>
          <a:p>
            <a:r>
              <a:rPr lang="en-US" sz="1050" dirty="0">
                <a:latin typeface="AhnbergHand"/>
                <a:cs typeface="AhnbergHand"/>
              </a:rPr>
              <a:t>2011: Onset of Address Exhaustion</a:t>
            </a:r>
          </a:p>
        </p:txBody>
      </p:sp>
      <p:cxnSp>
        <p:nvCxnSpPr>
          <p:cNvPr id="10" name="Straight Arrow Connector 9">
            <a:extLst>
              <a:ext uri="{FF2B5EF4-FFF2-40B4-BE49-F238E27FC236}">
                <a16:creationId xmlns:a16="http://schemas.microsoft.com/office/drawing/2014/main" id="{2D37D5D6-CD12-F8DF-DCF3-B6FD7BC9CB59}"/>
              </a:ext>
            </a:extLst>
          </p:cNvPr>
          <p:cNvCxnSpPr>
            <a:cxnSpLocks/>
          </p:cNvCxnSpPr>
          <p:nvPr/>
        </p:nvCxnSpPr>
        <p:spPr>
          <a:xfrm flipH="1">
            <a:off x="1812036" y="5411746"/>
            <a:ext cx="1544950" cy="101334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CEC2FC7-11B9-4A21-998B-BF0F00D3C5D9}"/>
              </a:ext>
            </a:extLst>
          </p:cNvPr>
          <p:cNvCxnSpPr>
            <a:cxnSpLocks/>
          </p:cNvCxnSpPr>
          <p:nvPr/>
        </p:nvCxnSpPr>
        <p:spPr>
          <a:xfrm flipH="1">
            <a:off x="3603812" y="4892255"/>
            <a:ext cx="637182" cy="121655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0825A0-07A8-1FBD-373C-F8F8185554C3}"/>
              </a:ext>
            </a:extLst>
          </p:cNvPr>
          <p:cNvCxnSpPr>
            <a:cxnSpLocks/>
            <a:stCxn id="8" idx="2"/>
          </p:cNvCxnSpPr>
          <p:nvPr/>
        </p:nvCxnSpPr>
        <p:spPr>
          <a:xfrm flipH="1">
            <a:off x="4666546" y="4373384"/>
            <a:ext cx="218107" cy="134353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EAEDCAB-E560-EB59-E7F0-FBB4034AA99A}"/>
              </a:ext>
            </a:extLst>
          </p:cNvPr>
          <p:cNvCxnSpPr>
            <a:cxnSpLocks/>
          </p:cNvCxnSpPr>
          <p:nvPr/>
        </p:nvCxnSpPr>
        <p:spPr>
          <a:xfrm>
            <a:off x="5706155" y="3500316"/>
            <a:ext cx="314627" cy="1583273"/>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1C65A05-2132-88E0-AE33-F8ACFAA595A5}"/>
              </a:ext>
            </a:extLst>
          </p:cNvPr>
          <p:cNvSpPr txBox="1"/>
          <p:nvPr/>
        </p:nvSpPr>
        <p:spPr>
          <a:xfrm>
            <a:off x="952077" y="1629869"/>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 and RIPE RIS</a:t>
            </a:r>
          </a:p>
        </p:txBody>
      </p:sp>
      <p:sp>
        <p:nvSpPr>
          <p:cNvPr id="3" name="TextBox 2">
            <a:extLst>
              <a:ext uri="{FF2B5EF4-FFF2-40B4-BE49-F238E27FC236}">
                <a16:creationId xmlns:a16="http://schemas.microsoft.com/office/drawing/2014/main" id="{ABC3C21B-67CD-397B-E494-9AB2276B20B2}"/>
              </a:ext>
            </a:extLst>
          </p:cNvPr>
          <p:cNvSpPr txBox="1"/>
          <p:nvPr/>
        </p:nvSpPr>
        <p:spPr>
          <a:xfrm>
            <a:off x="6612424" y="2032256"/>
            <a:ext cx="1986441" cy="253916"/>
          </a:xfrm>
          <a:prstGeom prst="rect">
            <a:avLst/>
          </a:prstGeom>
          <a:solidFill>
            <a:srgbClr val="FFFFFF"/>
          </a:solidFill>
        </p:spPr>
        <p:txBody>
          <a:bodyPr wrap="none" rtlCol="0">
            <a:spAutoFit/>
          </a:bodyPr>
          <a:lstStyle/>
          <a:p>
            <a:r>
              <a:rPr lang="en-US" sz="1050" dirty="0">
                <a:latin typeface="AhnbergHand"/>
                <a:cs typeface="AhnbergHand"/>
              </a:rPr>
              <a:t>2020: The COVID Years</a:t>
            </a:r>
          </a:p>
        </p:txBody>
      </p:sp>
      <p:cxnSp>
        <p:nvCxnSpPr>
          <p:cNvPr id="4" name="Straight Arrow Connector 3">
            <a:extLst>
              <a:ext uri="{FF2B5EF4-FFF2-40B4-BE49-F238E27FC236}">
                <a16:creationId xmlns:a16="http://schemas.microsoft.com/office/drawing/2014/main" id="{375017BD-B9FF-7D83-B725-81826DD06D16}"/>
              </a:ext>
            </a:extLst>
          </p:cNvPr>
          <p:cNvCxnSpPr>
            <a:cxnSpLocks/>
          </p:cNvCxnSpPr>
          <p:nvPr/>
        </p:nvCxnSpPr>
        <p:spPr>
          <a:xfrm>
            <a:off x="7605644" y="2286172"/>
            <a:ext cx="1102689" cy="43113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93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0A46-C4DE-AD48-846E-F3BBC8860805}"/>
            </a:ext>
          </a:extLst>
        </p:cNvPr>
        <p:cNvGrpSpPr/>
        <p:nvPr/>
      </p:nvGrpSpPr>
      <p:grpSpPr>
        <a:xfrm>
          <a:off x="0" y="0"/>
          <a:ext cx="0" cy="0"/>
          <a:chOff x="0" y="0"/>
          <a:chExt cx="0" cy="0"/>
        </a:xfrm>
      </p:grpSpPr>
      <p:pic>
        <p:nvPicPr>
          <p:cNvPr id="10" name="Picture 9" descr="A graph showing the growth of a number of people&#10;&#10;AI-generated content may be incorrect.">
            <a:extLst>
              <a:ext uri="{FF2B5EF4-FFF2-40B4-BE49-F238E27FC236}">
                <a16:creationId xmlns:a16="http://schemas.microsoft.com/office/drawing/2014/main" id="{BC3F77A1-014C-E263-756A-DE534885769C}"/>
              </a:ext>
            </a:extLst>
          </p:cNvPr>
          <p:cNvPicPr>
            <a:picLocks noChangeAspect="1"/>
          </p:cNvPicPr>
          <p:nvPr/>
        </p:nvPicPr>
        <p:blipFill>
          <a:blip r:embed="rId2"/>
          <a:stretch>
            <a:fillRect/>
          </a:stretch>
        </p:blipFill>
        <p:spPr>
          <a:xfrm>
            <a:off x="4419600" y="1620350"/>
            <a:ext cx="7772400" cy="4614862"/>
          </a:xfrm>
          <a:prstGeom prst="rect">
            <a:avLst/>
          </a:prstGeom>
        </p:spPr>
      </p:pic>
      <p:sp>
        <p:nvSpPr>
          <p:cNvPr id="2" name="Title 1">
            <a:extLst>
              <a:ext uri="{FF2B5EF4-FFF2-40B4-BE49-F238E27FC236}">
                <a16:creationId xmlns:a16="http://schemas.microsoft.com/office/drawing/2014/main" id="{559D5CE0-2CD2-4086-CE8E-7AD9BE7CA1E2}"/>
              </a:ext>
            </a:extLst>
          </p:cNvPr>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BGP Table Size Predictions</a:t>
            </a:r>
          </a:p>
        </p:txBody>
      </p:sp>
      <p:sp>
        <p:nvSpPr>
          <p:cNvPr id="3" name="Content Placeholder 2">
            <a:extLst>
              <a:ext uri="{FF2B5EF4-FFF2-40B4-BE49-F238E27FC236}">
                <a16:creationId xmlns:a16="http://schemas.microsoft.com/office/drawing/2014/main" id="{F60EBD9F-7270-C039-EBD4-A49D776E64A0}"/>
              </a:ext>
            </a:extLst>
          </p:cNvPr>
          <p:cNvSpPr>
            <a:spLocks noGrp="1"/>
          </p:cNvSpPr>
          <p:nvPr>
            <p:ph idx="1"/>
          </p:nvPr>
        </p:nvSpPr>
        <p:spPr>
          <a:xfrm>
            <a:off x="162613" y="1917582"/>
            <a:ext cx="9361040" cy="4565103"/>
          </a:xfrm>
        </p:spPr>
        <p:txBody>
          <a:bodyPr>
            <a:normAutofit/>
          </a:bodyPr>
          <a:lstStyle/>
          <a:p>
            <a:pPr marL="0" indent="0">
              <a:spcBef>
                <a:spcPts val="600"/>
              </a:spcBef>
              <a:buNone/>
            </a:pPr>
            <a:r>
              <a:rPr lang="en-US" sz="2000" dirty="0"/>
              <a:t>Year	  RIB Size</a:t>
            </a:r>
            <a:endParaRPr lang="en-US" sz="1867" i="1" dirty="0"/>
          </a:p>
          <a:p>
            <a:pPr marL="0" indent="0">
              <a:spcBef>
                <a:spcPts val="600"/>
              </a:spcBef>
              <a:buNone/>
            </a:pPr>
            <a:r>
              <a:rPr lang="en-US" sz="1867" i="1" dirty="0"/>
              <a:t>2019	  62,000	</a:t>
            </a:r>
          </a:p>
          <a:p>
            <a:pPr marL="0" indent="0">
              <a:spcBef>
                <a:spcPts val="600"/>
              </a:spcBef>
              <a:buNone/>
            </a:pPr>
            <a:r>
              <a:rPr lang="en-US" sz="1867" i="1" dirty="0"/>
              <a:t>2020	  79,000	</a:t>
            </a:r>
          </a:p>
          <a:p>
            <a:pPr marL="0" indent="0">
              <a:spcBef>
                <a:spcPts val="600"/>
              </a:spcBef>
              <a:buNone/>
            </a:pPr>
            <a:r>
              <a:rPr lang="en-US" sz="1867" i="1" dirty="0"/>
              <a:t>2021	106,000</a:t>
            </a:r>
          </a:p>
          <a:p>
            <a:pPr marL="0" indent="0">
              <a:spcBef>
                <a:spcPts val="600"/>
              </a:spcBef>
              <a:buNone/>
            </a:pPr>
            <a:r>
              <a:rPr lang="en-US" sz="1867" i="1" dirty="0"/>
              <a:t>2022	147,000	</a:t>
            </a:r>
          </a:p>
          <a:p>
            <a:pPr marL="0" indent="0">
              <a:spcBef>
                <a:spcPts val="600"/>
              </a:spcBef>
              <a:buNone/>
            </a:pPr>
            <a:r>
              <a:rPr lang="en-US" sz="1867" i="1" dirty="0"/>
              <a:t>2023	172,000	</a:t>
            </a:r>
          </a:p>
          <a:p>
            <a:pPr marL="0" indent="0">
              <a:spcBef>
                <a:spcPts val="600"/>
              </a:spcBef>
              <a:buNone/>
            </a:pPr>
            <a:r>
              <a:rPr lang="en-US" sz="1867" i="1" dirty="0"/>
              <a:t>2024</a:t>
            </a:r>
            <a:r>
              <a:rPr lang="en-US" sz="1867" i="1" dirty="0">
                <a:solidFill>
                  <a:schemeClr val="bg1">
                    <a:lumMod val="50000"/>
                  </a:schemeClr>
                </a:solidFill>
              </a:rPr>
              <a:t>	</a:t>
            </a:r>
            <a:r>
              <a:rPr lang="en-US" sz="1867" i="1" dirty="0"/>
              <a:t>201,000</a:t>
            </a:r>
            <a:r>
              <a:rPr lang="en-US" sz="1867" b="1" i="1" dirty="0"/>
              <a:t> </a:t>
            </a:r>
            <a:r>
              <a:rPr lang="en-US" sz="1867" i="1" dirty="0">
                <a:solidFill>
                  <a:schemeClr val="bg1">
                    <a:lumMod val="50000"/>
                  </a:schemeClr>
                </a:solidFill>
              </a:rPr>
              <a:t> </a:t>
            </a:r>
            <a:r>
              <a:rPr lang="en-US" sz="1867" b="1" i="1" dirty="0">
                <a:solidFill>
                  <a:schemeClr val="bg1">
                    <a:lumMod val="50000"/>
                  </a:schemeClr>
                </a:solidFill>
              </a:rPr>
              <a:t> </a:t>
            </a:r>
            <a:r>
              <a:rPr lang="en-US" sz="1867" b="1" i="1" dirty="0"/>
              <a:t>   </a:t>
            </a:r>
            <a:endParaRPr lang="en-US" sz="1867" i="1" dirty="0">
              <a:solidFill>
                <a:schemeClr val="bg1">
                  <a:lumMod val="50000"/>
                </a:schemeClr>
              </a:solidFill>
            </a:endParaRPr>
          </a:p>
          <a:p>
            <a:pPr marL="0" indent="0">
              <a:spcBef>
                <a:spcPts val="600"/>
              </a:spcBef>
              <a:buNone/>
            </a:pPr>
            <a:r>
              <a:rPr lang="en-US" sz="1867" i="1" dirty="0"/>
              <a:t>2025	222,000</a:t>
            </a:r>
            <a:r>
              <a:rPr lang="en-US" sz="1867" i="1" dirty="0">
                <a:solidFill>
                  <a:schemeClr val="bg1">
                    <a:lumMod val="50000"/>
                  </a:schemeClr>
                </a:solidFill>
              </a:rPr>
              <a:t>                     </a:t>
            </a:r>
          </a:p>
          <a:p>
            <a:pPr marL="0" indent="0">
              <a:spcBef>
                <a:spcPts val="600"/>
              </a:spcBef>
              <a:buNone/>
            </a:pPr>
            <a:r>
              <a:rPr lang="en-US" sz="1867" i="1" dirty="0"/>
              <a:t>2026	250,000	</a:t>
            </a:r>
            <a:r>
              <a:rPr lang="en-US" sz="1867" i="1" dirty="0">
                <a:solidFill>
                  <a:schemeClr val="bg1">
                    <a:lumMod val="50000"/>
                  </a:schemeClr>
                </a:solidFill>
              </a:rPr>
              <a:t>245,000        254,000</a:t>
            </a:r>
          </a:p>
          <a:p>
            <a:pPr marL="0" indent="0">
              <a:spcBef>
                <a:spcPts val="600"/>
              </a:spcBef>
              <a:buNone/>
            </a:pPr>
            <a:r>
              <a:rPr lang="en-US" sz="1867" i="1" dirty="0">
                <a:solidFill>
                  <a:schemeClr val="bg1">
                    <a:lumMod val="50000"/>
                  </a:schemeClr>
                </a:solidFill>
              </a:rPr>
              <a:t>2027                    	271,000        286,000</a:t>
            </a:r>
          </a:p>
          <a:p>
            <a:pPr marL="0" indent="0">
              <a:spcBef>
                <a:spcPts val="600"/>
              </a:spcBef>
              <a:buNone/>
            </a:pPr>
            <a:r>
              <a:rPr lang="en-US" sz="1867" i="1" dirty="0">
                <a:solidFill>
                  <a:schemeClr val="bg1">
                    <a:lumMod val="50000"/>
                  </a:schemeClr>
                </a:solidFill>
              </a:rPr>
              <a:t>2028                    	296,000        319,000</a:t>
            </a:r>
          </a:p>
          <a:p>
            <a:pPr marL="0" indent="0">
              <a:spcBef>
                <a:spcPts val="600"/>
              </a:spcBef>
              <a:buNone/>
            </a:pPr>
            <a:r>
              <a:rPr lang="en-US" sz="1867" i="1" dirty="0">
                <a:solidFill>
                  <a:schemeClr val="bg1">
                    <a:lumMod val="50000"/>
                  </a:schemeClr>
                </a:solidFill>
              </a:rPr>
              <a:t>2029                    	322,000	      353,000</a:t>
            </a:r>
          </a:p>
          <a:p>
            <a:pPr marL="0" indent="0">
              <a:spcBef>
                <a:spcPts val="600"/>
              </a:spcBef>
              <a:buNone/>
            </a:pPr>
            <a:r>
              <a:rPr lang="en-US" sz="1867" i="1" dirty="0">
                <a:solidFill>
                  <a:schemeClr val="bg1">
                    <a:lumMod val="50000"/>
                  </a:schemeClr>
                </a:solidFill>
              </a:rPr>
              <a:t>2030		348,000	      388,000    </a:t>
            </a:r>
            <a:endParaRPr lang="en-US" sz="1867" dirty="0">
              <a:solidFill>
                <a:schemeClr val="bg1">
                  <a:lumMod val="65000"/>
                </a:schemeClr>
              </a:solidFill>
            </a:endParaRPr>
          </a:p>
        </p:txBody>
      </p:sp>
      <p:sp>
        <p:nvSpPr>
          <p:cNvPr id="4" name="TextBox 3">
            <a:extLst>
              <a:ext uri="{FF2B5EF4-FFF2-40B4-BE49-F238E27FC236}">
                <a16:creationId xmlns:a16="http://schemas.microsoft.com/office/drawing/2014/main" id="{233B2AFF-A099-916A-A2DD-682CC3DF3B65}"/>
              </a:ext>
            </a:extLst>
          </p:cNvPr>
          <p:cNvSpPr txBox="1"/>
          <p:nvPr/>
        </p:nvSpPr>
        <p:spPr>
          <a:xfrm>
            <a:off x="2211148" y="1872271"/>
            <a:ext cx="2477922" cy="420564"/>
          </a:xfrm>
          <a:prstGeom prst="rect">
            <a:avLst/>
          </a:prstGeom>
          <a:noFill/>
        </p:spPr>
        <p:txBody>
          <a:bodyPr wrap="none" rtlCol="0">
            <a:spAutoFit/>
          </a:bodyPr>
          <a:lstStyle/>
          <a:p>
            <a:r>
              <a:rPr lang="en-AU" sz="2133" dirty="0">
                <a:solidFill>
                  <a:schemeClr val="bg1">
                    <a:lumMod val="65000"/>
                  </a:schemeClr>
                </a:solidFill>
              </a:rPr>
              <a:t>Linear </a:t>
            </a:r>
            <a:r>
              <a:rPr lang="en-AU" sz="2133" dirty="0"/>
              <a:t>    </a:t>
            </a:r>
            <a:r>
              <a:rPr lang="en-AU" sz="2133" dirty="0">
                <a:solidFill>
                  <a:schemeClr val="bg1">
                    <a:lumMod val="65000"/>
                  </a:schemeClr>
                </a:solidFill>
              </a:rPr>
              <a:t>O(2) Poly</a:t>
            </a:r>
            <a:r>
              <a:rPr lang="en-AU" sz="2133" dirty="0"/>
              <a:t>    </a:t>
            </a:r>
          </a:p>
        </p:txBody>
      </p:sp>
      <p:sp>
        <p:nvSpPr>
          <p:cNvPr id="5" name="TextBox 4">
            <a:extLst>
              <a:ext uri="{FF2B5EF4-FFF2-40B4-BE49-F238E27FC236}">
                <a16:creationId xmlns:a16="http://schemas.microsoft.com/office/drawing/2014/main" id="{933CEA62-F6B0-2816-3DCE-7EDEF6956287}"/>
              </a:ext>
            </a:extLst>
          </p:cNvPr>
          <p:cNvSpPr txBox="1"/>
          <p:nvPr/>
        </p:nvSpPr>
        <p:spPr>
          <a:xfrm>
            <a:off x="1569702" y="6536317"/>
            <a:ext cx="59448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40"/>
            <a:r>
              <a:rPr lang="en-AU" sz="1400" i="1" dirty="0"/>
              <a:t>Note that the IPv6 tables are 128bits wide – i.e. 4x the size of the IPv4 tables!</a:t>
            </a:r>
          </a:p>
        </p:txBody>
      </p:sp>
      <p:sp>
        <p:nvSpPr>
          <p:cNvPr id="6" name="TextBox 5">
            <a:extLst>
              <a:ext uri="{FF2B5EF4-FFF2-40B4-BE49-F238E27FC236}">
                <a16:creationId xmlns:a16="http://schemas.microsoft.com/office/drawing/2014/main" id="{37EBAFF7-86FC-AD95-D275-CD2C01D0EEC2}"/>
              </a:ext>
            </a:extLst>
          </p:cNvPr>
          <p:cNvSpPr txBox="1"/>
          <p:nvPr/>
        </p:nvSpPr>
        <p:spPr>
          <a:xfrm>
            <a:off x="1627511" y="2292835"/>
            <a:ext cx="10021292" cy="1969768"/>
          </a:xfrm>
          <a:prstGeom prst="rect">
            <a:avLst/>
          </a:prstGeom>
          <a:solidFill>
            <a:schemeClr val="bg1"/>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The growth model for IPv6 is highly uncertain today – It looks like a linear  growth model matches the most recent 24 months of data</a:t>
            </a:r>
          </a:p>
          <a:p>
            <a:pPr defTabSz="1219140"/>
            <a:endParaRPr lang="en-AU" sz="2400" dirty="0"/>
          </a:p>
          <a:p>
            <a:pPr defTabSz="1219140"/>
            <a:r>
              <a:rPr lang="en-AU" sz="2400" dirty="0"/>
              <a:t>The underlying network growth is lower, and over half of the growth in this model is due to the continued intensive use of /48 more specifics</a:t>
            </a:r>
          </a:p>
        </p:txBody>
      </p:sp>
    </p:spTree>
    <p:extLst>
      <p:ext uri="{BB962C8B-B14F-4D97-AF65-F5344CB8AC3E}">
        <p14:creationId xmlns:p14="http://schemas.microsoft.com/office/powerpoint/2010/main" val="121494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295468" y="1417641"/>
            <a:ext cx="9601067" cy="4565103"/>
          </a:xfrm>
        </p:spPr>
        <p:txBody>
          <a:bodyPr>
            <a:normAutofit/>
          </a:bodyPr>
          <a:lstStyle/>
          <a:p>
            <a:pPr marL="0" indent="0">
              <a:spcAft>
                <a:spcPts val="800"/>
              </a:spcAft>
              <a:buNone/>
            </a:pPr>
            <a:r>
              <a:rPr lang="en-US" sz="2533" b="1" dirty="0"/>
              <a:t>The good news …</a:t>
            </a:r>
          </a:p>
          <a:p>
            <a:pPr marL="426697" lvl="1" indent="0">
              <a:spcAft>
                <a:spcPts val="800"/>
              </a:spcAft>
              <a:buNone/>
            </a:pPr>
            <a:r>
              <a:rPr lang="en-US" sz="2533" dirty="0"/>
              <a:t>As long as we are prepared to live within the technical constraints of the current routing paradigm, the Internet’s use of BGP will continue to be viable for some time yet</a:t>
            </a:r>
          </a:p>
          <a:p>
            <a:pPr marL="355574" lvl="1" indent="0">
              <a:spcAft>
                <a:spcPts val="800"/>
              </a:spcAft>
              <a:buNone/>
            </a:pPr>
            <a:endParaRPr lang="en-US" sz="2133" dirty="0"/>
          </a:p>
          <a:p>
            <a:pPr marL="0" indent="0">
              <a:spcAft>
                <a:spcPts val="800"/>
              </a:spcAft>
              <a:buNone/>
            </a:pPr>
            <a:endParaRPr lang="en-US" sz="2400" dirty="0"/>
          </a:p>
          <a:p>
            <a:pPr>
              <a:spcAft>
                <a:spcPts val="800"/>
              </a:spcAft>
            </a:pPr>
            <a:endParaRPr lang="en-US" sz="2400" dirty="0"/>
          </a:p>
        </p:txBody>
      </p:sp>
    </p:spTree>
    <p:extLst>
      <p:ext uri="{BB962C8B-B14F-4D97-AF65-F5344CB8AC3E}">
        <p14:creationId xmlns:p14="http://schemas.microsoft.com/office/powerpoint/2010/main" val="344764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t>Churn</a:t>
            </a:r>
          </a:p>
          <a:p>
            <a:r>
              <a:rPr lang="en-AU" dirty="0">
                <a:solidFill>
                  <a:schemeClr val="bg1">
                    <a:lumMod val="75000"/>
                  </a:schemeClr>
                </a:solidFill>
              </a:rPr>
              <a:t>Conclusions</a:t>
            </a:r>
          </a:p>
        </p:txBody>
      </p:sp>
    </p:spTree>
    <p:extLst>
      <p:ext uri="{BB962C8B-B14F-4D97-AF65-F5344CB8AC3E}">
        <p14:creationId xmlns:p14="http://schemas.microsoft.com/office/powerpoint/2010/main" val="292147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number of data&#10;&#10;AI-generated content may be incorrect.">
            <a:extLst>
              <a:ext uri="{FF2B5EF4-FFF2-40B4-BE49-F238E27FC236}">
                <a16:creationId xmlns:a16="http://schemas.microsoft.com/office/drawing/2014/main" id="{A910F889-1C34-99B3-4635-58AB1ACCE809}"/>
              </a:ext>
            </a:extLst>
          </p:cNvPr>
          <p:cNvPicPr>
            <a:picLocks noChangeAspect="1"/>
          </p:cNvPicPr>
          <p:nvPr/>
        </p:nvPicPr>
        <p:blipFill>
          <a:blip r:embed="rId2"/>
          <a:stretch>
            <a:fillRect/>
          </a:stretch>
        </p:blipFill>
        <p:spPr>
          <a:xfrm>
            <a:off x="527955" y="775608"/>
            <a:ext cx="10176555" cy="6105933"/>
          </a:xfrm>
          <a:prstGeom prst="rect">
            <a:avLst/>
          </a:prstGeom>
        </p:spPr>
      </p:pic>
      <p:sp>
        <p:nvSpPr>
          <p:cNvPr id="2" name="Title 1"/>
          <p:cNvSpPr>
            <a:spLocks noGrp="1"/>
          </p:cNvSpPr>
          <p:nvPr>
            <p:ph type="title"/>
          </p:nvPr>
        </p:nvSpPr>
        <p:spPr>
          <a:xfrm>
            <a:off x="1487489" y="57383"/>
            <a:ext cx="9601067" cy="1143000"/>
          </a:xfrm>
        </p:spPr>
        <p:txBody>
          <a:bodyPr>
            <a:normAutofit/>
          </a:bodyPr>
          <a:lstStyle/>
          <a:p>
            <a:r>
              <a:rPr lang="en-US" sz="3733" dirty="0">
                <a:solidFill>
                  <a:schemeClr val="accent6">
                    <a:lumMod val="50000"/>
                  </a:schemeClr>
                </a:solidFill>
                <a:latin typeface="Powderfinger Type"/>
                <a:cs typeface="Powderfinger Type"/>
              </a:rPr>
              <a:t>IPv4 BGP Updates – Daily Updates</a:t>
            </a:r>
          </a:p>
        </p:txBody>
      </p:sp>
    </p:spTree>
    <p:extLst>
      <p:ext uri="{BB962C8B-B14F-4D97-AF65-F5344CB8AC3E}">
        <p14:creationId xmlns:p14="http://schemas.microsoft.com/office/powerpoint/2010/main" val="4702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2C5E-F0B6-B6F9-1A5F-D70DB3C5A544}"/>
            </a:ext>
          </a:extLst>
        </p:cNvPr>
        <p:cNvGrpSpPr/>
        <p:nvPr/>
      </p:nvGrpSpPr>
      <p:grpSpPr>
        <a:xfrm>
          <a:off x="0" y="0"/>
          <a:ext cx="0" cy="0"/>
          <a:chOff x="0" y="0"/>
          <a:chExt cx="0" cy="0"/>
        </a:xfrm>
      </p:grpSpPr>
      <p:pic>
        <p:nvPicPr>
          <p:cNvPr id="4" name="Picture 3" descr="A graph of a number of data&#10;&#10;AI-generated content may be incorrect.">
            <a:extLst>
              <a:ext uri="{FF2B5EF4-FFF2-40B4-BE49-F238E27FC236}">
                <a16:creationId xmlns:a16="http://schemas.microsoft.com/office/drawing/2014/main" id="{64BA81C0-7816-0A00-9E86-96E18D487DB8}"/>
              </a:ext>
            </a:extLst>
          </p:cNvPr>
          <p:cNvPicPr>
            <a:picLocks noChangeAspect="1"/>
          </p:cNvPicPr>
          <p:nvPr/>
        </p:nvPicPr>
        <p:blipFill>
          <a:blip r:embed="rId2"/>
          <a:stretch>
            <a:fillRect/>
          </a:stretch>
        </p:blipFill>
        <p:spPr>
          <a:xfrm>
            <a:off x="527955" y="775608"/>
            <a:ext cx="10176555" cy="6105933"/>
          </a:xfrm>
          <a:prstGeom prst="rect">
            <a:avLst/>
          </a:prstGeom>
        </p:spPr>
      </p:pic>
      <p:sp>
        <p:nvSpPr>
          <p:cNvPr id="2" name="Title 1">
            <a:extLst>
              <a:ext uri="{FF2B5EF4-FFF2-40B4-BE49-F238E27FC236}">
                <a16:creationId xmlns:a16="http://schemas.microsoft.com/office/drawing/2014/main" id="{C104546C-A89F-341B-2C37-9DCE22FDE98F}"/>
              </a:ext>
            </a:extLst>
          </p:cNvPr>
          <p:cNvSpPr>
            <a:spLocks noGrp="1"/>
          </p:cNvSpPr>
          <p:nvPr>
            <p:ph type="title"/>
          </p:nvPr>
        </p:nvSpPr>
        <p:spPr>
          <a:xfrm>
            <a:off x="1487489" y="57383"/>
            <a:ext cx="9601067" cy="1143000"/>
          </a:xfrm>
        </p:spPr>
        <p:txBody>
          <a:bodyPr>
            <a:normAutofit/>
          </a:bodyPr>
          <a:lstStyle/>
          <a:p>
            <a:r>
              <a:rPr lang="en-US" sz="3733" dirty="0">
                <a:solidFill>
                  <a:schemeClr val="accent6">
                    <a:lumMod val="50000"/>
                  </a:schemeClr>
                </a:solidFill>
                <a:latin typeface="Powderfinger Type"/>
                <a:cs typeface="Powderfinger Type"/>
              </a:rPr>
              <a:t>IPv4 BGP Updates – Daily Updates</a:t>
            </a:r>
          </a:p>
        </p:txBody>
      </p:sp>
      <p:sp>
        <p:nvSpPr>
          <p:cNvPr id="5" name="TextBox 4">
            <a:extLst>
              <a:ext uri="{FF2B5EF4-FFF2-40B4-BE49-F238E27FC236}">
                <a16:creationId xmlns:a16="http://schemas.microsoft.com/office/drawing/2014/main" id="{303CEAC8-8D41-6391-BC5A-83712505EA70}"/>
              </a:ext>
            </a:extLst>
          </p:cNvPr>
          <p:cNvSpPr txBox="1"/>
          <p:nvPr/>
        </p:nvSpPr>
        <p:spPr>
          <a:xfrm>
            <a:off x="1004047" y="2354729"/>
            <a:ext cx="9144000" cy="2339100"/>
          </a:xfrm>
          <a:prstGeom prst="rect">
            <a:avLst/>
          </a:prstGeom>
          <a:solidFill>
            <a:schemeClr val="bg1"/>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The IPv4 network is surprisingly stable</a:t>
            </a:r>
          </a:p>
          <a:p>
            <a:pPr defTabSz="1219140"/>
            <a:endParaRPr lang="en-AU" sz="2400" dirty="0"/>
          </a:p>
          <a:p>
            <a:pPr defTabSz="1219140"/>
            <a:r>
              <a:rPr lang="en-AU" sz="2400" dirty="0"/>
              <a:t>The number of withdrawals per day has been relatively steady for some 15 years (aside from some increases in 2022/3)</a:t>
            </a:r>
          </a:p>
          <a:p>
            <a:pPr defTabSz="1219140"/>
            <a:endParaRPr lang="en-AU" sz="2400" dirty="0"/>
          </a:p>
          <a:p>
            <a:pPr defTabSz="1219140"/>
            <a:r>
              <a:rPr lang="en-AU" sz="2400" dirty="0"/>
              <a:t>The number of updates per day has been steady through 2025</a:t>
            </a:r>
          </a:p>
        </p:txBody>
      </p:sp>
    </p:spTree>
    <p:extLst>
      <p:ext uri="{BB962C8B-B14F-4D97-AF65-F5344CB8AC3E}">
        <p14:creationId xmlns:p14="http://schemas.microsoft.com/office/powerpoint/2010/main" val="335134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A687-CAA4-0672-F552-7A2A218520F2}"/>
              </a:ext>
            </a:extLst>
          </p:cNvPr>
          <p:cNvSpPr>
            <a:spLocks noGrp="1"/>
          </p:cNvSpPr>
          <p:nvPr>
            <p:ph type="title"/>
          </p:nvPr>
        </p:nvSpPr>
        <p:spPr/>
        <p:txBody>
          <a:bodyPr>
            <a:normAutofit/>
          </a:bodyPr>
          <a:lstStyle/>
          <a:p>
            <a:r>
              <a:rPr lang="en-US" dirty="0">
                <a:solidFill>
                  <a:schemeClr val="accent6">
                    <a:lumMod val="50000"/>
                  </a:schemeClr>
                </a:solidFill>
                <a:latin typeface="Powderfinger Type"/>
                <a:cs typeface="Powderfinger Type"/>
              </a:rPr>
              <a:t>IPv4 Unstable Prefixes per Day</a:t>
            </a:r>
            <a:endParaRPr lang="en-AU" dirty="0"/>
          </a:p>
        </p:txBody>
      </p:sp>
      <p:pic>
        <p:nvPicPr>
          <p:cNvPr id="5" name="Picture 4" descr="A graph of a graph&#10;&#10;AI-generated content may be incorrect.">
            <a:extLst>
              <a:ext uri="{FF2B5EF4-FFF2-40B4-BE49-F238E27FC236}">
                <a16:creationId xmlns:a16="http://schemas.microsoft.com/office/drawing/2014/main" id="{8E0F5791-B629-7ABC-C070-30EC7107281E}"/>
              </a:ext>
            </a:extLst>
          </p:cNvPr>
          <p:cNvPicPr>
            <a:picLocks noChangeAspect="1"/>
          </p:cNvPicPr>
          <p:nvPr/>
        </p:nvPicPr>
        <p:blipFill>
          <a:blip r:embed="rId2"/>
          <a:stretch>
            <a:fillRect/>
          </a:stretch>
        </p:blipFill>
        <p:spPr>
          <a:xfrm>
            <a:off x="1339145" y="1586932"/>
            <a:ext cx="9513709" cy="5073978"/>
          </a:xfrm>
          <a:prstGeom prst="rect">
            <a:avLst/>
          </a:prstGeom>
        </p:spPr>
      </p:pic>
    </p:spTree>
    <p:extLst>
      <p:ext uri="{BB962C8B-B14F-4D97-AF65-F5344CB8AC3E}">
        <p14:creationId xmlns:p14="http://schemas.microsoft.com/office/powerpoint/2010/main" val="328252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1C24F-966D-329B-3861-2E7CC1EF8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E6B62-82C2-8457-6E2A-95907F200B98}"/>
              </a:ext>
            </a:extLst>
          </p:cNvPr>
          <p:cNvSpPr>
            <a:spLocks noGrp="1"/>
          </p:cNvSpPr>
          <p:nvPr>
            <p:ph type="title"/>
          </p:nvPr>
        </p:nvSpPr>
        <p:spPr/>
        <p:txBody>
          <a:bodyPr>
            <a:normAutofit/>
          </a:bodyPr>
          <a:lstStyle/>
          <a:p>
            <a:r>
              <a:rPr lang="en-US" dirty="0">
                <a:solidFill>
                  <a:schemeClr val="accent6">
                    <a:lumMod val="50000"/>
                  </a:schemeClr>
                </a:solidFill>
                <a:latin typeface="Powderfinger Type"/>
                <a:cs typeface="Powderfinger Type"/>
              </a:rPr>
              <a:t>IPv4 Unstable Prefixes per Day</a:t>
            </a:r>
            <a:endParaRPr lang="en-AU" dirty="0"/>
          </a:p>
        </p:txBody>
      </p:sp>
      <p:pic>
        <p:nvPicPr>
          <p:cNvPr id="5" name="Picture 4" descr="A graph of a graph&#10;&#10;AI-generated content may be incorrect.">
            <a:extLst>
              <a:ext uri="{FF2B5EF4-FFF2-40B4-BE49-F238E27FC236}">
                <a16:creationId xmlns:a16="http://schemas.microsoft.com/office/drawing/2014/main" id="{D6C635EF-CE00-30A4-DFC7-4D8B3E8ACB9B}"/>
              </a:ext>
            </a:extLst>
          </p:cNvPr>
          <p:cNvPicPr>
            <a:picLocks noChangeAspect="1"/>
          </p:cNvPicPr>
          <p:nvPr/>
        </p:nvPicPr>
        <p:blipFill>
          <a:blip r:embed="rId2"/>
          <a:stretch>
            <a:fillRect/>
          </a:stretch>
        </p:blipFill>
        <p:spPr>
          <a:xfrm>
            <a:off x="1339145" y="1586932"/>
            <a:ext cx="9513709" cy="5073978"/>
          </a:xfrm>
          <a:prstGeom prst="rect">
            <a:avLst/>
          </a:prstGeom>
        </p:spPr>
      </p:pic>
      <p:sp>
        <p:nvSpPr>
          <p:cNvPr id="3" name="TextBox 2">
            <a:extLst>
              <a:ext uri="{FF2B5EF4-FFF2-40B4-BE49-F238E27FC236}">
                <a16:creationId xmlns:a16="http://schemas.microsoft.com/office/drawing/2014/main" id="{3D2E4267-6150-9AB3-ED74-D9940A1FCB6C}"/>
              </a:ext>
            </a:extLst>
          </p:cNvPr>
          <p:cNvSpPr txBox="1"/>
          <p:nvPr/>
        </p:nvSpPr>
        <p:spPr>
          <a:xfrm>
            <a:off x="1388882" y="2773083"/>
            <a:ext cx="9502588" cy="1969768"/>
          </a:xfrm>
          <a:prstGeom prst="rect">
            <a:avLst/>
          </a:prstGeom>
          <a:solidFill>
            <a:schemeClr val="bg1"/>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The number of prefixes that are the subject of updates has been slowly increasing over this 15-year period</a:t>
            </a:r>
          </a:p>
          <a:p>
            <a:pPr defTabSz="1219140"/>
            <a:endParaRPr lang="en-AU" sz="2400" dirty="0"/>
          </a:p>
          <a:p>
            <a:pPr defTabSz="1219140"/>
            <a:r>
              <a:rPr lang="en-AU" sz="2400" dirty="0"/>
              <a:t>The rate of increase of unstable prefixes is </a:t>
            </a:r>
            <a:r>
              <a:rPr lang="en-AU" sz="2400" b="1" dirty="0"/>
              <a:t>far lower </a:t>
            </a:r>
            <a:r>
              <a:rPr lang="en-AU" sz="2400" dirty="0"/>
              <a:t>than the number of advertised prefixes</a:t>
            </a:r>
          </a:p>
        </p:txBody>
      </p:sp>
    </p:spTree>
    <p:extLst>
      <p:ext uri="{BB962C8B-B14F-4D97-AF65-F5344CB8AC3E}">
        <p14:creationId xmlns:p14="http://schemas.microsoft.com/office/powerpoint/2010/main" val="4192677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green dots&#10;&#10;AI-generated content may be incorrect.">
            <a:extLst>
              <a:ext uri="{FF2B5EF4-FFF2-40B4-BE49-F238E27FC236}">
                <a16:creationId xmlns:a16="http://schemas.microsoft.com/office/drawing/2014/main" id="{40FAEACD-1C69-AF38-3841-D66F392F08F9}"/>
              </a:ext>
            </a:extLst>
          </p:cNvPr>
          <p:cNvPicPr>
            <a:picLocks noChangeAspect="1"/>
          </p:cNvPicPr>
          <p:nvPr/>
        </p:nvPicPr>
        <p:blipFill>
          <a:blip r:embed="rId2"/>
          <a:stretch>
            <a:fillRect/>
          </a:stretch>
        </p:blipFill>
        <p:spPr>
          <a:xfrm>
            <a:off x="252482" y="1242455"/>
            <a:ext cx="11338179" cy="4837623"/>
          </a:xfrm>
          <a:prstGeom prst="rect">
            <a:avLst/>
          </a:prstGeom>
        </p:spPr>
      </p:pic>
      <p:sp>
        <p:nvSpPr>
          <p:cNvPr id="2" name="Title 1"/>
          <p:cNvSpPr>
            <a:spLocks noGrp="1"/>
          </p:cNvSpPr>
          <p:nvPr>
            <p:ph type="title"/>
          </p:nvPr>
        </p:nvSpPr>
        <p:spPr>
          <a:xfrm>
            <a:off x="719404" y="99455"/>
            <a:ext cx="9491397" cy="1143000"/>
          </a:xfrm>
        </p:spPr>
        <p:txBody>
          <a:bodyPr>
            <a:noAutofit/>
          </a:bodyPr>
          <a:lstStyle/>
          <a:p>
            <a:r>
              <a:rPr lang="en-US" sz="3733" dirty="0">
                <a:solidFill>
                  <a:schemeClr val="accent6">
                    <a:lumMod val="50000"/>
                  </a:schemeClr>
                </a:solidFill>
                <a:latin typeface="Powderfinger Type"/>
                <a:cs typeface="Powderfinger Type"/>
              </a:rPr>
              <a:t>IPv4 BGP Convergence Performance</a:t>
            </a:r>
          </a:p>
        </p:txBody>
      </p:sp>
      <p:sp>
        <p:nvSpPr>
          <p:cNvPr id="4" name="Freeform 3">
            <a:extLst>
              <a:ext uri="{FF2B5EF4-FFF2-40B4-BE49-F238E27FC236}">
                <a16:creationId xmlns:a16="http://schemas.microsoft.com/office/drawing/2014/main" id="{F22A3DF9-7051-1D40-91DF-686F2816CE93}"/>
              </a:ext>
            </a:extLst>
          </p:cNvPr>
          <p:cNvSpPr/>
          <p:nvPr/>
        </p:nvSpPr>
        <p:spPr>
          <a:xfrm>
            <a:off x="10372298" y="4798513"/>
            <a:ext cx="1307912" cy="731229"/>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40" latinLnBrk="1"/>
            <a:endParaRPr lang="en-AU" sz="2400"/>
          </a:p>
        </p:txBody>
      </p:sp>
    </p:spTree>
    <p:extLst>
      <p:ext uri="{BB962C8B-B14F-4D97-AF65-F5344CB8AC3E}">
        <p14:creationId xmlns:p14="http://schemas.microsoft.com/office/powerpoint/2010/main" val="2792765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3040-17AE-51AE-7625-847CF2BBC247}"/>
            </a:ext>
          </a:extLst>
        </p:cNvPr>
        <p:cNvGrpSpPr/>
        <p:nvPr/>
      </p:nvGrpSpPr>
      <p:grpSpPr>
        <a:xfrm>
          <a:off x="0" y="0"/>
          <a:ext cx="0" cy="0"/>
          <a:chOff x="0" y="0"/>
          <a:chExt cx="0" cy="0"/>
        </a:xfrm>
      </p:grpSpPr>
      <p:pic>
        <p:nvPicPr>
          <p:cNvPr id="6" name="Picture 5" descr="A graph of green dots&#10;&#10;AI-generated content may be incorrect.">
            <a:extLst>
              <a:ext uri="{FF2B5EF4-FFF2-40B4-BE49-F238E27FC236}">
                <a16:creationId xmlns:a16="http://schemas.microsoft.com/office/drawing/2014/main" id="{9BAD8037-01B8-0F4F-7105-31AAB0A5F867}"/>
              </a:ext>
            </a:extLst>
          </p:cNvPr>
          <p:cNvPicPr>
            <a:picLocks noChangeAspect="1"/>
          </p:cNvPicPr>
          <p:nvPr/>
        </p:nvPicPr>
        <p:blipFill>
          <a:blip r:embed="rId2"/>
          <a:stretch>
            <a:fillRect/>
          </a:stretch>
        </p:blipFill>
        <p:spPr>
          <a:xfrm>
            <a:off x="252482" y="1242455"/>
            <a:ext cx="11338179" cy="4837623"/>
          </a:xfrm>
          <a:prstGeom prst="rect">
            <a:avLst/>
          </a:prstGeom>
        </p:spPr>
      </p:pic>
      <p:sp>
        <p:nvSpPr>
          <p:cNvPr id="2" name="Title 1">
            <a:extLst>
              <a:ext uri="{FF2B5EF4-FFF2-40B4-BE49-F238E27FC236}">
                <a16:creationId xmlns:a16="http://schemas.microsoft.com/office/drawing/2014/main" id="{46F8CDA4-CE84-1DA5-20C1-FDB0DA11268C}"/>
              </a:ext>
            </a:extLst>
          </p:cNvPr>
          <p:cNvSpPr>
            <a:spLocks noGrp="1"/>
          </p:cNvSpPr>
          <p:nvPr>
            <p:ph type="title"/>
          </p:nvPr>
        </p:nvSpPr>
        <p:spPr>
          <a:xfrm>
            <a:off x="719404" y="99455"/>
            <a:ext cx="9491397" cy="1143000"/>
          </a:xfrm>
        </p:spPr>
        <p:txBody>
          <a:bodyPr>
            <a:noAutofit/>
          </a:bodyPr>
          <a:lstStyle/>
          <a:p>
            <a:r>
              <a:rPr lang="en-US" sz="3733" dirty="0">
                <a:solidFill>
                  <a:schemeClr val="accent6">
                    <a:lumMod val="50000"/>
                  </a:schemeClr>
                </a:solidFill>
                <a:latin typeface="Powderfinger Type"/>
                <a:cs typeface="Powderfinger Type"/>
              </a:rPr>
              <a:t>IPv4 BGP Convergence Performance</a:t>
            </a:r>
          </a:p>
        </p:txBody>
      </p:sp>
      <p:sp>
        <p:nvSpPr>
          <p:cNvPr id="4" name="Freeform 3">
            <a:extLst>
              <a:ext uri="{FF2B5EF4-FFF2-40B4-BE49-F238E27FC236}">
                <a16:creationId xmlns:a16="http://schemas.microsoft.com/office/drawing/2014/main" id="{095EBCE8-FB5C-6B5E-8F8E-88F948EA65C8}"/>
              </a:ext>
            </a:extLst>
          </p:cNvPr>
          <p:cNvSpPr/>
          <p:nvPr/>
        </p:nvSpPr>
        <p:spPr>
          <a:xfrm>
            <a:off x="10372298" y="4798513"/>
            <a:ext cx="1307912" cy="731229"/>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40" latinLnBrk="1"/>
            <a:endParaRPr lang="en-AU" sz="2400"/>
          </a:p>
        </p:txBody>
      </p:sp>
      <p:sp>
        <p:nvSpPr>
          <p:cNvPr id="3" name="TextBox 2">
            <a:extLst>
              <a:ext uri="{FF2B5EF4-FFF2-40B4-BE49-F238E27FC236}">
                <a16:creationId xmlns:a16="http://schemas.microsoft.com/office/drawing/2014/main" id="{EEB255F8-D464-AE28-7C53-1BC629B539F7}"/>
              </a:ext>
            </a:extLst>
          </p:cNvPr>
          <p:cNvSpPr txBox="1"/>
          <p:nvPr/>
        </p:nvSpPr>
        <p:spPr>
          <a:xfrm>
            <a:off x="1286735" y="2670057"/>
            <a:ext cx="9618533" cy="1969768"/>
          </a:xfrm>
          <a:prstGeom prst="rect">
            <a:avLst/>
          </a:prstGeom>
          <a:solidFill>
            <a:schemeClr val="bg1"/>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Convergence performance has been steady for 15 years, despite the massive growth in the network</a:t>
            </a:r>
          </a:p>
          <a:p>
            <a:pPr defTabSz="1219140"/>
            <a:endParaRPr lang="en-AU" sz="2400" dirty="0"/>
          </a:p>
          <a:p>
            <a:pPr defTabSz="1219140"/>
            <a:r>
              <a:rPr lang="en-AU" sz="2400" dirty="0"/>
              <a:t>The IPv4 network topology continues to increase in density, keeping critical AS Paths short as the network itself increases in size</a:t>
            </a:r>
          </a:p>
        </p:txBody>
      </p:sp>
    </p:spTree>
    <p:extLst>
      <p:ext uri="{BB962C8B-B14F-4D97-AF65-F5344CB8AC3E}">
        <p14:creationId xmlns:p14="http://schemas.microsoft.com/office/powerpoint/2010/main" val="795911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391477" y="1600205"/>
            <a:ext cx="9072168" cy="4565103"/>
          </a:xfrm>
        </p:spPr>
        <p:txBody>
          <a:bodyPr>
            <a:noAutofit/>
          </a:bodyPr>
          <a:lstStyle/>
          <a:p>
            <a:pPr marL="0" indent="0">
              <a:buNone/>
            </a:pPr>
            <a:r>
              <a:rPr lang="en-US" sz="2667" b="1" dirty="0"/>
              <a:t>The IPv4 inter-domain routing system is still highly stable …</a:t>
            </a:r>
          </a:p>
          <a:p>
            <a:r>
              <a:rPr lang="en-US" sz="2133" dirty="0"/>
              <a:t>The number of updates per instability event and the time to converge to a stable forwarding state has been relatively constant for many years</a:t>
            </a:r>
          </a:p>
          <a:p>
            <a:r>
              <a:rPr lang="en-US" sz="2133" dirty="0"/>
              <a:t>20% of prefixes generate 77% of all updates. Less than 5% of all origin networks are linked to 78% of all updates. </a:t>
            </a:r>
            <a:r>
              <a:rPr lang="en-US" sz="2133" b="1" dirty="0"/>
              <a:t>Routing instability is concentrated in a small number of highly unstable cases. </a:t>
            </a:r>
            <a:endParaRPr lang="en-US" sz="1600" b="1" dirty="0"/>
          </a:p>
        </p:txBody>
      </p:sp>
      <p:pic>
        <p:nvPicPr>
          <p:cNvPr id="5" name="Picture 4" descr="A red and green line graph&#10;&#10;AI-generated content may be incorrect.">
            <a:extLst>
              <a:ext uri="{FF2B5EF4-FFF2-40B4-BE49-F238E27FC236}">
                <a16:creationId xmlns:a16="http://schemas.microsoft.com/office/drawing/2014/main" id="{828626EA-423D-791E-F565-D978C325F243}"/>
              </a:ext>
            </a:extLst>
          </p:cNvPr>
          <p:cNvPicPr>
            <a:picLocks noChangeAspect="1"/>
          </p:cNvPicPr>
          <p:nvPr/>
        </p:nvPicPr>
        <p:blipFill>
          <a:blip r:embed="rId2"/>
          <a:stretch>
            <a:fillRect/>
          </a:stretch>
        </p:blipFill>
        <p:spPr>
          <a:xfrm>
            <a:off x="2020809" y="4325610"/>
            <a:ext cx="3379469" cy="2413906"/>
          </a:xfrm>
          <a:prstGeom prst="rect">
            <a:avLst/>
          </a:prstGeom>
        </p:spPr>
      </p:pic>
      <p:cxnSp>
        <p:nvCxnSpPr>
          <p:cNvPr id="7" name="Straight Connector 6">
            <a:extLst>
              <a:ext uri="{FF2B5EF4-FFF2-40B4-BE49-F238E27FC236}">
                <a16:creationId xmlns:a16="http://schemas.microsoft.com/office/drawing/2014/main" id="{06CCE7A4-D463-714A-A3E5-A1C7ADC5C9D8}"/>
              </a:ext>
            </a:extLst>
          </p:cNvPr>
          <p:cNvCxnSpPr/>
          <p:nvPr/>
        </p:nvCxnSpPr>
        <p:spPr>
          <a:xfrm flipV="1">
            <a:off x="4683370" y="6033285"/>
            <a:ext cx="0" cy="473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CFBB5B3-FC44-D96B-59B9-4719F6C29A88}"/>
              </a:ext>
            </a:extLst>
          </p:cNvPr>
          <p:cNvCxnSpPr>
            <a:cxnSpLocks/>
          </p:cNvCxnSpPr>
          <p:nvPr/>
        </p:nvCxnSpPr>
        <p:spPr>
          <a:xfrm>
            <a:off x="4683370" y="6033285"/>
            <a:ext cx="80985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descr="A graph with a green line&#10;&#10;AI-generated content may be incorrect.">
            <a:extLst>
              <a:ext uri="{FF2B5EF4-FFF2-40B4-BE49-F238E27FC236}">
                <a16:creationId xmlns:a16="http://schemas.microsoft.com/office/drawing/2014/main" id="{F52ED524-0117-0903-BBF1-0DFD19A3B45A}"/>
              </a:ext>
            </a:extLst>
          </p:cNvPr>
          <p:cNvPicPr>
            <a:picLocks noChangeAspect="1"/>
          </p:cNvPicPr>
          <p:nvPr/>
        </p:nvPicPr>
        <p:blipFill>
          <a:blip r:embed="rId3"/>
          <a:stretch>
            <a:fillRect/>
          </a:stretch>
        </p:blipFill>
        <p:spPr>
          <a:xfrm>
            <a:off x="6246480" y="4374031"/>
            <a:ext cx="3477557" cy="2483969"/>
          </a:xfrm>
          <a:prstGeom prst="rect">
            <a:avLst/>
          </a:prstGeom>
        </p:spPr>
      </p:pic>
      <p:cxnSp>
        <p:nvCxnSpPr>
          <p:cNvPr id="11" name="Straight Connector 10">
            <a:extLst>
              <a:ext uri="{FF2B5EF4-FFF2-40B4-BE49-F238E27FC236}">
                <a16:creationId xmlns:a16="http://schemas.microsoft.com/office/drawing/2014/main" id="{1CC20D50-41CC-391B-A78B-F566D04B8BC6}"/>
              </a:ext>
            </a:extLst>
          </p:cNvPr>
          <p:cNvCxnSpPr>
            <a:cxnSpLocks/>
          </p:cNvCxnSpPr>
          <p:nvPr/>
        </p:nvCxnSpPr>
        <p:spPr>
          <a:xfrm flipV="1">
            <a:off x="9437427" y="6165308"/>
            <a:ext cx="0" cy="4506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BA79271-E57D-DDA3-52D6-9551AED07037}"/>
              </a:ext>
            </a:extLst>
          </p:cNvPr>
          <p:cNvCxnSpPr>
            <a:cxnSpLocks/>
          </p:cNvCxnSpPr>
          <p:nvPr/>
        </p:nvCxnSpPr>
        <p:spPr>
          <a:xfrm>
            <a:off x="9420368" y="6165308"/>
            <a:ext cx="30366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62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number of different colored lines&#10;&#10;AI-generated content may be incorrect.">
            <a:extLst>
              <a:ext uri="{FF2B5EF4-FFF2-40B4-BE49-F238E27FC236}">
                <a16:creationId xmlns:a16="http://schemas.microsoft.com/office/drawing/2014/main" id="{4AF63F36-2828-1A71-1147-48ADBE78A1DE}"/>
              </a:ext>
            </a:extLst>
          </p:cNvPr>
          <p:cNvPicPr>
            <a:picLocks noGrp="1" noChangeAspect="1"/>
          </p:cNvPicPr>
          <p:nvPr>
            <p:ph idx="1"/>
          </p:nvPr>
        </p:nvPicPr>
        <p:blipFill>
          <a:blip r:embed="rId2"/>
          <a:stretch>
            <a:fillRect/>
          </a:stretch>
        </p:blipFill>
        <p:spPr>
          <a:xfrm>
            <a:off x="549758" y="1154057"/>
            <a:ext cx="8380584" cy="5587056"/>
          </a:xfrm>
        </p:spPr>
      </p:pic>
      <p:sp>
        <p:nvSpPr>
          <p:cNvPr id="2" name="Title 1">
            <a:extLst>
              <a:ext uri="{FF2B5EF4-FFF2-40B4-BE49-F238E27FC236}">
                <a16:creationId xmlns:a16="http://schemas.microsoft.com/office/drawing/2014/main" id="{92266886-8998-F1EB-5087-FA037B81EDCA}"/>
              </a:ext>
            </a:extLst>
          </p:cNvPr>
          <p:cNvSpPr>
            <a:spLocks noGrp="1"/>
          </p:cNvSpPr>
          <p:nvPr>
            <p:ph type="title"/>
          </p:nvPr>
        </p:nvSpPr>
        <p:spPr>
          <a:xfrm>
            <a:off x="838200" y="198267"/>
            <a:ext cx="10515600" cy="1325563"/>
          </a:xfrm>
        </p:spPr>
        <p:txBody>
          <a:bodyPr>
            <a:normAutofit/>
          </a:bodyPr>
          <a:lstStyle/>
          <a:p>
            <a:r>
              <a:rPr lang="en-US" sz="4800" dirty="0"/>
              <a:t>IPv4 in 2025</a:t>
            </a:r>
          </a:p>
        </p:txBody>
      </p:sp>
      <p:sp>
        <p:nvSpPr>
          <p:cNvPr id="6" name="TextBox 5">
            <a:extLst>
              <a:ext uri="{FF2B5EF4-FFF2-40B4-BE49-F238E27FC236}">
                <a16:creationId xmlns:a16="http://schemas.microsoft.com/office/drawing/2014/main" id="{181A5AAE-574F-53B7-ED48-46B6C72BA794}"/>
              </a:ext>
            </a:extLst>
          </p:cNvPr>
          <p:cNvSpPr txBox="1"/>
          <p:nvPr/>
        </p:nvSpPr>
        <p:spPr>
          <a:xfrm>
            <a:off x="9114188" y="4571668"/>
            <a:ext cx="2302568" cy="1200329"/>
          </a:xfrm>
          <a:prstGeom prst="rect">
            <a:avLst/>
          </a:prstGeom>
          <a:noFill/>
        </p:spPr>
        <p:txBody>
          <a:bodyPr wrap="square" rtlCol="0">
            <a:spAutoFit/>
          </a:bodyPr>
          <a:lstStyle/>
          <a:p>
            <a:r>
              <a:rPr lang="en-US" dirty="0">
                <a:latin typeface="AhnbergHand" pitchFamily="2" charset="0"/>
              </a:rPr>
              <a:t>The DFZ now exceeds 1M entries for ALL BGP peers</a:t>
            </a:r>
          </a:p>
        </p:txBody>
      </p:sp>
      <p:sp>
        <p:nvSpPr>
          <p:cNvPr id="10" name="TextBox 9">
            <a:extLst>
              <a:ext uri="{FF2B5EF4-FFF2-40B4-BE49-F238E27FC236}">
                <a16:creationId xmlns:a16="http://schemas.microsoft.com/office/drawing/2014/main" id="{DDDE1BB6-22BB-BD5B-3E04-18FF8174227A}"/>
              </a:ext>
            </a:extLst>
          </p:cNvPr>
          <p:cNvSpPr txBox="1"/>
          <p:nvPr/>
        </p:nvSpPr>
        <p:spPr>
          <a:xfrm>
            <a:off x="8930342" y="2822601"/>
            <a:ext cx="240294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378"/>
            <a:r>
              <a:rPr lang="en-AU" dirty="0">
                <a:latin typeface="AhnbergHand" pitchFamily="2" charset="0"/>
              </a:rPr>
              <a:t>45K entry variation</a:t>
            </a:r>
          </a:p>
        </p:txBody>
      </p:sp>
      <p:sp>
        <p:nvSpPr>
          <p:cNvPr id="11" name="Freeform 10">
            <a:extLst>
              <a:ext uri="{FF2B5EF4-FFF2-40B4-BE49-F238E27FC236}">
                <a16:creationId xmlns:a16="http://schemas.microsoft.com/office/drawing/2014/main" id="{8317FA49-3788-737F-1C28-92BAEBABD35F}"/>
              </a:ext>
            </a:extLst>
          </p:cNvPr>
          <p:cNvSpPr/>
          <p:nvPr/>
        </p:nvSpPr>
        <p:spPr>
          <a:xfrm>
            <a:off x="8484195" y="2743314"/>
            <a:ext cx="65779" cy="1721890"/>
          </a:xfrm>
          <a:custGeom>
            <a:avLst/>
            <a:gdLst>
              <a:gd name="connsiteX0" fmla="*/ 0 w 156066"/>
              <a:gd name="connsiteY0" fmla="*/ 267388 h 2575697"/>
              <a:gd name="connsiteX1" fmla="*/ 62345 w 156066"/>
              <a:gd name="connsiteY1" fmla="*/ 101133 h 2575697"/>
              <a:gd name="connsiteX2" fmla="*/ 145472 w 156066"/>
              <a:gd name="connsiteY2" fmla="*/ 215433 h 2575697"/>
              <a:gd name="connsiteX3" fmla="*/ 62345 w 156066"/>
              <a:gd name="connsiteY3" fmla="*/ 142697 h 2575697"/>
              <a:gd name="connsiteX4" fmla="*/ 72736 w 156066"/>
              <a:gd name="connsiteY4" fmla="*/ 2387133 h 2575697"/>
              <a:gd name="connsiteX5" fmla="*/ 155863 w 156066"/>
              <a:gd name="connsiteY5" fmla="*/ 2470260 h 2575697"/>
              <a:gd name="connsiteX6" fmla="*/ 93518 w 156066"/>
              <a:gd name="connsiteY6" fmla="*/ 2574169 h 2575697"/>
              <a:gd name="connsiteX7" fmla="*/ 10390 w 156066"/>
              <a:gd name="connsiteY7" fmla="*/ 2418306 h 257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6" h="2575697">
                <a:moveTo>
                  <a:pt x="0" y="267388"/>
                </a:moveTo>
                <a:cubicBezTo>
                  <a:pt x="19050" y="188590"/>
                  <a:pt x="38100" y="109792"/>
                  <a:pt x="62345" y="101133"/>
                </a:cubicBezTo>
                <a:cubicBezTo>
                  <a:pt x="86590" y="92474"/>
                  <a:pt x="145472" y="208506"/>
                  <a:pt x="145472" y="215433"/>
                </a:cubicBezTo>
                <a:cubicBezTo>
                  <a:pt x="145472" y="222360"/>
                  <a:pt x="74468" y="-219253"/>
                  <a:pt x="62345" y="142697"/>
                </a:cubicBezTo>
                <a:cubicBezTo>
                  <a:pt x="50222" y="504647"/>
                  <a:pt x="57150" y="1999206"/>
                  <a:pt x="72736" y="2387133"/>
                </a:cubicBezTo>
                <a:cubicBezTo>
                  <a:pt x="88322" y="2775060"/>
                  <a:pt x="152399" y="2439087"/>
                  <a:pt x="155863" y="2470260"/>
                </a:cubicBezTo>
                <a:cubicBezTo>
                  <a:pt x="159327" y="2501433"/>
                  <a:pt x="117763" y="2582828"/>
                  <a:pt x="93518" y="2574169"/>
                </a:cubicBezTo>
                <a:cubicBezTo>
                  <a:pt x="69273" y="2565510"/>
                  <a:pt x="39831" y="2491908"/>
                  <a:pt x="10390" y="24183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98750693-74F9-40D0-6C56-B3F77107D094}"/>
              </a:ext>
            </a:extLst>
          </p:cNvPr>
          <p:cNvSpPr/>
          <p:nvPr/>
        </p:nvSpPr>
        <p:spPr>
          <a:xfrm>
            <a:off x="8407309" y="4637449"/>
            <a:ext cx="673629" cy="537397"/>
          </a:xfrm>
          <a:custGeom>
            <a:avLst/>
            <a:gdLst>
              <a:gd name="csX0" fmla="*/ 673629 w 673629"/>
              <a:gd name="csY0" fmla="*/ 537397 h 537397"/>
              <a:gd name="csX1" fmla="*/ 43008 w 673629"/>
              <a:gd name="csY1" fmla="*/ 11880 h 537397"/>
              <a:gd name="csX2" fmla="*/ 53519 w 673629"/>
              <a:gd name="csY2" fmla="*/ 159024 h 537397"/>
              <a:gd name="csX3" fmla="*/ 32498 w 673629"/>
              <a:gd name="csY3" fmla="*/ 22390 h 537397"/>
              <a:gd name="csX4" fmla="*/ 190153 w 673629"/>
              <a:gd name="csY4" fmla="*/ 11880 h 537397"/>
            </a:gdLst>
            <a:ahLst/>
            <a:cxnLst>
              <a:cxn ang="0">
                <a:pos x="csX0" y="csY0"/>
              </a:cxn>
              <a:cxn ang="0">
                <a:pos x="csX1" y="csY1"/>
              </a:cxn>
              <a:cxn ang="0">
                <a:pos x="csX2" y="csY2"/>
              </a:cxn>
              <a:cxn ang="0">
                <a:pos x="csX3" y="csY3"/>
              </a:cxn>
              <a:cxn ang="0">
                <a:pos x="csX4" y="csY4"/>
              </a:cxn>
            </a:cxnLst>
            <a:rect l="l" t="t" r="r" b="b"/>
            <a:pathLst>
              <a:path w="673629" h="537397">
                <a:moveTo>
                  <a:pt x="673629" y="537397"/>
                </a:moveTo>
                <a:cubicBezTo>
                  <a:pt x="409994" y="306169"/>
                  <a:pt x="146360" y="74942"/>
                  <a:pt x="43008" y="11880"/>
                </a:cubicBezTo>
                <a:cubicBezTo>
                  <a:pt x="-60344" y="-51182"/>
                  <a:pt x="55271" y="157272"/>
                  <a:pt x="53519" y="159024"/>
                </a:cubicBezTo>
                <a:cubicBezTo>
                  <a:pt x="51767" y="160776"/>
                  <a:pt x="9726" y="46914"/>
                  <a:pt x="32498" y="22390"/>
                </a:cubicBezTo>
                <a:cubicBezTo>
                  <a:pt x="55270" y="-2134"/>
                  <a:pt x="122711" y="4873"/>
                  <a:pt x="190153" y="11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93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43" y="7203"/>
            <a:ext cx="10849205" cy="1143000"/>
          </a:xfrm>
        </p:spPr>
        <p:txBody>
          <a:bodyPr>
            <a:noAutofit/>
          </a:bodyPr>
          <a:lstStyle/>
          <a:p>
            <a:r>
              <a:rPr lang="en-US" sz="3733" dirty="0">
                <a:solidFill>
                  <a:schemeClr val="accent6">
                    <a:lumMod val="50000"/>
                  </a:schemeClr>
                </a:solidFill>
                <a:latin typeface="Powderfinger Type"/>
                <a:cs typeface="Powderfinger Type"/>
              </a:rPr>
              <a:t>V6 BGP Updates</a:t>
            </a:r>
          </a:p>
        </p:txBody>
      </p:sp>
      <p:sp>
        <p:nvSpPr>
          <p:cNvPr id="3" name="TextBox 2">
            <a:extLst>
              <a:ext uri="{FF2B5EF4-FFF2-40B4-BE49-F238E27FC236}">
                <a16:creationId xmlns:a16="http://schemas.microsoft.com/office/drawing/2014/main" id="{17FEB1C9-9A20-69EA-D816-69000A310E8F}"/>
              </a:ext>
            </a:extLst>
          </p:cNvPr>
          <p:cNvSpPr txBox="1"/>
          <p:nvPr/>
        </p:nvSpPr>
        <p:spPr>
          <a:xfrm rot="16200000">
            <a:off x="136679" y="3356264"/>
            <a:ext cx="1294329" cy="369332"/>
          </a:xfrm>
          <a:prstGeom prst="rect">
            <a:avLst/>
          </a:prstGeom>
          <a:noFill/>
        </p:spPr>
        <p:txBody>
          <a:bodyPr wrap="none" rtlCol="0">
            <a:spAutoFit/>
          </a:bodyPr>
          <a:lstStyle/>
          <a:p>
            <a:r>
              <a:rPr lang="en-US" dirty="0"/>
              <a:t>LOG Scale!</a:t>
            </a:r>
          </a:p>
        </p:txBody>
      </p:sp>
      <p:pic>
        <p:nvPicPr>
          <p:cNvPr id="6" name="Picture 5" descr="A graph of a number of different colored lines&#10;&#10;AI-generated content may be incorrect.">
            <a:extLst>
              <a:ext uri="{FF2B5EF4-FFF2-40B4-BE49-F238E27FC236}">
                <a16:creationId xmlns:a16="http://schemas.microsoft.com/office/drawing/2014/main" id="{569BA662-B093-CCD9-0478-4994C62F5E36}"/>
              </a:ext>
            </a:extLst>
          </p:cNvPr>
          <p:cNvPicPr>
            <a:picLocks noChangeAspect="1"/>
          </p:cNvPicPr>
          <p:nvPr/>
        </p:nvPicPr>
        <p:blipFill>
          <a:blip r:embed="rId2"/>
          <a:stretch>
            <a:fillRect/>
          </a:stretch>
        </p:blipFill>
        <p:spPr>
          <a:xfrm>
            <a:off x="1285164" y="853838"/>
            <a:ext cx="9859086" cy="5915452"/>
          </a:xfrm>
          <a:prstGeom prst="rect">
            <a:avLst/>
          </a:prstGeom>
        </p:spPr>
      </p:pic>
    </p:spTree>
    <p:extLst>
      <p:ext uri="{BB962C8B-B14F-4D97-AF65-F5344CB8AC3E}">
        <p14:creationId xmlns:p14="http://schemas.microsoft.com/office/powerpoint/2010/main" val="199366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ED93-FEE5-CB79-07FC-7D2385BEB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5B4AD-55D2-CF39-7868-4FBB3501334F}"/>
              </a:ext>
            </a:extLst>
          </p:cNvPr>
          <p:cNvSpPr>
            <a:spLocks noGrp="1"/>
          </p:cNvSpPr>
          <p:nvPr>
            <p:ph type="title"/>
          </p:nvPr>
        </p:nvSpPr>
        <p:spPr>
          <a:xfrm>
            <a:off x="783843" y="7203"/>
            <a:ext cx="10849205" cy="1143000"/>
          </a:xfrm>
        </p:spPr>
        <p:txBody>
          <a:bodyPr>
            <a:noAutofit/>
          </a:bodyPr>
          <a:lstStyle/>
          <a:p>
            <a:r>
              <a:rPr lang="en-US" sz="3733" dirty="0">
                <a:solidFill>
                  <a:schemeClr val="accent6">
                    <a:lumMod val="50000"/>
                  </a:schemeClr>
                </a:solidFill>
                <a:latin typeface="Powderfinger Type"/>
                <a:cs typeface="Powderfinger Type"/>
              </a:rPr>
              <a:t>V6 BGP Updates</a:t>
            </a:r>
          </a:p>
        </p:txBody>
      </p:sp>
      <p:sp>
        <p:nvSpPr>
          <p:cNvPr id="3" name="TextBox 2">
            <a:extLst>
              <a:ext uri="{FF2B5EF4-FFF2-40B4-BE49-F238E27FC236}">
                <a16:creationId xmlns:a16="http://schemas.microsoft.com/office/drawing/2014/main" id="{2FF89CE2-103C-5ED2-8325-ACAC99E47FBE}"/>
              </a:ext>
            </a:extLst>
          </p:cNvPr>
          <p:cNvSpPr txBox="1"/>
          <p:nvPr/>
        </p:nvSpPr>
        <p:spPr>
          <a:xfrm rot="16200000">
            <a:off x="136679" y="3356264"/>
            <a:ext cx="1294329" cy="369332"/>
          </a:xfrm>
          <a:prstGeom prst="rect">
            <a:avLst/>
          </a:prstGeom>
          <a:noFill/>
        </p:spPr>
        <p:txBody>
          <a:bodyPr wrap="none" rtlCol="0">
            <a:spAutoFit/>
          </a:bodyPr>
          <a:lstStyle/>
          <a:p>
            <a:r>
              <a:rPr lang="en-US" dirty="0"/>
              <a:t>LOG Scale!</a:t>
            </a:r>
          </a:p>
        </p:txBody>
      </p:sp>
      <p:pic>
        <p:nvPicPr>
          <p:cNvPr id="6" name="Picture 5" descr="A graph of a number of different colored lines&#10;&#10;AI-generated content may be incorrect.">
            <a:extLst>
              <a:ext uri="{FF2B5EF4-FFF2-40B4-BE49-F238E27FC236}">
                <a16:creationId xmlns:a16="http://schemas.microsoft.com/office/drawing/2014/main" id="{D761E798-6BDD-E925-C505-A68736815E97}"/>
              </a:ext>
            </a:extLst>
          </p:cNvPr>
          <p:cNvPicPr>
            <a:picLocks noChangeAspect="1"/>
          </p:cNvPicPr>
          <p:nvPr/>
        </p:nvPicPr>
        <p:blipFill>
          <a:blip r:embed="rId2"/>
          <a:stretch>
            <a:fillRect/>
          </a:stretch>
        </p:blipFill>
        <p:spPr>
          <a:xfrm>
            <a:off x="1285164" y="853838"/>
            <a:ext cx="9859086" cy="5915452"/>
          </a:xfrm>
          <a:prstGeom prst="rect">
            <a:avLst/>
          </a:prstGeom>
        </p:spPr>
      </p:pic>
      <p:sp>
        <p:nvSpPr>
          <p:cNvPr id="4" name="TextBox 3">
            <a:extLst>
              <a:ext uri="{FF2B5EF4-FFF2-40B4-BE49-F238E27FC236}">
                <a16:creationId xmlns:a16="http://schemas.microsoft.com/office/drawing/2014/main" id="{F11BAF1F-9FFA-4324-8E30-798957679D0A}"/>
              </a:ext>
            </a:extLst>
          </p:cNvPr>
          <p:cNvSpPr txBox="1"/>
          <p:nvPr/>
        </p:nvSpPr>
        <p:spPr>
          <a:xfrm>
            <a:off x="2403765" y="4160235"/>
            <a:ext cx="8215745" cy="1231104"/>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The growth trajectory of IPv6 updates has stopped, and the daily total of updates and withdrawals has been steady across 2025</a:t>
            </a:r>
          </a:p>
        </p:txBody>
      </p:sp>
    </p:spTree>
    <p:extLst>
      <p:ext uri="{BB962C8B-B14F-4D97-AF65-F5344CB8AC3E}">
        <p14:creationId xmlns:p14="http://schemas.microsoft.com/office/powerpoint/2010/main" val="3560396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FA11-D57F-7340-B9D9-DC7920FB36E0}"/>
              </a:ext>
            </a:extLst>
          </p:cNvPr>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Unstable Prefixes</a:t>
            </a:r>
            <a:endParaRPr lang="en-AU" sz="3733" dirty="0"/>
          </a:p>
        </p:txBody>
      </p:sp>
      <p:sp>
        <p:nvSpPr>
          <p:cNvPr id="3" name="TextBox 2">
            <a:extLst>
              <a:ext uri="{FF2B5EF4-FFF2-40B4-BE49-F238E27FC236}">
                <a16:creationId xmlns:a16="http://schemas.microsoft.com/office/drawing/2014/main" id="{B63B46E3-2134-31AD-58F8-8BC401E1379D}"/>
              </a:ext>
            </a:extLst>
          </p:cNvPr>
          <p:cNvSpPr txBox="1"/>
          <p:nvPr/>
        </p:nvSpPr>
        <p:spPr>
          <a:xfrm rot="16200000">
            <a:off x="-185440" y="4073236"/>
            <a:ext cx="1294329" cy="369332"/>
          </a:xfrm>
          <a:prstGeom prst="rect">
            <a:avLst/>
          </a:prstGeom>
          <a:noFill/>
        </p:spPr>
        <p:txBody>
          <a:bodyPr wrap="none" rtlCol="0">
            <a:spAutoFit/>
          </a:bodyPr>
          <a:lstStyle/>
          <a:p>
            <a:r>
              <a:rPr lang="en-US" dirty="0"/>
              <a:t>LOG Scale!</a:t>
            </a:r>
          </a:p>
        </p:txBody>
      </p:sp>
      <p:pic>
        <p:nvPicPr>
          <p:cNvPr id="6" name="Picture 5" descr="A graph of a number of numbers&#10;&#10;AI-generated content may be incorrect.">
            <a:extLst>
              <a:ext uri="{FF2B5EF4-FFF2-40B4-BE49-F238E27FC236}">
                <a16:creationId xmlns:a16="http://schemas.microsoft.com/office/drawing/2014/main" id="{52B7D221-ED27-7F1E-8596-D205F705B56D}"/>
              </a:ext>
            </a:extLst>
          </p:cNvPr>
          <p:cNvPicPr>
            <a:picLocks noChangeAspect="1"/>
          </p:cNvPicPr>
          <p:nvPr/>
        </p:nvPicPr>
        <p:blipFill>
          <a:blip r:embed="rId2"/>
          <a:stretch>
            <a:fillRect/>
          </a:stretch>
        </p:blipFill>
        <p:spPr>
          <a:xfrm>
            <a:off x="2133599" y="1518539"/>
            <a:ext cx="8243207" cy="5275652"/>
          </a:xfrm>
          <a:prstGeom prst="rect">
            <a:avLst/>
          </a:prstGeom>
        </p:spPr>
      </p:pic>
    </p:spTree>
    <p:extLst>
      <p:ext uri="{BB962C8B-B14F-4D97-AF65-F5344CB8AC3E}">
        <p14:creationId xmlns:p14="http://schemas.microsoft.com/office/powerpoint/2010/main" val="2861051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6343-E22C-7592-C36D-27D9B2CF5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C7A22-3709-BB58-7BCF-DA6B6806B962}"/>
              </a:ext>
            </a:extLst>
          </p:cNvPr>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Unstable Prefixes</a:t>
            </a:r>
            <a:endParaRPr lang="en-AU" sz="3733" dirty="0"/>
          </a:p>
        </p:txBody>
      </p:sp>
      <p:sp>
        <p:nvSpPr>
          <p:cNvPr id="3" name="TextBox 2">
            <a:extLst>
              <a:ext uri="{FF2B5EF4-FFF2-40B4-BE49-F238E27FC236}">
                <a16:creationId xmlns:a16="http://schemas.microsoft.com/office/drawing/2014/main" id="{9C5DC61E-E7AB-15E4-F760-6E88E9F1A42B}"/>
              </a:ext>
            </a:extLst>
          </p:cNvPr>
          <p:cNvSpPr txBox="1"/>
          <p:nvPr/>
        </p:nvSpPr>
        <p:spPr>
          <a:xfrm rot="16200000">
            <a:off x="-185440" y="4073236"/>
            <a:ext cx="1294329" cy="369332"/>
          </a:xfrm>
          <a:prstGeom prst="rect">
            <a:avLst/>
          </a:prstGeom>
          <a:noFill/>
        </p:spPr>
        <p:txBody>
          <a:bodyPr wrap="none" rtlCol="0">
            <a:spAutoFit/>
          </a:bodyPr>
          <a:lstStyle/>
          <a:p>
            <a:r>
              <a:rPr lang="en-US" dirty="0"/>
              <a:t>LOG Scale!</a:t>
            </a:r>
          </a:p>
        </p:txBody>
      </p:sp>
      <p:pic>
        <p:nvPicPr>
          <p:cNvPr id="6" name="Picture 5" descr="A graph of a number of numbers&#10;&#10;AI-generated content may be incorrect.">
            <a:extLst>
              <a:ext uri="{FF2B5EF4-FFF2-40B4-BE49-F238E27FC236}">
                <a16:creationId xmlns:a16="http://schemas.microsoft.com/office/drawing/2014/main" id="{6B456729-9CF0-6F03-B7D7-61092A36D381}"/>
              </a:ext>
            </a:extLst>
          </p:cNvPr>
          <p:cNvPicPr>
            <a:picLocks noChangeAspect="1"/>
          </p:cNvPicPr>
          <p:nvPr/>
        </p:nvPicPr>
        <p:blipFill>
          <a:blip r:embed="rId2"/>
          <a:stretch>
            <a:fillRect/>
          </a:stretch>
        </p:blipFill>
        <p:spPr>
          <a:xfrm>
            <a:off x="2133599" y="1518539"/>
            <a:ext cx="8243207" cy="5275652"/>
          </a:xfrm>
          <a:prstGeom prst="rect">
            <a:avLst/>
          </a:prstGeom>
        </p:spPr>
      </p:pic>
      <p:sp>
        <p:nvSpPr>
          <p:cNvPr id="4" name="TextBox 3">
            <a:extLst>
              <a:ext uri="{FF2B5EF4-FFF2-40B4-BE49-F238E27FC236}">
                <a16:creationId xmlns:a16="http://schemas.microsoft.com/office/drawing/2014/main" id="{95CE963D-43D0-605C-0091-048577FC80E4}"/>
              </a:ext>
            </a:extLst>
          </p:cNvPr>
          <p:cNvSpPr txBox="1"/>
          <p:nvPr/>
        </p:nvSpPr>
        <p:spPr>
          <a:xfrm>
            <a:off x="1641766" y="2727851"/>
            <a:ext cx="8156863" cy="1969768"/>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The number of unstable address prefixes has stabilised since 2023</a:t>
            </a:r>
          </a:p>
          <a:p>
            <a:pPr defTabSz="1219140"/>
            <a:endParaRPr lang="en-AU" sz="2400" dirty="0"/>
          </a:p>
          <a:p>
            <a:pPr defTabSz="1219140"/>
            <a:r>
              <a:rPr lang="en-AU" sz="2400" dirty="0"/>
              <a:t>Proportionally, IPv6 prefixes are ~2x more likely to be updated as compared to IPv4 prefixes</a:t>
            </a:r>
          </a:p>
        </p:txBody>
      </p:sp>
    </p:spTree>
    <p:extLst>
      <p:ext uri="{BB962C8B-B14F-4D97-AF65-F5344CB8AC3E}">
        <p14:creationId xmlns:p14="http://schemas.microsoft.com/office/powerpoint/2010/main" val="4137014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0" y="19108"/>
            <a:ext cx="9985109" cy="1143000"/>
          </a:xfrm>
        </p:spPr>
        <p:txBody>
          <a:bodyPr>
            <a:normAutofit/>
          </a:bodyPr>
          <a:lstStyle/>
          <a:p>
            <a:r>
              <a:rPr lang="en-US" sz="3733" dirty="0">
                <a:solidFill>
                  <a:schemeClr val="accent6">
                    <a:lumMod val="50000"/>
                  </a:schemeClr>
                </a:solidFill>
                <a:latin typeface="Powderfinger Type"/>
                <a:cs typeface="Powderfinger Type"/>
              </a:rPr>
              <a:t>V6 Convergence Performance</a:t>
            </a:r>
          </a:p>
        </p:txBody>
      </p:sp>
      <p:pic>
        <p:nvPicPr>
          <p:cNvPr id="4" name="Picture 3" descr="A graph of green dots&#10;&#10;AI-generated content may be incorrect.">
            <a:extLst>
              <a:ext uri="{FF2B5EF4-FFF2-40B4-BE49-F238E27FC236}">
                <a16:creationId xmlns:a16="http://schemas.microsoft.com/office/drawing/2014/main" id="{3D59A5A4-BF5E-0702-D373-6D410C50CF78}"/>
              </a:ext>
            </a:extLst>
          </p:cNvPr>
          <p:cNvPicPr>
            <a:picLocks noChangeAspect="1"/>
          </p:cNvPicPr>
          <p:nvPr/>
        </p:nvPicPr>
        <p:blipFill>
          <a:blip r:embed="rId2"/>
          <a:stretch>
            <a:fillRect/>
          </a:stretch>
        </p:blipFill>
        <p:spPr>
          <a:xfrm>
            <a:off x="816428" y="1489347"/>
            <a:ext cx="11051977" cy="4715510"/>
          </a:xfrm>
          <a:prstGeom prst="rect">
            <a:avLst/>
          </a:prstGeom>
        </p:spPr>
      </p:pic>
    </p:spTree>
    <p:extLst>
      <p:ext uri="{BB962C8B-B14F-4D97-AF65-F5344CB8AC3E}">
        <p14:creationId xmlns:p14="http://schemas.microsoft.com/office/powerpoint/2010/main" val="3603049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A9E7-82DC-69E4-1B83-A7F20A623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A164F-5305-C46E-60BC-69171D769E80}"/>
              </a:ext>
            </a:extLst>
          </p:cNvPr>
          <p:cNvSpPr>
            <a:spLocks noGrp="1"/>
          </p:cNvSpPr>
          <p:nvPr>
            <p:ph type="title"/>
          </p:nvPr>
        </p:nvSpPr>
        <p:spPr>
          <a:xfrm>
            <a:off x="1391480" y="19108"/>
            <a:ext cx="9985109" cy="1143000"/>
          </a:xfrm>
        </p:spPr>
        <p:txBody>
          <a:bodyPr>
            <a:normAutofit/>
          </a:bodyPr>
          <a:lstStyle/>
          <a:p>
            <a:r>
              <a:rPr lang="en-US" sz="3733" dirty="0">
                <a:solidFill>
                  <a:schemeClr val="accent6">
                    <a:lumMod val="50000"/>
                  </a:schemeClr>
                </a:solidFill>
                <a:latin typeface="Powderfinger Type"/>
                <a:cs typeface="Powderfinger Type"/>
              </a:rPr>
              <a:t>V6 Convergence Performance</a:t>
            </a:r>
          </a:p>
        </p:txBody>
      </p:sp>
      <p:pic>
        <p:nvPicPr>
          <p:cNvPr id="4" name="Picture 3" descr="A graph of green dots&#10;&#10;AI-generated content may be incorrect.">
            <a:extLst>
              <a:ext uri="{FF2B5EF4-FFF2-40B4-BE49-F238E27FC236}">
                <a16:creationId xmlns:a16="http://schemas.microsoft.com/office/drawing/2014/main" id="{991C9664-247F-630F-AFEB-CCD566A46397}"/>
              </a:ext>
            </a:extLst>
          </p:cNvPr>
          <p:cNvPicPr>
            <a:picLocks noChangeAspect="1"/>
          </p:cNvPicPr>
          <p:nvPr/>
        </p:nvPicPr>
        <p:blipFill>
          <a:blip r:embed="rId2"/>
          <a:stretch>
            <a:fillRect/>
          </a:stretch>
        </p:blipFill>
        <p:spPr>
          <a:xfrm>
            <a:off x="816428" y="1489347"/>
            <a:ext cx="11051977" cy="4715510"/>
          </a:xfrm>
          <a:prstGeom prst="rect">
            <a:avLst/>
          </a:prstGeom>
        </p:spPr>
      </p:pic>
      <p:sp>
        <p:nvSpPr>
          <p:cNvPr id="3" name="TextBox 2">
            <a:extLst>
              <a:ext uri="{FF2B5EF4-FFF2-40B4-BE49-F238E27FC236}">
                <a16:creationId xmlns:a16="http://schemas.microsoft.com/office/drawing/2014/main" id="{BDBFE3D0-ADE1-B695-F324-73CFF23E0636}"/>
              </a:ext>
            </a:extLst>
          </p:cNvPr>
          <p:cNvSpPr txBox="1"/>
          <p:nvPr/>
        </p:nvSpPr>
        <p:spPr>
          <a:xfrm>
            <a:off x="1872699" y="2934518"/>
            <a:ext cx="9351711" cy="1231104"/>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40"/>
            <a:r>
              <a:rPr lang="en-AU" sz="2400" dirty="0"/>
              <a:t>Time to converge has been very unstable for years in IPv6</a:t>
            </a:r>
          </a:p>
          <a:p>
            <a:pPr defTabSz="1219140"/>
            <a:endParaRPr lang="en-AU" sz="2400" dirty="0"/>
          </a:p>
          <a:p>
            <a:pPr defTabSz="1219140"/>
            <a:r>
              <a:rPr lang="en-AU" sz="2400" dirty="0"/>
              <a:t>This is now stabilising to a level that is on a par with the IPv4 network</a:t>
            </a:r>
          </a:p>
        </p:txBody>
      </p:sp>
      <p:sp>
        <p:nvSpPr>
          <p:cNvPr id="5" name="Freeform 4">
            <a:extLst>
              <a:ext uri="{FF2B5EF4-FFF2-40B4-BE49-F238E27FC236}">
                <a16:creationId xmlns:a16="http://schemas.microsoft.com/office/drawing/2014/main" id="{1F259215-8FD5-E127-8099-8AD2D837EE60}"/>
              </a:ext>
            </a:extLst>
          </p:cNvPr>
          <p:cNvSpPr/>
          <p:nvPr/>
        </p:nvSpPr>
        <p:spPr>
          <a:xfrm>
            <a:off x="9756538" y="4454244"/>
            <a:ext cx="2273711" cy="2006331"/>
          </a:xfrm>
          <a:custGeom>
            <a:avLst/>
            <a:gdLst>
              <a:gd name="connsiteX0" fmla="*/ 96273 w 2273711"/>
              <a:gd name="connsiteY0" fmla="*/ 1795145 h 2006330"/>
              <a:gd name="connsiteX1" fmla="*/ 1789991 w 2273711"/>
              <a:gd name="connsiteY1" fmla="*/ 1857491 h 2006330"/>
              <a:gd name="connsiteX2" fmla="*/ 2174455 w 2273711"/>
              <a:gd name="connsiteY2" fmla="*/ 111818 h 2006330"/>
              <a:gd name="connsiteX3" fmla="*/ 220964 w 2273711"/>
              <a:gd name="connsiteY3" fmla="*/ 309245 h 2006330"/>
              <a:gd name="connsiteX4" fmla="*/ 117055 w 2273711"/>
              <a:gd name="connsiteY4" fmla="*/ 1400291 h 2006330"/>
              <a:gd name="connsiteX5" fmla="*/ 865200 w 2273711"/>
              <a:gd name="connsiteY5" fmla="*/ 1784754 h 20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711" h="2006330">
                <a:moveTo>
                  <a:pt x="96273" y="1795145"/>
                </a:moveTo>
                <a:cubicBezTo>
                  <a:pt x="769950" y="1966595"/>
                  <a:pt x="1443627" y="2138045"/>
                  <a:pt x="1789991" y="1857491"/>
                </a:cubicBezTo>
                <a:cubicBezTo>
                  <a:pt x="2136355" y="1576937"/>
                  <a:pt x="2435959" y="369859"/>
                  <a:pt x="2174455" y="111818"/>
                </a:cubicBezTo>
                <a:cubicBezTo>
                  <a:pt x="1912951" y="-146223"/>
                  <a:pt x="563864" y="94500"/>
                  <a:pt x="220964" y="309245"/>
                </a:cubicBezTo>
                <a:cubicBezTo>
                  <a:pt x="-121936" y="523990"/>
                  <a:pt x="9682" y="1154373"/>
                  <a:pt x="117055" y="1400291"/>
                </a:cubicBezTo>
                <a:cubicBezTo>
                  <a:pt x="224428" y="1646209"/>
                  <a:pt x="544814" y="1715481"/>
                  <a:pt x="865200" y="178475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276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Updates in IPv6 BGP</a:t>
            </a:r>
          </a:p>
        </p:txBody>
      </p:sp>
      <p:sp>
        <p:nvSpPr>
          <p:cNvPr id="3" name="Content Placeholder 2"/>
          <p:cNvSpPr>
            <a:spLocks noGrp="1"/>
          </p:cNvSpPr>
          <p:nvPr>
            <p:ph idx="1"/>
          </p:nvPr>
        </p:nvSpPr>
        <p:spPr>
          <a:xfrm>
            <a:off x="267694" y="1600205"/>
            <a:ext cx="5987884" cy="4565103"/>
          </a:xfrm>
        </p:spPr>
        <p:txBody>
          <a:bodyPr>
            <a:noAutofit/>
          </a:bodyPr>
          <a:lstStyle/>
          <a:p>
            <a:pPr marL="0" indent="0">
              <a:buNone/>
            </a:pPr>
            <a:endParaRPr lang="en-US" sz="2667" b="1" dirty="0"/>
          </a:p>
          <a:p>
            <a:r>
              <a:rPr lang="en-US" sz="2133" dirty="0"/>
              <a:t>Compared to IPv4, the IPv6 network has exhibited a high level of skew of routing instability, where a small number of networks contribute disproportionately to the overall level of BGP updates in IPv6. </a:t>
            </a:r>
          </a:p>
          <a:p>
            <a:r>
              <a:rPr lang="en-US" sz="2133" dirty="0"/>
              <a:t>Just 3 AS’s generated 20% of the BGP IPv6 update load in early December 2025. IPv6 routing instability is still concentrated in a small number of pathologically unstable cases.</a:t>
            </a:r>
          </a:p>
          <a:p>
            <a:pPr marL="0" indent="0">
              <a:buNone/>
            </a:pPr>
            <a:endParaRPr lang="en-US" sz="1600" dirty="0"/>
          </a:p>
        </p:txBody>
      </p:sp>
      <p:pic>
        <p:nvPicPr>
          <p:cNvPr id="5" name="Picture 4" descr="A graph with a green line&#10;&#10;AI-generated content may be incorrect.">
            <a:extLst>
              <a:ext uri="{FF2B5EF4-FFF2-40B4-BE49-F238E27FC236}">
                <a16:creationId xmlns:a16="http://schemas.microsoft.com/office/drawing/2014/main" id="{DAD1B841-318F-3ED4-C3C6-11927813459D}"/>
              </a:ext>
            </a:extLst>
          </p:cNvPr>
          <p:cNvPicPr>
            <a:picLocks noChangeAspect="1"/>
          </p:cNvPicPr>
          <p:nvPr/>
        </p:nvPicPr>
        <p:blipFill>
          <a:blip r:embed="rId2"/>
          <a:stretch>
            <a:fillRect/>
          </a:stretch>
        </p:blipFill>
        <p:spPr>
          <a:xfrm>
            <a:off x="6276105" y="1865541"/>
            <a:ext cx="5648201" cy="4034429"/>
          </a:xfrm>
          <a:prstGeom prst="rect">
            <a:avLst/>
          </a:prstGeom>
        </p:spPr>
      </p:pic>
      <p:sp>
        <p:nvSpPr>
          <p:cNvPr id="8" name="TextBox 7">
            <a:extLst>
              <a:ext uri="{FF2B5EF4-FFF2-40B4-BE49-F238E27FC236}">
                <a16:creationId xmlns:a16="http://schemas.microsoft.com/office/drawing/2014/main" id="{0DFDBCF3-A921-53B0-4100-F5A3CE9741F3}"/>
              </a:ext>
            </a:extLst>
          </p:cNvPr>
          <p:cNvSpPr txBox="1"/>
          <p:nvPr/>
        </p:nvSpPr>
        <p:spPr>
          <a:xfrm>
            <a:off x="1900908" y="4929827"/>
            <a:ext cx="6094638" cy="261610"/>
          </a:xfrm>
          <a:prstGeom prst="rect">
            <a:avLst/>
          </a:prstGeom>
          <a:noFill/>
        </p:spPr>
        <p:txBody>
          <a:bodyPr wrap="square">
            <a:spAutoFit/>
          </a:bodyPr>
          <a:lstStyle/>
          <a:p>
            <a:r>
              <a:rPr lang="en-US" sz="1100" dirty="0"/>
              <a:t>https://</a:t>
            </a:r>
            <a:r>
              <a:rPr lang="en-US" sz="1100" dirty="0" err="1"/>
              <a:t>www.potaroo.net</a:t>
            </a:r>
            <a:r>
              <a:rPr lang="en-US" sz="1100" dirty="0"/>
              <a:t>/</a:t>
            </a:r>
            <a:r>
              <a:rPr lang="en-US" sz="1100" dirty="0" err="1"/>
              <a:t>bgpupds</a:t>
            </a:r>
            <a:r>
              <a:rPr lang="en-US" sz="1100" dirty="0"/>
              <a:t>/reports/v6-bgpupd.html</a:t>
            </a:r>
          </a:p>
        </p:txBody>
      </p:sp>
    </p:spTree>
    <p:extLst>
      <p:ext uri="{BB962C8B-B14F-4D97-AF65-F5344CB8AC3E}">
        <p14:creationId xmlns:p14="http://schemas.microsoft.com/office/powerpoint/2010/main" val="184141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solidFill>
                  <a:schemeClr val="bg1">
                    <a:lumMod val="75000"/>
                  </a:schemeClr>
                </a:solidFill>
              </a:rPr>
              <a:t>Churn</a:t>
            </a:r>
          </a:p>
          <a:p>
            <a:r>
              <a:rPr lang="en-AU" dirty="0"/>
              <a:t>Conclusions</a:t>
            </a:r>
          </a:p>
        </p:txBody>
      </p:sp>
    </p:spTree>
    <p:extLst>
      <p:ext uri="{BB962C8B-B14F-4D97-AF65-F5344CB8AC3E}">
        <p14:creationId xmlns:p14="http://schemas.microsoft.com/office/powerpoint/2010/main" val="319309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rPr>
              <a:t>Routing Futures</a:t>
            </a:r>
          </a:p>
        </p:txBody>
      </p:sp>
      <p:sp>
        <p:nvSpPr>
          <p:cNvPr id="3" name="Content Placeholder 2"/>
          <p:cNvSpPr>
            <a:spLocks noGrp="1"/>
          </p:cNvSpPr>
          <p:nvPr>
            <p:ph idx="1"/>
          </p:nvPr>
        </p:nvSpPr>
        <p:spPr>
          <a:xfrm>
            <a:off x="1391480" y="1600206"/>
            <a:ext cx="9121013" cy="4565103"/>
          </a:xfrm>
        </p:spPr>
        <p:txBody>
          <a:bodyPr>
            <a:normAutofit/>
          </a:bodyPr>
          <a:lstStyle/>
          <a:p>
            <a:pPr>
              <a:spcBef>
                <a:spcPts val="0"/>
              </a:spcBef>
              <a:defRPr/>
            </a:pPr>
            <a:r>
              <a:rPr lang="en-US" dirty="0"/>
              <a:t>There is no further acute scaling pressure from BGP as a routing protocol – the relatively compressed inter-AS topology and stability of the infrastructure links tend to ensure that BGP remains effective in routing the internet.</a:t>
            </a:r>
          </a:p>
          <a:p>
            <a:pPr>
              <a:spcBef>
                <a:spcPts val="0"/>
              </a:spcBef>
              <a:defRPr/>
            </a:pPr>
            <a:endParaRPr lang="en-US" dirty="0"/>
          </a:p>
          <a:p>
            <a:pPr>
              <a:spcBef>
                <a:spcPts val="0"/>
              </a:spcBef>
              <a:defRPr/>
            </a:pPr>
            <a:r>
              <a:rPr lang="en-US" dirty="0"/>
              <a:t>Instability levels are high, generally driven by a small set of highly unstable “super update generators”</a:t>
            </a:r>
          </a:p>
          <a:p>
            <a:pPr>
              <a:spcBef>
                <a:spcPts val="0"/>
              </a:spcBef>
              <a:defRPr/>
            </a:pPr>
            <a:endParaRPr lang="en-US" dirty="0"/>
          </a:p>
        </p:txBody>
      </p:sp>
    </p:spTree>
    <p:extLst>
      <p:ext uri="{BB962C8B-B14F-4D97-AF65-F5344CB8AC3E}">
        <p14:creationId xmlns:p14="http://schemas.microsoft.com/office/powerpoint/2010/main" val="3668040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rPr>
              <a:t>Routing Futures</a:t>
            </a:r>
          </a:p>
        </p:txBody>
      </p:sp>
      <p:sp>
        <p:nvSpPr>
          <p:cNvPr id="3" name="Content Placeholder 2"/>
          <p:cNvSpPr>
            <a:spLocks noGrp="1"/>
          </p:cNvSpPr>
          <p:nvPr>
            <p:ph idx="1"/>
          </p:nvPr>
        </p:nvSpPr>
        <p:spPr>
          <a:xfrm>
            <a:off x="1391480" y="1600206"/>
            <a:ext cx="9121013" cy="4565103"/>
          </a:xfrm>
        </p:spPr>
        <p:txBody>
          <a:bodyPr>
            <a:normAutofit fontScale="92500" lnSpcReduction="20000"/>
          </a:bodyPr>
          <a:lstStyle/>
          <a:p>
            <a:pPr>
              <a:spcBef>
                <a:spcPts val="0"/>
              </a:spcBef>
              <a:defRPr/>
            </a:pPr>
            <a:r>
              <a:rPr lang="en-US" sz="2667" dirty="0"/>
              <a:t>The frenetic pace of expansion in the routing infrastructure of the Internet has slowed down in recent years. The IPv4 BGP network grew slightly in 2025, while IPv6 FIB size growth has slackened off</a:t>
            </a:r>
          </a:p>
          <a:p>
            <a:pPr>
              <a:spcBef>
                <a:spcPts val="0"/>
              </a:spcBef>
              <a:defRPr/>
            </a:pPr>
            <a:endParaRPr lang="en-US" sz="2667" dirty="0"/>
          </a:p>
          <a:p>
            <a:pPr>
              <a:spcBef>
                <a:spcPts val="0"/>
              </a:spcBef>
              <a:defRPr/>
            </a:pPr>
            <a:r>
              <a:rPr lang="en-US" sz="2667" dirty="0"/>
              <a:t>The drivers for growth were the product of the population of networks with discrete routing policies and the need to balance incoming traffic across multiple paths (traffic engineering) – the rapid increase in the use of CDN platforms has reduced the dependence on transit routes to provide content and services to end users.</a:t>
            </a:r>
          </a:p>
          <a:p>
            <a:pPr>
              <a:spcBef>
                <a:spcPts val="0"/>
              </a:spcBef>
              <a:defRPr/>
            </a:pPr>
            <a:endParaRPr lang="en-US" sz="2667" dirty="0"/>
          </a:p>
          <a:p>
            <a:pPr>
              <a:spcBef>
                <a:spcPts val="0"/>
              </a:spcBef>
              <a:defRPr/>
            </a:pPr>
            <a:r>
              <a:rPr lang="en-US" sz="2667" dirty="0"/>
              <a:t>Much of the overall volume of long-haul traffic has shifted to privately operated cloud platforms, and the demands on the public routed common infrastructure are in relative decline</a:t>
            </a:r>
          </a:p>
          <a:p>
            <a:pPr>
              <a:spcBef>
                <a:spcPts val="0"/>
              </a:spcBef>
              <a:defRPr/>
            </a:pPr>
            <a:endParaRPr lang="en-US" sz="2667" dirty="0"/>
          </a:p>
          <a:p>
            <a:pPr>
              <a:spcBef>
                <a:spcPts val="0"/>
              </a:spcBef>
              <a:defRPr/>
            </a:pPr>
            <a:endParaRPr lang="en-US" sz="2667" dirty="0"/>
          </a:p>
        </p:txBody>
      </p:sp>
    </p:spTree>
    <p:extLst>
      <p:ext uri="{BB962C8B-B14F-4D97-AF65-F5344CB8AC3E}">
        <p14:creationId xmlns:p14="http://schemas.microsoft.com/office/powerpoint/2010/main" val="178676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F530-53AE-0DB5-D2F1-3D9E4A27F8C6}"/>
            </a:ext>
          </a:extLst>
        </p:cNvPr>
        <p:cNvGrpSpPr/>
        <p:nvPr/>
      </p:nvGrpSpPr>
      <p:grpSpPr>
        <a:xfrm>
          <a:off x="0" y="0"/>
          <a:ext cx="0" cy="0"/>
          <a:chOff x="0" y="0"/>
          <a:chExt cx="0" cy="0"/>
        </a:xfrm>
      </p:grpSpPr>
      <p:pic>
        <p:nvPicPr>
          <p:cNvPr id="3" name="Content Placeholder 6" descr="A graph of a number of different colored lines&#10;&#10;AI-generated content may be incorrect.">
            <a:extLst>
              <a:ext uri="{FF2B5EF4-FFF2-40B4-BE49-F238E27FC236}">
                <a16:creationId xmlns:a16="http://schemas.microsoft.com/office/drawing/2014/main" id="{14E7FA1B-E62F-AF30-CF4A-65FBC1500981}"/>
              </a:ext>
            </a:extLst>
          </p:cNvPr>
          <p:cNvPicPr>
            <a:picLocks noChangeAspect="1"/>
          </p:cNvPicPr>
          <p:nvPr/>
        </p:nvPicPr>
        <p:blipFill>
          <a:blip r:embed="rId2"/>
          <a:stretch>
            <a:fillRect/>
          </a:stretch>
        </p:blipFill>
        <p:spPr>
          <a:xfrm>
            <a:off x="549758" y="1154057"/>
            <a:ext cx="8380584" cy="5587056"/>
          </a:xfrm>
          <a:prstGeom prst="rect">
            <a:avLst/>
          </a:prstGeom>
        </p:spPr>
      </p:pic>
      <p:sp>
        <p:nvSpPr>
          <p:cNvPr id="2" name="Title 1">
            <a:extLst>
              <a:ext uri="{FF2B5EF4-FFF2-40B4-BE49-F238E27FC236}">
                <a16:creationId xmlns:a16="http://schemas.microsoft.com/office/drawing/2014/main" id="{AA2925D1-D383-8914-D02E-C2AF425916AD}"/>
              </a:ext>
            </a:extLst>
          </p:cNvPr>
          <p:cNvSpPr>
            <a:spLocks noGrp="1"/>
          </p:cNvSpPr>
          <p:nvPr>
            <p:ph type="title"/>
          </p:nvPr>
        </p:nvSpPr>
        <p:spPr/>
        <p:txBody>
          <a:bodyPr>
            <a:normAutofit/>
          </a:bodyPr>
          <a:lstStyle/>
          <a:p>
            <a:r>
              <a:rPr lang="en-US" sz="4800" dirty="0"/>
              <a:t>IPv4 in 2025</a:t>
            </a:r>
          </a:p>
        </p:txBody>
      </p:sp>
      <p:sp>
        <p:nvSpPr>
          <p:cNvPr id="4" name="Freeform 3">
            <a:extLst>
              <a:ext uri="{FF2B5EF4-FFF2-40B4-BE49-F238E27FC236}">
                <a16:creationId xmlns:a16="http://schemas.microsoft.com/office/drawing/2014/main" id="{33826A32-7B3A-2192-74E9-4AC2B289ACFE}"/>
              </a:ext>
            </a:extLst>
          </p:cNvPr>
          <p:cNvSpPr/>
          <p:nvPr/>
        </p:nvSpPr>
        <p:spPr>
          <a:xfrm>
            <a:off x="6952938" y="2651977"/>
            <a:ext cx="873793" cy="2451121"/>
          </a:xfrm>
          <a:custGeom>
            <a:avLst/>
            <a:gdLst>
              <a:gd name="csX0" fmla="*/ 189186 w 873793"/>
              <a:gd name="csY0" fmla="*/ 166619 h 2451121"/>
              <a:gd name="csX1" fmla="*/ 94593 w 873793"/>
              <a:gd name="csY1" fmla="*/ 734178 h 2451121"/>
              <a:gd name="csX2" fmla="*/ 252248 w 873793"/>
              <a:gd name="csY2" fmla="*/ 2016440 h 2451121"/>
              <a:gd name="csX3" fmla="*/ 451945 w 873793"/>
              <a:gd name="csY3" fmla="*/ 2436854 h 2451121"/>
              <a:gd name="csX4" fmla="*/ 872359 w 873793"/>
              <a:gd name="csY4" fmla="*/ 1585516 h 2451121"/>
              <a:gd name="csX5" fmla="*/ 567559 w 873793"/>
              <a:gd name="csY5" fmla="*/ 145599 h 2451121"/>
              <a:gd name="csX6" fmla="*/ 0 w 873793"/>
              <a:gd name="csY6" fmla="*/ 124578 h 24511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73793" h="2451121">
                <a:moveTo>
                  <a:pt x="189186" y="166619"/>
                </a:moveTo>
                <a:cubicBezTo>
                  <a:pt x="136634" y="296247"/>
                  <a:pt x="84083" y="425875"/>
                  <a:pt x="94593" y="734178"/>
                </a:cubicBezTo>
                <a:cubicBezTo>
                  <a:pt x="105103" y="1042482"/>
                  <a:pt x="192689" y="1732661"/>
                  <a:pt x="252248" y="2016440"/>
                </a:cubicBezTo>
                <a:cubicBezTo>
                  <a:pt x="311807" y="2300219"/>
                  <a:pt x="348593" y="2508675"/>
                  <a:pt x="451945" y="2436854"/>
                </a:cubicBezTo>
                <a:cubicBezTo>
                  <a:pt x="555297" y="2365033"/>
                  <a:pt x="853090" y="1967392"/>
                  <a:pt x="872359" y="1585516"/>
                </a:cubicBezTo>
                <a:cubicBezTo>
                  <a:pt x="891628" y="1203640"/>
                  <a:pt x="712952" y="389089"/>
                  <a:pt x="567559" y="145599"/>
                </a:cubicBezTo>
                <a:cubicBezTo>
                  <a:pt x="422166" y="-97891"/>
                  <a:pt x="211083" y="13343"/>
                  <a:pt x="0" y="124578"/>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8D52B6-F316-BFCA-5805-677B7C025592}"/>
              </a:ext>
            </a:extLst>
          </p:cNvPr>
          <p:cNvSpPr txBox="1"/>
          <p:nvPr/>
        </p:nvSpPr>
        <p:spPr>
          <a:xfrm>
            <a:off x="8755117" y="2556720"/>
            <a:ext cx="3171304" cy="584775"/>
          </a:xfrm>
          <a:prstGeom prst="rect">
            <a:avLst/>
          </a:prstGeom>
          <a:noFill/>
        </p:spPr>
        <p:txBody>
          <a:bodyPr wrap="square" rtlCol="0">
            <a:spAutoFit/>
          </a:bodyPr>
          <a:lstStyle/>
          <a:p>
            <a:r>
              <a:rPr lang="en-US" sz="1600" dirty="0">
                <a:latin typeface="AhnbergHand" pitchFamily="2" charset="0"/>
              </a:rPr>
              <a:t>AS4155 – USDA</a:t>
            </a:r>
          </a:p>
          <a:p>
            <a:r>
              <a:rPr lang="en-US" sz="1600" dirty="0">
                <a:latin typeface="AhnbergHand" pitchFamily="2" charset="0"/>
              </a:rPr>
              <a:t>WDL 3,122 </a:t>
            </a:r>
            <a:r>
              <a:rPr lang="en-US" sz="1600" dirty="0" err="1">
                <a:latin typeface="AhnbergHand" pitchFamily="2" charset="0"/>
              </a:rPr>
              <a:t>pfxs</a:t>
            </a:r>
            <a:r>
              <a:rPr lang="en-US" sz="1600" dirty="0">
                <a:latin typeface="AhnbergHand" pitchFamily="2" charset="0"/>
              </a:rPr>
              <a:t> on 1-Nov</a:t>
            </a:r>
          </a:p>
        </p:txBody>
      </p:sp>
      <p:sp>
        <p:nvSpPr>
          <p:cNvPr id="8" name="Freeform 7">
            <a:extLst>
              <a:ext uri="{FF2B5EF4-FFF2-40B4-BE49-F238E27FC236}">
                <a16:creationId xmlns:a16="http://schemas.microsoft.com/office/drawing/2014/main" id="{FE637CD5-F2DC-80A7-37A1-3FB932EC78F9}"/>
              </a:ext>
            </a:extLst>
          </p:cNvPr>
          <p:cNvSpPr/>
          <p:nvPr/>
        </p:nvSpPr>
        <p:spPr>
          <a:xfrm>
            <a:off x="7884835" y="3217762"/>
            <a:ext cx="1809575" cy="659776"/>
          </a:xfrm>
          <a:custGeom>
            <a:avLst/>
            <a:gdLst>
              <a:gd name="csX0" fmla="*/ 1386487 w 1809575"/>
              <a:gd name="csY0" fmla="*/ 0 h 659776"/>
              <a:gd name="csX1" fmla="*/ 1768451 w 1809575"/>
              <a:gd name="csY1" fmla="*/ 601884 h 659776"/>
              <a:gd name="csX2" fmla="*/ 518385 w 1809575"/>
              <a:gd name="csY2" fmla="*/ 578734 h 659776"/>
              <a:gd name="csX3" fmla="*/ 9099 w 1809575"/>
              <a:gd name="csY3" fmla="*/ 462987 h 659776"/>
              <a:gd name="csX4" fmla="*/ 182719 w 1809575"/>
              <a:gd name="csY4" fmla="*/ 659757 h 659776"/>
              <a:gd name="csX5" fmla="*/ 66973 w 1809575"/>
              <a:gd name="csY5" fmla="*/ 474562 h 659776"/>
              <a:gd name="csX6" fmla="*/ 194294 w 1809575"/>
              <a:gd name="csY6" fmla="*/ 393539 h 6597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09575" h="659776">
                <a:moveTo>
                  <a:pt x="1386487" y="0"/>
                </a:moveTo>
                <a:cubicBezTo>
                  <a:pt x="1649811" y="252714"/>
                  <a:pt x="1913135" y="505428"/>
                  <a:pt x="1768451" y="601884"/>
                </a:cubicBezTo>
                <a:cubicBezTo>
                  <a:pt x="1623767" y="698340"/>
                  <a:pt x="811610" y="601884"/>
                  <a:pt x="518385" y="578734"/>
                </a:cubicBezTo>
                <a:cubicBezTo>
                  <a:pt x="225160" y="555584"/>
                  <a:pt x="65043" y="449483"/>
                  <a:pt x="9099" y="462987"/>
                </a:cubicBezTo>
                <a:cubicBezTo>
                  <a:pt x="-46845" y="476491"/>
                  <a:pt x="173073" y="657828"/>
                  <a:pt x="182719" y="659757"/>
                </a:cubicBezTo>
                <a:cubicBezTo>
                  <a:pt x="192365" y="661686"/>
                  <a:pt x="65044" y="518932"/>
                  <a:pt x="66973" y="474562"/>
                </a:cubicBezTo>
                <a:cubicBezTo>
                  <a:pt x="68902" y="430192"/>
                  <a:pt x="131598" y="411865"/>
                  <a:pt x="194294" y="39353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752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3733" dirty="0">
                <a:solidFill>
                  <a:schemeClr val="accent6">
                    <a:lumMod val="50000"/>
                  </a:schemeClr>
                </a:solidFill>
              </a:rPr>
              <a:t>Some Practical Suggestions</a:t>
            </a:r>
            <a:endParaRPr lang="en-AU" sz="3733"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583501" y="1600205"/>
            <a:ext cx="9313035" cy="4565103"/>
          </a:xfrm>
        </p:spPr>
        <p:txBody>
          <a:bodyPr>
            <a:normAutofit/>
          </a:bodyPr>
          <a:lstStyle/>
          <a:p>
            <a:pPr marL="0" indent="0">
              <a:buNone/>
            </a:pPr>
            <a:r>
              <a:rPr lang="en-AU" sz="2400" b="1" dirty="0"/>
              <a:t>For those network operators whose service needs are dependent on the BGP network to some extent (which is mostly everyone)</a:t>
            </a:r>
          </a:p>
          <a:p>
            <a:pPr marL="0" indent="0">
              <a:buNone/>
            </a:pPr>
            <a:r>
              <a:rPr lang="en-AU" sz="2400" b="1" dirty="0"/>
              <a:t>Know your network’s limits:</a:t>
            </a:r>
          </a:p>
          <a:p>
            <a:r>
              <a:rPr lang="en-AU" sz="2400" dirty="0"/>
              <a:t>Understand your routing FIB capacity in the default-free parts of your network</a:t>
            </a:r>
          </a:p>
          <a:p>
            <a:r>
              <a:rPr lang="en-AU" sz="2400" dirty="0"/>
              <a:t>There may be some default max prefix setting of ~1M FIB entries which will cause a BGP session shutdown when tripped</a:t>
            </a:r>
          </a:p>
          <a:p>
            <a:pPr lvl="1"/>
            <a:r>
              <a:rPr lang="en-AU" sz="2000" dirty="0"/>
              <a:t>AS 4804 (Optus) in Australia appeared to encounter this situation in October 2023</a:t>
            </a:r>
          </a:p>
          <a:p>
            <a:r>
              <a:rPr lang="en-AU" sz="2400" dirty="0"/>
              <a:t>Use a max prefix exceeded setting which avoids session shutdown where possible </a:t>
            </a:r>
          </a:p>
          <a:p>
            <a:endParaRPr lang="en-AU" sz="2400" dirty="0"/>
          </a:p>
        </p:txBody>
      </p:sp>
    </p:spTree>
    <p:extLst>
      <p:ext uri="{BB962C8B-B14F-4D97-AF65-F5344CB8AC3E}">
        <p14:creationId xmlns:p14="http://schemas.microsoft.com/office/powerpoint/2010/main" val="3462959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3733" dirty="0">
                <a:solidFill>
                  <a:schemeClr val="accent6">
                    <a:lumMod val="50000"/>
                  </a:schemeClr>
                </a:solidFill>
              </a:rPr>
              <a:t>Some Practical Suggestions</a:t>
            </a:r>
            <a:endParaRPr lang="en-AU" sz="3733"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583501" y="1600205"/>
            <a:ext cx="9313035" cy="4565103"/>
          </a:xfrm>
        </p:spPr>
        <p:txBody>
          <a:bodyPr>
            <a:normAutofit/>
          </a:bodyPr>
          <a:lstStyle/>
          <a:p>
            <a:pPr marL="0" indent="0">
              <a:buNone/>
            </a:pPr>
            <a:r>
              <a:rPr lang="en-AU" sz="2400" b="1" dirty="0">
                <a:solidFill>
                  <a:schemeClr val="bg1">
                    <a:lumMod val="75000"/>
                  </a:schemeClr>
                </a:solidFill>
              </a:rPr>
              <a:t>Know your network’s limits</a:t>
            </a:r>
          </a:p>
          <a:p>
            <a:pPr marL="0" indent="0">
              <a:buNone/>
            </a:pPr>
            <a:r>
              <a:rPr lang="en-AU" sz="2400" b="1" dirty="0"/>
              <a:t>Review your routers’ settings</a:t>
            </a:r>
          </a:p>
          <a:p>
            <a:r>
              <a:rPr lang="en-AU" sz="2400" dirty="0"/>
              <a:t>Review your IPv4 / IPv6 portioning in the FIB tables - a dual-stack eBGP router will conservatively need a 1.2 M 32-bit IPv4 slots and 350K 128-bit IPv6 slots for a full eBGP routing table in line cards by 2026 if they are using a complete uncompressed eBGP FIB load (plus internal routes of course). That’s roughly the same memory footprint for IPv4 and IPv6!</a:t>
            </a:r>
          </a:p>
        </p:txBody>
      </p:sp>
    </p:spTree>
    <p:extLst>
      <p:ext uri="{BB962C8B-B14F-4D97-AF65-F5344CB8AC3E}">
        <p14:creationId xmlns:p14="http://schemas.microsoft.com/office/powerpoint/2010/main" val="2432025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3733" dirty="0">
                <a:solidFill>
                  <a:schemeClr val="accent6">
                    <a:lumMod val="50000"/>
                  </a:schemeClr>
                </a:solidFill>
              </a:rPr>
              <a:t>Some Practical Suggestions</a:t>
            </a:r>
            <a:endParaRPr lang="en-AU" sz="3733"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583501" y="1600205"/>
            <a:ext cx="9313035" cy="4565103"/>
          </a:xfrm>
        </p:spPr>
        <p:txBody>
          <a:bodyPr>
            <a:normAutofit/>
          </a:bodyPr>
          <a:lstStyle/>
          <a:p>
            <a:pPr marL="0" indent="0">
              <a:buNone/>
            </a:pPr>
            <a:r>
              <a:rPr lang="en-AU" sz="2400" b="1" dirty="0">
                <a:solidFill>
                  <a:schemeClr val="bg1">
                    <a:lumMod val="75000"/>
                  </a:schemeClr>
                </a:solidFill>
              </a:rPr>
              <a:t>Know your network’s limits</a:t>
            </a:r>
          </a:p>
          <a:p>
            <a:pPr marL="0" indent="0">
              <a:buNone/>
            </a:pPr>
            <a:r>
              <a:rPr lang="en-AU" sz="2400" b="1" dirty="0">
                <a:solidFill>
                  <a:schemeClr val="bg1">
                    <a:lumMod val="75000"/>
                  </a:schemeClr>
                </a:solidFill>
              </a:rPr>
              <a:t>Review your routers’ settings</a:t>
            </a:r>
          </a:p>
          <a:p>
            <a:pPr marL="0" indent="0">
              <a:buNone/>
            </a:pPr>
            <a:r>
              <a:rPr lang="en-AU" sz="2400" b="1" dirty="0"/>
              <a:t>Default routes can be helpful</a:t>
            </a:r>
          </a:p>
          <a:p>
            <a:r>
              <a:rPr lang="en-AU" sz="2400" dirty="0"/>
              <a:t>Judicious use of </a:t>
            </a:r>
            <a:r>
              <a:rPr lang="en-AU" sz="2400" b="1" dirty="0"/>
              <a:t>default</a:t>
            </a:r>
            <a:r>
              <a:rPr lang="en-AU" sz="2400" dirty="0"/>
              <a:t> routes in your internal network  may allow you drop this high-speed line card memory requirement significantly</a:t>
            </a:r>
          </a:p>
        </p:txBody>
      </p:sp>
    </p:spTree>
    <p:extLst>
      <p:ext uri="{BB962C8B-B14F-4D97-AF65-F5344CB8AC3E}">
        <p14:creationId xmlns:p14="http://schemas.microsoft.com/office/powerpoint/2010/main" val="2525917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3733" dirty="0">
                <a:solidFill>
                  <a:schemeClr val="accent6">
                    <a:lumMod val="50000"/>
                  </a:schemeClr>
                </a:solidFill>
              </a:rPr>
              <a:t>Some Practical Suggestions</a:t>
            </a:r>
            <a:endParaRPr lang="en-AU" sz="3733"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583501" y="1600205"/>
            <a:ext cx="9313035" cy="4565103"/>
          </a:xfrm>
        </p:spPr>
        <p:txBody>
          <a:bodyPr>
            <a:normAutofit/>
          </a:bodyPr>
          <a:lstStyle/>
          <a:p>
            <a:pPr marL="0" indent="0">
              <a:buNone/>
            </a:pPr>
            <a:r>
              <a:rPr lang="en-AU" sz="2400" b="1" dirty="0">
                <a:solidFill>
                  <a:schemeClr val="bg1">
                    <a:lumMod val="75000"/>
                  </a:schemeClr>
                </a:solidFill>
              </a:rPr>
              <a:t>Know your network’s limits</a:t>
            </a:r>
          </a:p>
          <a:p>
            <a:pPr marL="0" indent="0">
              <a:buNone/>
            </a:pPr>
            <a:r>
              <a:rPr lang="en-AU" sz="2400" b="1" dirty="0">
                <a:solidFill>
                  <a:schemeClr val="bg1">
                    <a:lumMod val="75000"/>
                  </a:schemeClr>
                </a:solidFill>
              </a:rPr>
              <a:t>Review your routers’ settings</a:t>
            </a:r>
          </a:p>
          <a:p>
            <a:pPr marL="0" indent="0">
              <a:buNone/>
            </a:pPr>
            <a:r>
              <a:rPr lang="en-AU" sz="2400" b="1" dirty="0">
                <a:solidFill>
                  <a:schemeClr val="bg1">
                    <a:lumMod val="75000"/>
                  </a:schemeClr>
                </a:solidFill>
              </a:rPr>
              <a:t>Default routes can be helpful</a:t>
            </a:r>
          </a:p>
          <a:p>
            <a:pPr marL="0" indent="0">
              <a:buNone/>
            </a:pPr>
            <a:r>
              <a:rPr lang="en-AU" sz="2400" b="1" dirty="0"/>
              <a:t>Time for hot caching in line card FIBs?</a:t>
            </a:r>
          </a:p>
          <a:p>
            <a:r>
              <a:rPr lang="en-AU" sz="2400" dirty="0"/>
              <a:t>Using a hot cache for line card FIB cache would reduce the high-speed TCAM memory requirement significantly without visible performance cost</a:t>
            </a:r>
          </a:p>
        </p:txBody>
      </p:sp>
    </p:spTree>
    <p:extLst>
      <p:ext uri="{BB962C8B-B14F-4D97-AF65-F5344CB8AC3E}">
        <p14:creationId xmlns:p14="http://schemas.microsoft.com/office/powerpoint/2010/main" val="1424960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16" y="693655"/>
            <a:ext cx="5785853" cy="1143000"/>
          </a:xfrm>
        </p:spPr>
        <p:txBody>
          <a:bodyPr>
            <a:normAutofit/>
          </a:bodyPr>
          <a:lstStyle/>
          <a:p>
            <a:r>
              <a:rPr lang="en-US" sz="6600" dirty="0">
                <a:latin typeface="Vadim's Writing"/>
                <a:cs typeface="Vadim's Writing"/>
              </a:rPr>
              <a:t>That’s it!</a:t>
            </a:r>
          </a:p>
        </p:txBody>
      </p:sp>
      <p:sp>
        <p:nvSpPr>
          <p:cNvPr id="4" name="Rectangle 2"/>
          <p:cNvSpPr>
            <a:spLocks/>
          </p:cNvSpPr>
          <p:nvPr/>
        </p:nvSpPr>
        <p:spPr bwMode="auto">
          <a:xfrm rot="397884">
            <a:off x="4225419" y="3169547"/>
            <a:ext cx="3211308" cy="1180416"/>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6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25892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8191E-6C33-36A1-1536-281A82E8C144}"/>
            </a:ext>
          </a:extLst>
        </p:cNvPr>
        <p:cNvGrpSpPr/>
        <p:nvPr/>
      </p:nvGrpSpPr>
      <p:grpSpPr>
        <a:xfrm>
          <a:off x="0" y="0"/>
          <a:ext cx="0" cy="0"/>
          <a:chOff x="0" y="0"/>
          <a:chExt cx="0" cy="0"/>
        </a:xfrm>
      </p:grpSpPr>
      <p:pic>
        <p:nvPicPr>
          <p:cNvPr id="5" name="Content Placeholder 6" descr="A graph of a number of different colored lines&#10;&#10;AI-generated content may be incorrect.">
            <a:extLst>
              <a:ext uri="{FF2B5EF4-FFF2-40B4-BE49-F238E27FC236}">
                <a16:creationId xmlns:a16="http://schemas.microsoft.com/office/drawing/2014/main" id="{486DC7B2-BCD2-F360-C3B1-99F1017FD08C}"/>
              </a:ext>
            </a:extLst>
          </p:cNvPr>
          <p:cNvPicPr>
            <a:picLocks noChangeAspect="1"/>
          </p:cNvPicPr>
          <p:nvPr/>
        </p:nvPicPr>
        <p:blipFill>
          <a:blip r:embed="rId2"/>
          <a:stretch>
            <a:fillRect/>
          </a:stretch>
        </p:blipFill>
        <p:spPr>
          <a:xfrm>
            <a:off x="549758" y="1154057"/>
            <a:ext cx="8380584" cy="5587056"/>
          </a:xfrm>
          <a:prstGeom prst="rect">
            <a:avLst/>
          </a:prstGeom>
        </p:spPr>
      </p:pic>
      <p:sp>
        <p:nvSpPr>
          <p:cNvPr id="2" name="Title 1">
            <a:extLst>
              <a:ext uri="{FF2B5EF4-FFF2-40B4-BE49-F238E27FC236}">
                <a16:creationId xmlns:a16="http://schemas.microsoft.com/office/drawing/2014/main" id="{4CD76149-39D4-9625-C582-64CFEFBED18B}"/>
              </a:ext>
            </a:extLst>
          </p:cNvPr>
          <p:cNvSpPr>
            <a:spLocks noGrp="1"/>
          </p:cNvSpPr>
          <p:nvPr>
            <p:ph type="title"/>
          </p:nvPr>
        </p:nvSpPr>
        <p:spPr/>
        <p:txBody>
          <a:bodyPr>
            <a:normAutofit/>
          </a:bodyPr>
          <a:lstStyle/>
          <a:p>
            <a:r>
              <a:rPr lang="en-US" sz="4800" dirty="0"/>
              <a:t>IPv4 in 2025</a:t>
            </a:r>
          </a:p>
        </p:txBody>
      </p:sp>
      <p:sp>
        <p:nvSpPr>
          <p:cNvPr id="3" name="Freeform 2">
            <a:extLst>
              <a:ext uri="{FF2B5EF4-FFF2-40B4-BE49-F238E27FC236}">
                <a16:creationId xmlns:a16="http://schemas.microsoft.com/office/drawing/2014/main" id="{2D94603F-8EC8-0BBC-9D85-C0BADE877458}"/>
              </a:ext>
            </a:extLst>
          </p:cNvPr>
          <p:cNvSpPr/>
          <p:nvPr/>
        </p:nvSpPr>
        <p:spPr>
          <a:xfrm>
            <a:off x="5087376" y="2979411"/>
            <a:ext cx="852519" cy="3011976"/>
          </a:xfrm>
          <a:custGeom>
            <a:avLst/>
            <a:gdLst>
              <a:gd name="csX0" fmla="*/ 218822 w 852519"/>
              <a:gd name="csY0" fmla="*/ 323523 h 3011976"/>
              <a:gd name="csX1" fmla="*/ 40146 w 852519"/>
              <a:gd name="csY1" fmla="*/ 607302 h 3011976"/>
              <a:gd name="csX2" fmla="*/ 29636 w 852519"/>
              <a:gd name="csY2" fmla="*/ 2677840 h 3011976"/>
              <a:gd name="csX3" fmla="*/ 376478 w 852519"/>
              <a:gd name="csY3" fmla="*/ 2835495 h 3011976"/>
              <a:gd name="csX4" fmla="*/ 849443 w 852519"/>
              <a:gd name="csY4" fmla="*/ 943633 h 3011976"/>
              <a:gd name="csX5" fmla="*/ 565664 w 852519"/>
              <a:gd name="csY5" fmla="*/ 113316 h 3011976"/>
              <a:gd name="csX6" fmla="*/ 271374 w 852519"/>
              <a:gd name="csY6" fmla="*/ 29233 h 30119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52519" h="3011976">
                <a:moveTo>
                  <a:pt x="218822" y="323523"/>
                </a:moveTo>
                <a:cubicBezTo>
                  <a:pt x="145249" y="269219"/>
                  <a:pt x="71677" y="214916"/>
                  <a:pt x="40146" y="607302"/>
                </a:cubicBezTo>
                <a:cubicBezTo>
                  <a:pt x="8615" y="999688"/>
                  <a:pt x="-26419" y="2306475"/>
                  <a:pt x="29636" y="2677840"/>
                </a:cubicBezTo>
                <a:cubicBezTo>
                  <a:pt x="85691" y="3049205"/>
                  <a:pt x="239844" y="3124530"/>
                  <a:pt x="376478" y="2835495"/>
                </a:cubicBezTo>
                <a:cubicBezTo>
                  <a:pt x="513113" y="2546461"/>
                  <a:pt x="817912" y="1397330"/>
                  <a:pt x="849443" y="943633"/>
                </a:cubicBezTo>
                <a:cubicBezTo>
                  <a:pt x="880974" y="489937"/>
                  <a:pt x="662009" y="265716"/>
                  <a:pt x="565664" y="113316"/>
                </a:cubicBezTo>
                <a:cubicBezTo>
                  <a:pt x="469319" y="-39084"/>
                  <a:pt x="370346" y="-4926"/>
                  <a:pt x="271374" y="29233"/>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90CFFF-A1F8-4B2F-95DB-772D430BF544}"/>
              </a:ext>
            </a:extLst>
          </p:cNvPr>
          <p:cNvSpPr txBox="1"/>
          <p:nvPr/>
        </p:nvSpPr>
        <p:spPr>
          <a:xfrm>
            <a:off x="5082926" y="2387997"/>
            <a:ext cx="423514" cy="646331"/>
          </a:xfrm>
          <a:prstGeom prst="rect">
            <a:avLst/>
          </a:prstGeom>
          <a:noFill/>
        </p:spPr>
        <p:txBody>
          <a:bodyPr wrap="none" rtlCol="0">
            <a:spAutoFit/>
          </a:bodyPr>
          <a:lstStyle/>
          <a:p>
            <a:r>
              <a:rPr lang="en-US" sz="3600"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48526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8ABE-C2E6-CDE6-903A-56D5DAB80972}"/>
              </a:ext>
            </a:extLst>
          </p:cNvPr>
          <p:cNvSpPr>
            <a:spLocks noGrp="1"/>
          </p:cNvSpPr>
          <p:nvPr>
            <p:ph type="title"/>
          </p:nvPr>
        </p:nvSpPr>
        <p:spPr/>
        <p:txBody>
          <a:bodyPr/>
          <a:lstStyle/>
          <a:p>
            <a:r>
              <a:rPr lang="en-US" dirty="0"/>
              <a:t>7 July 2025 - Egypt</a:t>
            </a:r>
          </a:p>
        </p:txBody>
      </p:sp>
      <p:pic>
        <p:nvPicPr>
          <p:cNvPr id="5" name="Content Placeholder 4">
            <a:extLst>
              <a:ext uri="{FF2B5EF4-FFF2-40B4-BE49-F238E27FC236}">
                <a16:creationId xmlns:a16="http://schemas.microsoft.com/office/drawing/2014/main" id="{C67BE773-F7A7-222A-38A5-3223AB85378C}"/>
              </a:ext>
            </a:extLst>
          </p:cNvPr>
          <p:cNvPicPr>
            <a:picLocks noGrp="1" noChangeAspect="1"/>
          </p:cNvPicPr>
          <p:nvPr>
            <p:ph idx="1"/>
          </p:nvPr>
        </p:nvPicPr>
        <p:blipFill>
          <a:blip r:embed="rId2"/>
          <a:stretch>
            <a:fillRect/>
          </a:stretch>
        </p:blipFill>
        <p:spPr>
          <a:xfrm>
            <a:off x="838200" y="1690687"/>
            <a:ext cx="7120470" cy="4999479"/>
          </a:xfrm>
        </p:spPr>
      </p:pic>
      <p:sp>
        <p:nvSpPr>
          <p:cNvPr id="7" name="TextBox 6">
            <a:extLst>
              <a:ext uri="{FF2B5EF4-FFF2-40B4-BE49-F238E27FC236}">
                <a16:creationId xmlns:a16="http://schemas.microsoft.com/office/drawing/2014/main" id="{03DEC7D3-7B36-1557-F346-EB82ACACA7B1}"/>
              </a:ext>
            </a:extLst>
          </p:cNvPr>
          <p:cNvSpPr txBox="1"/>
          <p:nvPr/>
        </p:nvSpPr>
        <p:spPr>
          <a:xfrm>
            <a:off x="8113986" y="1271751"/>
            <a:ext cx="3920359" cy="3416320"/>
          </a:xfrm>
          <a:prstGeom prst="rect">
            <a:avLst/>
          </a:prstGeom>
          <a:noFill/>
        </p:spPr>
        <p:txBody>
          <a:bodyPr wrap="square">
            <a:spAutoFit/>
          </a:bodyPr>
          <a:lstStyle/>
          <a:p>
            <a:r>
              <a:rPr lang="en-US" dirty="0"/>
              <a:t>On July 7, 2025, a major fire broke out at the Ramses Central building in Cairo, a critical telecommunications hub. The fire resulted in four deaths, dozens of injuries, and significant disruptions to Egypt's internet and telecommunications services. The incident also led to a temporary suspension of trading on the Cairo stock exchange and caused severe traffic congestion due to street closures. </a:t>
            </a:r>
          </a:p>
        </p:txBody>
      </p:sp>
      <p:pic>
        <p:nvPicPr>
          <p:cNvPr id="9" name="Picture 8" descr="A building with smoke coming out of it&#10;&#10;AI-generated content may be incorrect.">
            <a:extLst>
              <a:ext uri="{FF2B5EF4-FFF2-40B4-BE49-F238E27FC236}">
                <a16:creationId xmlns:a16="http://schemas.microsoft.com/office/drawing/2014/main" id="{2F1F8820-FB05-CADC-9FC3-2DEF32122CD3}"/>
              </a:ext>
            </a:extLst>
          </p:cNvPr>
          <p:cNvPicPr>
            <a:picLocks noChangeAspect="1"/>
          </p:cNvPicPr>
          <p:nvPr/>
        </p:nvPicPr>
        <p:blipFill>
          <a:blip r:embed="rId3"/>
          <a:stretch>
            <a:fillRect/>
          </a:stretch>
        </p:blipFill>
        <p:spPr>
          <a:xfrm>
            <a:off x="8655970" y="4688071"/>
            <a:ext cx="1973054" cy="1823012"/>
          </a:xfrm>
          <a:prstGeom prst="rect">
            <a:avLst/>
          </a:prstGeom>
        </p:spPr>
      </p:pic>
      <p:sp>
        <p:nvSpPr>
          <p:cNvPr id="10" name="TextBox 9">
            <a:extLst>
              <a:ext uri="{FF2B5EF4-FFF2-40B4-BE49-F238E27FC236}">
                <a16:creationId xmlns:a16="http://schemas.microsoft.com/office/drawing/2014/main" id="{53A2FF14-B871-D4FB-C9BE-35093CEE8537}"/>
              </a:ext>
            </a:extLst>
          </p:cNvPr>
          <p:cNvSpPr txBox="1"/>
          <p:nvPr/>
        </p:nvSpPr>
        <p:spPr>
          <a:xfrm>
            <a:off x="9076476" y="6567055"/>
            <a:ext cx="1132041" cy="246221"/>
          </a:xfrm>
          <a:prstGeom prst="rect">
            <a:avLst/>
          </a:prstGeom>
          <a:noFill/>
        </p:spPr>
        <p:txBody>
          <a:bodyPr wrap="none" rtlCol="0">
            <a:spAutoFit/>
          </a:bodyPr>
          <a:lstStyle/>
          <a:p>
            <a:r>
              <a:rPr lang="en-US" sz="1000" dirty="0"/>
              <a:t>Daily News Egypt</a:t>
            </a:r>
            <a:endParaRPr lang="en-US" dirty="0"/>
          </a:p>
        </p:txBody>
      </p:sp>
    </p:spTree>
    <p:extLst>
      <p:ext uri="{BB962C8B-B14F-4D97-AF65-F5344CB8AC3E}">
        <p14:creationId xmlns:p14="http://schemas.microsoft.com/office/powerpoint/2010/main" val="373714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9E3-F850-533A-43CB-25B7FA029FF1}"/>
              </a:ext>
            </a:extLst>
          </p:cNvPr>
          <p:cNvSpPr>
            <a:spLocks noGrp="1"/>
          </p:cNvSpPr>
          <p:nvPr>
            <p:ph type="title"/>
          </p:nvPr>
        </p:nvSpPr>
        <p:spPr>
          <a:xfrm>
            <a:off x="301987" y="365125"/>
            <a:ext cx="11051813" cy="1325563"/>
          </a:xfrm>
        </p:spPr>
        <p:txBody>
          <a:bodyPr/>
          <a:lstStyle/>
          <a:p>
            <a:r>
              <a:rPr lang="en-US" dirty="0"/>
              <a:t>Announced Prefix Changes in 2025</a:t>
            </a:r>
          </a:p>
        </p:txBody>
      </p:sp>
      <p:pic>
        <p:nvPicPr>
          <p:cNvPr id="3" name="Picture 2">
            <a:extLst>
              <a:ext uri="{FF2B5EF4-FFF2-40B4-BE49-F238E27FC236}">
                <a16:creationId xmlns:a16="http://schemas.microsoft.com/office/drawing/2014/main" id="{91D627F6-8388-32C8-CB91-889233198A63}"/>
              </a:ext>
            </a:extLst>
          </p:cNvPr>
          <p:cNvPicPr>
            <a:picLocks noChangeAspect="1"/>
          </p:cNvPicPr>
          <p:nvPr/>
        </p:nvPicPr>
        <p:blipFill>
          <a:blip r:embed="rId2"/>
          <a:stretch>
            <a:fillRect/>
          </a:stretch>
        </p:blipFill>
        <p:spPr>
          <a:xfrm>
            <a:off x="905750" y="2024354"/>
            <a:ext cx="4292600" cy="3302000"/>
          </a:xfrm>
          <a:prstGeom prst="rect">
            <a:avLst/>
          </a:prstGeom>
        </p:spPr>
      </p:pic>
      <p:pic>
        <p:nvPicPr>
          <p:cNvPr id="4" name="Picture 3">
            <a:extLst>
              <a:ext uri="{FF2B5EF4-FFF2-40B4-BE49-F238E27FC236}">
                <a16:creationId xmlns:a16="http://schemas.microsoft.com/office/drawing/2014/main" id="{FD768F15-B5CC-2F3D-59A5-1C6A91569D14}"/>
              </a:ext>
            </a:extLst>
          </p:cNvPr>
          <p:cNvPicPr>
            <a:picLocks noChangeAspect="1"/>
          </p:cNvPicPr>
          <p:nvPr/>
        </p:nvPicPr>
        <p:blipFill>
          <a:blip r:embed="rId3"/>
          <a:stretch>
            <a:fillRect/>
          </a:stretch>
        </p:blipFill>
        <p:spPr>
          <a:xfrm>
            <a:off x="5966069" y="2024354"/>
            <a:ext cx="4292600" cy="3302000"/>
          </a:xfrm>
          <a:prstGeom prst="rect">
            <a:avLst/>
          </a:prstGeom>
        </p:spPr>
      </p:pic>
    </p:spTree>
    <p:extLst>
      <p:ext uri="{BB962C8B-B14F-4D97-AF65-F5344CB8AC3E}">
        <p14:creationId xmlns:p14="http://schemas.microsoft.com/office/powerpoint/2010/main" val="330919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graph of a number of different colored lines&#10;&#10;AI-generated content may be incorrect.">
            <a:extLst>
              <a:ext uri="{FF2B5EF4-FFF2-40B4-BE49-F238E27FC236}">
                <a16:creationId xmlns:a16="http://schemas.microsoft.com/office/drawing/2014/main" id="{C385A5E5-490C-C441-D9F9-5309AD593A6E}"/>
              </a:ext>
            </a:extLst>
          </p:cNvPr>
          <p:cNvPicPr>
            <a:picLocks noGrp="1" noChangeAspect="1"/>
          </p:cNvPicPr>
          <p:nvPr>
            <p:ph idx="1"/>
          </p:nvPr>
        </p:nvPicPr>
        <p:blipFill>
          <a:blip r:embed="rId2"/>
          <a:stretch>
            <a:fillRect/>
          </a:stretch>
        </p:blipFill>
        <p:spPr>
          <a:xfrm>
            <a:off x="598733" y="1602045"/>
            <a:ext cx="8641016" cy="5184609"/>
          </a:xfrm>
        </p:spPr>
      </p:pic>
      <p:sp>
        <p:nvSpPr>
          <p:cNvPr id="2" name="Title 1">
            <a:extLst>
              <a:ext uri="{FF2B5EF4-FFF2-40B4-BE49-F238E27FC236}">
                <a16:creationId xmlns:a16="http://schemas.microsoft.com/office/drawing/2014/main" id="{113FB77D-BA51-19FB-06EE-E63CD147D258}"/>
              </a:ext>
            </a:extLst>
          </p:cNvPr>
          <p:cNvSpPr>
            <a:spLocks noGrp="1"/>
          </p:cNvSpPr>
          <p:nvPr>
            <p:ph type="title"/>
          </p:nvPr>
        </p:nvSpPr>
        <p:spPr/>
        <p:txBody>
          <a:bodyPr/>
          <a:lstStyle/>
          <a:p>
            <a:r>
              <a:rPr lang="en-US" dirty="0"/>
              <a:t>32 Years of Routing the IPv4 Internet – Address Span</a:t>
            </a:r>
          </a:p>
        </p:txBody>
      </p:sp>
      <p:sp>
        <p:nvSpPr>
          <p:cNvPr id="6" name="TextBox 5">
            <a:extLst>
              <a:ext uri="{FF2B5EF4-FFF2-40B4-BE49-F238E27FC236}">
                <a16:creationId xmlns:a16="http://schemas.microsoft.com/office/drawing/2014/main" id="{5899CABA-F26A-B1F7-E392-92EE46839A81}"/>
              </a:ext>
            </a:extLst>
          </p:cNvPr>
          <p:cNvSpPr txBox="1"/>
          <p:nvPr/>
        </p:nvSpPr>
        <p:spPr>
          <a:xfrm>
            <a:off x="1535012" y="3562150"/>
            <a:ext cx="2039963" cy="415498"/>
          </a:xfrm>
          <a:prstGeom prst="rect">
            <a:avLst/>
          </a:prstGeom>
          <a:solidFill>
            <a:srgbClr val="FFFFFF"/>
          </a:solidFill>
        </p:spPr>
        <p:txBody>
          <a:bodyPr wrap="square" rtlCol="0">
            <a:spAutoFit/>
          </a:bodyPr>
          <a:lstStyle/>
          <a:p>
            <a:r>
              <a:rPr lang="en-US" sz="1050" dirty="0">
                <a:latin typeface="AhnbergHand"/>
                <a:cs typeface="AhnbergHand"/>
              </a:rPr>
              <a:t>2001: The Great Internet </a:t>
            </a:r>
          </a:p>
          <a:p>
            <a:r>
              <a:rPr lang="en-US" sz="1050" dirty="0">
                <a:latin typeface="AhnbergHand"/>
                <a:cs typeface="AhnbergHand"/>
              </a:rPr>
              <a:t>Boom and Bust</a:t>
            </a:r>
          </a:p>
        </p:txBody>
      </p:sp>
      <p:cxnSp>
        <p:nvCxnSpPr>
          <p:cNvPr id="7" name="Straight Arrow Connector 6">
            <a:extLst>
              <a:ext uri="{FF2B5EF4-FFF2-40B4-BE49-F238E27FC236}">
                <a16:creationId xmlns:a16="http://schemas.microsoft.com/office/drawing/2014/main" id="{BC974DCA-0897-3E96-B284-B9A7EA36E070}"/>
              </a:ext>
            </a:extLst>
          </p:cNvPr>
          <p:cNvCxnSpPr>
            <a:cxnSpLocks/>
          </p:cNvCxnSpPr>
          <p:nvPr/>
        </p:nvCxnSpPr>
        <p:spPr>
          <a:xfrm flipH="1">
            <a:off x="2353432" y="3954565"/>
            <a:ext cx="489646" cy="89522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3EA6EAA-F0F2-8CCC-299C-06BAD7F4A03B}"/>
              </a:ext>
            </a:extLst>
          </p:cNvPr>
          <p:cNvCxnSpPr>
            <a:cxnSpLocks/>
          </p:cNvCxnSpPr>
          <p:nvPr/>
        </p:nvCxnSpPr>
        <p:spPr>
          <a:xfrm flipH="1">
            <a:off x="3469720" y="3117512"/>
            <a:ext cx="105255" cy="140818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5802512-7D45-C35A-5774-E837A23FD4E6}"/>
              </a:ext>
            </a:extLst>
          </p:cNvPr>
          <p:cNvCxnSpPr>
            <a:cxnSpLocks/>
          </p:cNvCxnSpPr>
          <p:nvPr/>
        </p:nvCxnSpPr>
        <p:spPr>
          <a:xfrm flipH="1">
            <a:off x="4919241" y="2485851"/>
            <a:ext cx="157865" cy="81293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EEE1D2C-047C-0F94-AF36-0E7B15D9CF1C}"/>
              </a:ext>
            </a:extLst>
          </p:cNvPr>
          <p:cNvSpPr txBox="1"/>
          <p:nvPr/>
        </p:nvSpPr>
        <p:spPr>
          <a:xfrm>
            <a:off x="106774" y="2442386"/>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 and RIPE RIS</a:t>
            </a:r>
          </a:p>
        </p:txBody>
      </p:sp>
      <p:sp>
        <p:nvSpPr>
          <p:cNvPr id="11" name="TextBox 10">
            <a:extLst>
              <a:ext uri="{FF2B5EF4-FFF2-40B4-BE49-F238E27FC236}">
                <a16:creationId xmlns:a16="http://schemas.microsoft.com/office/drawing/2014/main" id="{BB8BF1E6-A1C1-D751-10AC-18D65874A118}"/>
              </a:ext>
            </a:extLst>
          </p:cNvPr>
          <p:cNvSpPr txBox="1"/>
          <p:nvPr/>
        </p:nvSpPr>
        <p:spPr>
          <a:xfrm>
            <a:off x="4007438" y="2369318"/>
            <a:ext cx="2674130" cy="253916"/>
          </a:xfrm>
          <a:prstGeom prst="rect">
            <a:avLst/>
          </a:prstGeom>
          <a:solidFill>
            <a:srgbClr val="FFFFFF"/>
          </a:solidFill>
        </p:spPr>
        <p:txBody>
          <a:bodyPr wrap="none" rtlCol="0">
            <a:spAutoFit/>
          </a:bodyPr>
          <a:lstStyle/>
          <a:p>
            <a:r>
              <a:rPr lang="en-US" sz="1050" dirty="0">
                <a:latin typeface="AhnbergHand"/>
                <a:cs typeface="AhnbergHand"/>
              </a:rPr>
              <a:t>2011: Onset of Address Exhaustion</a:t>
            </a:r>
          </a:p>
        </p:txBody>
      </p:sp>
      <p:sp>
        <p:nvSpPr>
          <p:cNvPr id="12" name="TextBox 11">
            <a:extLst>
              <a:ext uri="{FF2B5EF4-FFF2-40B4-BE49-F238E27FC236}">
                <a16:creationId xmlns:a16="http://schemas.microsoft.com/office/drawing/2014/main" id="{A1400109-A170-9FB1-3D3B-796BED7EE74E}"/>
              </a:ext>
            </a:extLst>
          </p:cNvPr>
          <p:cNvSpPr txBox="1"/>
          <p:nvPr/>
        </p:nvSpPr>
        <p:spPr>
          <a:xfrm>
            <a:off x="4588138" y="2081335"/>
            <a:ext cx="2175596" cy="253916"/>
          </a:xfrm>
          <a:prstGeom prst="rect">
            <a:avLst/>
          </a:prstGeom>
          <a:solidFill>
            <a:srgbClr val="FFFFFF"/>
          </a:solidFill>
        </p:spPr>
        <p:txBody>
          <a:bodyPr wrap="none" rtlCol="0">
            <a:spAutoFit/>
          </a:bodyPr>
          <a:lstStyle/>
          <a:p>
            <a:r>
              <a:rPr lang="en-US" sz="1050" dirty="0">
                <a:latin typeface="AhnbergHand"/>
                <a:cs typeface="AhnbergHand"/>
              </a:rPr>
              <a:t>2021: Advertised DoD blocks</a:t>
            </a:r>
          </a:p>
        </p:txBody>
      </p:sp>
      <p:cxnSp>
        <p:nvCxnSpPr>
          <p:cNvPr id="13" name="Straight Arrow Connector 12">
            <a:extLst>
              <a:ext uri="{FF2B5EF4-FFF2-40B4-BE49-F238E27FC236}">
                <a16:creationId xmlns:a16="http://schemas.microsoft.com/office/drawing/2014/main" id="{6253390C-8E49-A9D1-3CF8-688268542461}"/>
              </a:ext>
            </a:extLst>
          </p:cNvPr>
          <p:cNvCxnSpPr>
            <a:cxnSpLocks/>
          </p:cNvCxnSpPr>
          <p:nvPr/>
        </p:nvCxnSpPr>
        <p:spPr>
          <a:xfrm>
            <a:off x="6476701" y="2312168"/>
            <a:ext cx="1128360" cy="31106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6FCF47-9C3F-4981-A5E0-F4CAC8D3C5CF}"/>
              </a:ext>
            </a:extLst>
          </p:cNvPr>
          <p:cNvSpPr txBox="1"/>
          <p:nvPr/>
        </p:nvSpPr>
        <p:spPr>
          <a:xfrm>
            <a:off x="2751308" y="2863596"/>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Tree>
    <p:extLst>
      <p:ext uri="{BB962C8B-B14F-4D97-AF65-F5344CB8AC3E}">
        <p14:creationId xmlns:p14="http://schemas.microsoft.com/office/powerpoint/2010/main" val="298117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10101</TotalTime>
  <Words>1978</Words>
  <Application>Microsoft Macintosh PowerPoint</Application>
  <PresentationFormat>Widescreen</PresentationFormat>
  <Paragraphs>262</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AhnbergHand</vt:lpstr>
      <vt:lpstr>Aptos</vt:lpstr>
      <vt:lpstr>Aptos Display</vt:lpstr>
      <vt:lpstr>Arial</vt:lpstr>
      <vt:lpstr>Powderfinger Type</vt:lpstr>
      <vt:lpstr>Vadim's Writing</vt:lpstr>
      <vt:lpstr>Office Theme</vt:lpstr>
      <vt:lpstr>BGP in 2025</vt:lpstr>
      <vt:lpstr>This presentation</vt:lpstr>
      <vt:lpstr>32 Years of Routing the IPv4 Internet – FIB Count</vt:lpstr>
      <vt:lpstr>IPv4 in 2025</vt:lpstr>
      <vt:lpstr>IPv4 in 2025</vt:lpstr>
      <vt:lpstr>IPv4 in 2025</vt:lpstr>
      <vt:lpstr>7 July 2025 - Egypt</vt:lpstr>
      <vt:lpstr>Announced Prefix Changes in 2025</vt:lpstr>
      <vt:lpstr>32 Years of Routing the IPv4 Internet – Address Span</vt:lpstr>
      <vt:lpstr>2025 in Detail</vt:lpstr>
      <vt:lpstr>2025 in Detail</vt:lpstr>
      <vt:lpstr>AS16509 – Amazon in 2025</vt:lpstr>
      <vt:lpstr>2025: Assigned vs Recovered Addresses</vt:lpstr>
      <vt:lpstr>Announced Address Span Changes in 2025</vt:lpstr>
      <vt:lpstr>Announced Address Span Changes in 2025</vt:lpstr>
      <vt:lpstr>What Happened in 2025 in V4</vt:lpstr>
      <vt:lpstr>This presentation</vt:lpstr>
      <vt:lpstr>The 20-Year View of IPv6</vt:lpstr>
      <vt:lpstr>IPv6 in 2025</vt:lpstr>
      <vt:lpstr>IPv6 in 2025</vt:lpstr>
      <vt:lpstr>More Specifics in IPv6</vt:lpstr>
      <vt:lpstr>20-Year IPv6 Advertised Address Span</vt:lpstr>
      <vt:lpstr>IPv6 Advertised Address Span in 2025</vt:lpstr>
      <vt:lpstr>IPv6 Advertised Address Span in 2025</vt:lpstr>
      <vt:lpstr>IPv6 in 2025</vt:lpstr>
      <vt:lpstr>This presentation</vt:lpstr>
      <vt:lpstr>V4 BGP Table Size Predictions</vt:lpstr>
      <vt:lpstr>V4 BGP Table Size Predictions</vt:lpstr>
      <vt:lpstr>V6 BGP Table Size Predictions</vt:lpstr>
      <vt:lpstr>V6 BGP Table Size Predictions</vt:lpstr>
      <vt:lpstr>BGP Table Growth</vt:lpstr>
      <vt:lpstr>The Highlights</vt:lpstr>
      <vt:lpstr>IPv4 BGP Updates – Daily Updates</vt:lpstr>
      <vt:lpstr>IPv4 BGP Updates – Daily Updates</vt:lpstr>
      <vt:lpstr>IPv4 Unstable Prefixes per Day</vt:lpstr>
      <vt:lpstr>IPv4 Unstable Prefixes per Day</vt:lpstr>
      <vt:lpstr>IPv4 BGP Convergence Performance</vt:lpstr>
      <vt:lpstr>IPv4 BGP Convergence Performance</vt:lpstr>
      <vt:lpstr>Updates in IPv4 BGP</vt:lpstr>
      <vt:lpstr>V6 BGP Updates</vt:lpstr>
      <vt:lpstr>V6 BGP Updates</vt:lpstr>
      <vt:lpstr>V6 Unstable Prefixes</vt:lpstr>
      <vt:lpstr>V6 Unstable Prefixes</vt:lpstr>
      <vt:lpstr>V6 Convergence Performance</vt:lpstr>
      <vt:lpstr>V6 Convergence Performance</vt:lpstr>
      <vt:lpstr>Updates in IPv6 BGP</vt:lpstr>
      <vt:lpstr>The Highlights</vt:lpstr>
      <vt:lpstr>Routing Futures</vt:lpstr>
      <vt:lpstr>Routing Futures</vt:lpstr>
      <vt:lpstr>Some Practical Suggestions</vt:lpstr>
      <vt:lpstr>Some Practical Suggestions</vt:lpstr>
      <vt:lpstr>Some Practical Suggestions</vt:lpstr>
      <vt:lpstr>Some Practical Suggestions</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Huston</dc:creator>
  <cp:lastModifiedBy>Geoff Huston</cp:lastModifiedBy>
  <cp:revision>11</cp:revision>
  <dcterms:created xsi:type="dcterms:W3CDTF">2025-12-01T04:00:54Z</dcterms:created>
  <dcterms:modified xsi:type="dcterms:W3CDTF">2026-01-18T18:09:27Z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2025-12-01T18:19:49Z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f4c45ec3-fc5e-4531-8653-29944b4f7def</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