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4" r:id="rId5"/>
  </p:sldMasterIdLst>
  <p:notesMasterIdLst>
    <p:notesMasterId r:id="rId53"/>
  </p:notesMasterIdLst>
  <p:sldIdLst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88" r:id="rId14"/>
    <p:sldId id="289" r:id="rId15"/>
    <p:sldId id="290" r:id="rId16"/>
    <p:sldId id="291" r:id="rId17"/>
    <p:sldId id="295" r:id="rId18"/>
    <p:sldId id="292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277" r:id="rId27"/>
    <p:sldId id="278" r:id="rId28"/>
    <p:sldId id="284" r:id="rId29"/>
    <p:sldId id="279" r:id="rId30"/>
    <p:sldId id="316" r:id="rId31"/>
    <p:sldId id="303" r:id="rId32"/>
    <p:sldId id="302" r:id="rId33"/>
    <p:sldId id="317" r:id="rId34"/>
    <p:sldId id="318" r:id="rId35"/>
    <p:sldId id="319" r:id="rId36"/>
    <p:sldId id="280" r:id="rId37"/>
    <p:sldId id="285" r:id="rId38"/>
    <p:sldId id="320" r:id="rId39"/>
    <p:sldId id="321" r:id="rId40"/>
    <p:sldId id="296" r:id="rId41"/>
    <p:sldId id="322" r:id="rId42"/>
    <p:sldId id="301" r:id="rId43"/>
    <p:sldId id="300" r:id="rId44"/>
    <p:sldId id="304" r:id="rId45"/>
    <p:sldId id="306" r:id="rId46"/>
    <p:sldId id="308" r:id="rId47"/>
    <p:sldId id="293" r:id="rId48"/>
    <p:sldId id="297" r:id="rId49"/>
    <p:sldId id="298" r:id="rId50"/>
    <p:sldId id="294" r:id="rId51"/>
    <p:sldId id="268" r:id="rId5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E6"/>
          </a:solidFill>
        </a:fill>
      </a:tcStyle>
    </a:wholeTbl>
    <a:band2H>
      <a:tcTxStyle/>
      <a:tcStyle>
        <a:tcBdr/>
        <a:fill>
          <a:solidFill>
            <a:srgbClr val="E6E8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ACE"/>
          </a:solidFill>
        </a:fill>
      </a:tcStyle>
    </a:wholeTbl>
    <a:band2H>
      <a:tcTxStyle/>
      <a:tcStyle>
        <a:tcBdr/>
        <a:fill>
          <a:solidFill>
            <a:srgbClr val="E9E6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43275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draft-zhang-dnsop-ns-selec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nt.isi.edu/~johnh/PAPERS/Mueller17b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The selection of which authoritative DNS server to use by a user's DNS resolver of choice greatly determines the user experience when accessing the Internet.</a:t>
            </a:r>
            <a:br>
              <a:rPr lang="en-AU" dirty="0"/>
            </a:br>
            <a:br>
              <a:rPr lang="en-AU" dirty="0"/>
            </a:br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In the past some studies have looked at the behaviour of a set of implementations describing how they perform authoritative server selection and how they re-evaluate their choices in time [1].</a:t>
            </a:r>
            <a:br>
              <a:rPr lang="en-AU" dirty="0"/>
            </a:br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Other studies have leveraged the RIPE Atlas infrastructure to observe DNS resolution of a researcher-owned domain name from various points on the Internet [2]</a:t>
            </a:r>
            <a:br>
              <a:rPr lang="en-AU" dirty="0"/>
            </a:br>
            <a:br>
              <a:rPr lang="en-AU" dirty="0"/>
            </a:br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We extend and complement these studies by using APNIC's distributed ad system to recruit several million end-users throughout the global Internet to observer the resolution selection process as well as its time evolution through a several day period.</a:t>
            </a:r>
            <a:br>
              <a:rPr lang="en-AU" dirty="0"/>
            </a:br>
            <a:br>
              <a:rPr lang="en-AU" dirty="0"/>
            </a:br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References</a:t>
            </a:r>
            <a:br>
              <a:rPr lang="en-AU" dirty="0"/>
            </a:br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[1] Secure Nameserver Selection Algorithm for DNS Resolvers.</a:t>
            </a:r>
            <a:br>
              <a:rPr lang="en-AU" dirty="0"/>
            </a:br>
            <a:r>
              <a:rPr lang="en-AU" b="0" i="0" dirty="0">
                <a:effectLst/>
                <a:latin typeface="Helvetica" pitchFamily="2" charset="0"/>
                <a:hlinkClick r:id="rId3"/>
              </a:rPr>
              <a:t>https://datatracker.ietf.org/doc/draft-zhang-dnsop-ns-selection/</a:t>
            </a:r>
            <a:br>
              <a:rPr lang="en-AU" dirty="0"/>
            </a:br>
            <a:br>
              <a:rPr lang="en-AU" dirty="0"/>
            </a:br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[2] </a:t>
            </a:r>
            <a:r>
              <a:rPr lang="en-AU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Recursives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in the Wild: Engineering Authoritative DNS Servers</a:t>
            </a:r>
            <a:br>
              <a:rPr lang="en-AU" dirty="0"/>
            </a:br>
            <a:r>
              <a:rPr lang="en-AU" b="0" i="0" dirty="0">
                <a:effectLst/>
                <a:latin typeface="Helvetica" pitchFamily="2" charset="0"/>
                <a:hlinkClick r:id="rId4"/>
              </a:rPr>
              <a:t>https://ant.isi.edu/~johnh/PAPERS/Mueller17b.pdf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93575-B065-D741-A963-121943F74C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1F75-7B3E-8EFE-E5A3-0B6D5E1D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A77AF-3FD4-0439-213B-C4CC867B3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13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91425-E771-C60B-2521-5894E1C4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A0207-FB85-9A1C-32DC-610EF3319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A9DC2-EBE1-6626-8782-0CA5A8F55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2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E962-A7EA-5F62-D031-0042C397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85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99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APRICOT 2020_Powerpoint graphic 16-9 01 copy_APRICOT-2015_Powerpoint-graphic-02.pdf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382"/>
            <a:ext cx="9175681" cy="516132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 txBox="1">
            <a:spLocks/>
          </p:cNvSpPr>
          <p:nvPr userDrawn="1"/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03B3-B95E-A29B-3D16-F32078CAE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119F3-3D69-84FA-09DD-0ED24CE92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4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FE05-7955-ABE0-F243-35338191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881E4-C627-C4B0-1F8E-E0E2B8A10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3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95536" y="205978"/>
            <a:ext cx="8352929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95536" y="1200150"/>
            <a:ext cx="8352929" cy="342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63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66700" marR="0" indent="-2667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86739" marR="0" indent="-32003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52500" marR="0" indent="-4191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45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1FA02-F9D3-68ED-F14F-B7A790BBB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29731D0-7461-0496-704F-B8102042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9715-204E-E470-DE01-9EE4A4005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966" y="841772"/>
            <a:ext cx="8091682" cy="17907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Powderfinger Type" panose="02020709070000000403" pitchFamily="49" charset="77"/>
              </a:rPr>
              <a:t>DNS Resolvers and Nameservers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latin typeface="Powderfinger Type" panose="02020709070000000403" pitchFamily="49" charset="77"/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Powderfinger Type" panose="02020709070000000403" pitchFamily="49" charset="77"/>
              </a:rPr>
              <a:t>(and Indonesia)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B3D0A-D0F8-EA1B-CEE5-C42D6A1CA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4076" y="3489804"/>
            <a:ext cx="6858000" cy="1241822"/>
          </a:xfrm>
        </p:spPr>
        <p:txBody>
          <a:bodyPr>
            <a:norm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Geoff Huston AM</a:t>
            </a:r>
          </a:p>
          <a:p>
            <a:pPr algn="r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APNIC Labs</a:t>
            </a:r>
          </a:p>
          <a:p>
            <a:pPr algn="r"/>
            <a:endParaRPr lang="en-US" sz="1800" dirty="0">
              <a:solidFill>
                <a:schemeClr val="bg1">
                  <a:lumMod val="75000"/>
                </a:schemeClr>
              </a:solidFill>
              <a:latin typeface="AhnbergH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7343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6AE02-B937-98E4-C362-A6DA7D6BC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3D8B-A80A-CEAE-F97A-DADF2194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Lab Tests: Unbound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9DF7A-25A6-44CB-6C92-61CAD722B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Observing Unbound against the four nameservers using 1 query per second (test resolver located in au)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C681F-52EE-9F17-D63B-DD30E1680B46}"/>
              </a:ext>
            </a:extLst>
          </p:cNvPr>
          <p:cNvSpPr txBox="1"/>
          <p:nvPr/>
        </p:nvSpPr>
        <p:spPr>
          <a:xfrm>
            <a:off x="6238511" y="2233484"/>
            <a:ext cx="264908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Unbound is not so clearly attached to the closest server (ap) and also queries Mumbai and Atlanta consistently.</a:t>
            </a:r>
          </a:p>
          <a:p>
            <a:endParaRPr lang="en-US" sz="1350" dirty="0"/>
          </a:p>
          <a:p>
            <a:r>
              <a:rPr lang="en-US" sz="1350" dirty="0"/>
              <a:t>The non-selected resolver (Frankfurt) is queried irregularly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C4D45-B331-4E74-9132-AB09AFB6D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3" y="1934090"/>
            <a:ext cx="58293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0709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1DF87-D77D-ACA5-B53B-5C0A9149C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CA930-B40D-D155-96A6-82E28206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Lab Tests: Google 8.8.8.8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FA9AE-96BF-DE92-D0B9-E90AE337F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Observing Google 8.8.8.8 against the four nameservers using 1 query per second (stub resolver located in au)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D7EA6-4B83-4810-C7AF-82B382BB19B0}"/>
              </a:ext>
            </a:extLst>
          </p:cNvPr>
          <p:cNvSpPr txBox="1"/>
          <p:nvPr/>
        </p:nvSpPr>
        <p:spPr>
          <a:xfrm>
            <a:off x="6238511" y="2233484"/>
            <a:ext cx="264908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Google resolver appears to query all instances regularly. </a:t>
            </a:r>
          </a:p>
          <a:p>
            <a:endParaRPr lang="en-US" sz="1350" dirty="0"/>
          </a:p>
          <a:p>
            <a:r>
              <a:rPr lang="en-US" sz="1350" dirty="0"/>
              <a:t>There appears to be a slight preference to use the Singapore (ap) server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498897-FAB5-A484-84BE-144C14962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71" y="2052473"/>
            <a:ext cx="58293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6749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E9988-0170-BABE-3BD8-2B975A3F8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F27A-8278-BF53-081F-C1B005FE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Lab Tests: Cloudflare 1.1.1.1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D9D11-BA96-1C65-7B9C-57C17EF28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8349812" cy="3263504"/>
          </a:xfrm>
        </p:spPr>
        <p:txBody>
          <a:bodyPr/>
          <a:lstStyle/>
          <a:p>
            <a:r>
              <a:rPr lang="en-US" dirty="0"/>
              <a:t>Observing Cloudflare’s  1.1.1.1 resolver against the four nameservers using 1 query per second (stub resolver located in au)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D3EC5-3A6F-5D18-BFEB-F8B729B9467F}"/>
              </a:ext>
            </a:extLst>
          </p:cNvPr>
          <p:cNvSpPr txBox="1"/>
          <p:nvPr/>
        </p:nvSpPr>
        <p:spPr>
          <a:xfrm>
            <a:off x="6238511" y="2233484"/>
            <a:ext cx="264908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There  is a visible preference to use the servers located in Singapore (ap) and Mumbai (in)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EF434-E4BA-FFBF-FED3-488684CC3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3" y="1955006"/>
            <a:ext cx="58293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505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C994-ED6F-EE60-EE6D-804C31F6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common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DAB7B-C976-B23F-6816-223C52DF6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 this small sample set we are not seeing a common </a:t>
            </a:r>
            <a:r>
              <a:rPr lang="en-US" dirty="0" err="1"/>
              <a:t>behaviour</a:t>
            </a:r>
            <a:r>
              <a:rPr lang="en-US" dirty="0"/>
              <a:t> across recursive resolvers</a:t>
            </a:r>
          </a:p>
          <a:p>
            <a:r>
              <a:rPr lang="en-US" dirty="0"/>
              <a:t>To optimize resolution performance the recursive resolver would prefer to direct all its queries to the authoritative server that responds in the shortest time</a:t>
            </a:r>
          </a:p>
          <a:p>
            <a:r>
              <a:rPr lang="en-US" dirty="0"/>
              <a:t>However, the resolver would also like to track all other servers to  ensure that its preferred choice of server is still optimal</a:t>
            </a:r>
          </a:p>
          <a:p>
            <a:r>
              <a:rPr lang="en-US" dirty="0"/>
              <a:t>It is not clear what units of time are used compare servers’ response performance, as some resolvers appear to treat a subset of servers with diverse query/response times as equivalent</a:t>
            </a:r>
          </a:p>
        </p:txBody>
      </p:sp>
    </p:spTree>
    <p:extLst>
      <p:ext uri="{BB962C8B-B14F-4D97-AF65-F5344CB8AC3E}">
        <p14:creationId xmlns:p14="http://schemas.microsoft.com/office/powerpoint/2010/main" val="356703893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4EE4-149B-4AFA-C541-15F2DB23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4" y="273844"/>
            <a:ext cx="8967470" cy="994172"/>
          </a:xfrm>
        </p:spPr>
        <p:txBody>
          <a:bodyPr/>
          <a:lstStyle/>
          <a:p>
            <a:r>
              <a:rPr lang="en-US" dirty="0"/>
              <a:t>Let’s scale up the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8C92-9C7D-9E2B-F1CC-6576BD577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an ad-based measurement platform to </a:t>
            </a:r>
            <a:r>
              <a:rPr lang="en-US" dirty="0" err="1"/>
              <a:t>enrol</a:t>
            </a:r>
            <a:r>
              <a:rPr lang="en-US" dirty="0"/>
              <a:t> some 25M stub resolvers per day and observe the interaction between the various recursive resolvers used by these stub resolvers and their </a:t>
            </a:r>
            <a:r>
              <a:rPr lang="en-US" dirty="0" err="1"/>
              <a:t>behaviour</a:t>
            </a:r>
            <a:r>
              <a:rPr lang="en-US" dirty="0"/>
              <a:t> against these four unicast authoritative servers</a:t>
            </a:r>
          </a:p>
        </p:txBody>
      </p:sp>
    </p:spTree>
    <p:extLst>
      <p:ext uri="{BB962C8B-B14F-4D97-AF65-F5344CB8AC3E}">
        <p14:creationId xmlns:p14="http://schemas.microsoft.com/office/powerpoint/2010/main" val="195212703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FF9C6-399F-D2EE-F79A-23E29F1DA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1EFE-FBDF-52FA-E6D2-23CD7BDCC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050" dirty="0"/>
              <a:t>Our Measurement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D3915-0889-41B1-CE1D-73F76E44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8307070" cy="3263504"/>
          </a:xfrm>
        </p:spPr>
        <p:txBody>
          <a:bodyPr/>
          <a:lstStyle/>
          <a:p>
            <a:r>
              <a:rPr lang="en-US" dirty="0"/>
              <a:t>Use a domain with four dual-stack unicast authoritative nameservers</a:t>
            </a:r>
          </a:p>
        </p:txBody>
      </p:sp>
      <p:pic>
        <p:nvPicPr>
          <p:cNvPr id="4" name="Content Placeholder 4" descr="A map of the world&#10;&#10;Description automatically generated">
            <a:extLst>
              <a:ext uri="{FF2B5EF4-FFF2-40B4-BE49-F238E27FC236}">
                <a16:creationId xmlns:a16="http://schemas.microsoft.com/office/drawing/2014/main" id="{115DCB06-2332-0236-B9A9-3D50FD295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44" y="1762319"/>
            <a:ext cx="7112145" cy="326350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96E92F7-D044-2799-A071-A072381B8538}"/>
              </a:ext>
            </a:extLst>
          </p:cNvPr>
          <p:cNvSpPr/>
          <p:nvPr/>
        </p:nvSpPr>
        <p:spPr>
          <a:xfrm flipH="1">
            <a:off x="2834560" y="2992966"/>
            <a:ext cx="73572" cy="630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1DEDC5-C389-E69F-ED8F-684328390659}"/>
              </a:ext>
            </a:extLst>
          </p:cNvPr>
          <p:cNvSpPr/>
          <p:nvPr/>
        </p:nvSpPr>
        <p:spPr>
          <a:xfrm flipH="1">
            <a:off x="4615690" y="2568670"/>
            <a:ext cx="78827" cy="630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7C83F5-D18C-DB16-974F-AC83980942E5}"/>
              </a:ext>
            </a:extLst>
          </p:cNvPr>
          <p:cNvSpPr/>
          <p:nvPr/>
        </p:nvSpPr>
        <p:spPr>
          <a:xfrm flipH="1">
            <a:off x="6450813" y="3649758"/>
            <a:ext cx="78827" cy="630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3B8C81-4D22-BB1F-1EE8-910A66F320A4}"/>
              </a:ext>
            </a:extLst>
          </p:cNvPr>
          <p:cNvSpPr/>
          <p:nvPr/>
        </p:nvSpPr>
        <p:spPr>
          <a:xfrm flipH="1">
            <a:off x="5884030" y="3300181"/>
            <a:ext cx="78827" cy="630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62DC1C-6344-EA2D-ACAA-9FF5739BD94F}"/>
              </a:ext>
            </a:extLst>
          </p:cNvPr>
          <p:cNvSpPr txBox="1"/>
          <p:nvPr/>
        </p:nvSpPr>
        <p:spPr>
          <a:xfrm>
            <a:off x="4660910" y="2302246"/>
            <a:ext cx="963022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Frankfurt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1082C6-8874-1353-04E6-13341C18EDA3}"/>
              </a:ext>
            </a:extLst>
          </p:cNvPr>
          <p:cNvSpPr txBox="1"/>
          <p:nvPr/>
        </p:nvSpPr>
        <p:spPr>
          <a:xfrm>
            <a:off x="6032083" y="3044684"/>
            <a:ext cx="812006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Mumbai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2E81A3-629D-5801-4734-EFDC66D010D1}"/>
              </a:ext>
            </a:extLst>
          </p:cNvPr>
          <p:cNvSpPr txBox="1"/>
          <p:nvPr/>
        </p:nvSpPr>
        <p:spPr>
          <a:xfrm>
            <a:off x="6660337" y="3501916"/>
            <a:ext cx="1010441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Singapore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F39078-0F37-1ECB-63AF-CA4B2CEC02C9}"/>
              </a:ext>
            </a:extLst>
          </p:cNvPr>
          <p:cNvCxnSpPr>
            <a:cxnSpLocks/>
          </p:cNvCxnSpPr>
          <p:nvPr/>
        </p:nvCxnSpPr>
        <p:spPr>
          <a:xfrm flipH="1">
            <a:off x="2896691" y="2599225"/>
            <a:ext cx="1707557" cy="421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9217D36-95A7-E6E7-268C-85C7AA324BC1}"/>
              </a:ext>
            </a:extLst>
          </p:cNvPr>
          <p:cNvSpPr txBox="1"/>
          <p:nvPr/>
        </p:nvSpPr>
        <p:spPr>
          <a:xfrm>
            <a:off x="3585354" y="2589457"/>
            <a:ext cx="624688" cy="21358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88" b="1" dirty="0">
                <a:solidFill>
                  <a:schemeClr val="bg1">
                    <a:lumMod val="65000"/>
                  </a:schemeClr>
                </a:solidFill>
              </a:rPr>
              <a:t>112ms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2EA9C2-A8BB-BA15-487E-BD512CC2A9C3}"/>
              </a:ext>
            </a:extLst>
          </p:cNvPr>
          <p:cNvCxnSpPr>
            <a:cxnSpLocks/>
            <a:endCxn id="5" idx="3"/>
          </p:cNvCxnSpPr>
          <p:nvPr/>
        </p:nvCxnSpPr>
        <p:spPr>
          <a:xfrm flipH="1" flipV="1">
            <a:off x="2897357" y="3046792"/>
            <a:ext cx="3527105" cy="6467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B85CB88-0556-A547-17FC-425BF04E31D7}"/>
              </a:ext>
            </a:extLst>
          </p:cNvPr>
          <p:cNvSpPr txBox="1"/>
          <p:nvPr/>
        </p:nvSpPr>
        <p:spPr>
          <a:xfrm>
            <a:off x="3720138" y="2941064"/>
            <a:ext cx="564498" cy="21358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88" b="1" dirty="0">
                <a:solidFill>
                  <a:schemeClr val="bg1">
                    <a:lumMod val="65000"/>
                  </a:schemeClr>
                </a:solidFill>
              </a:rPr>
              <a:t>267ms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EB585-D746-6958-5837-E5C10756FEF5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H="1" flipV="1">
            <a:off x="2908132" y="3024497"/>
            <a:ext cx="2975898" cy="3072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4AC0C0-E395-1E4D-0F11-F9D5635E3AA5}"/>
              </a:ext>
            </a:extLst>
          </p:cNvPr>
          <p:cNvSpPr txBox="1"/>
          <p:nvPr/>
        </p:nvSpPr>
        <p:spPr>
          <a:xfrm>
            <a:off x="3585354" y="3188319"/>
            <a:ext cx="586297" cy="21358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88" b="1" dirty="0">
                <a:solidFill>
                  <a:schemeClr val="bg1">
                    <a:lumMod val="65000"/>
                  </a:schemeClr>
                </a:solidFill>
              </a:rPr>
              <a:t>205ms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778E15-42B6-4354-B852-E31DDACDE4FC}"/>
              </a:ext>
            </a:extLst>
          </p:cNvPr>
          <p:cNvCxnSpPr>
            <a:cxnSpLocks/>
            <a:stCxn id="6" idx="4"/>
            <a:endCxn id="8" idx="6"/>
          </p:cNvCxnSpPr>
          <p:nvPr/>
        </p:nvCxnSpPr>
        <p:spPr>
          <a:xfrm>
            <a:off x="4655102" y="2631732"/>
            <a:ext cx="1228928" cy="6999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78EF1C9-FC09-9739-8861-8EF2ED45D661}"/>
              </a:ext>
            </a:extLst>
          </p:cNvPr>
          <p:cNvSpPr txBox="1"/>
          <p:nvPr/>
        </p:nvSpPr>
        <p:spPr>
          <a:xfrm>
            <a:off x="1964524" y="2854501"/>
            <a:ext cx="819182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Atlanta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CB3ECA-5697-56A5-A9B2-BF8D45E5A359}"/>
              </a:ext>
            </a:extLst>
          </p:cNvPr>
          <p:cNvSpPr txBox="1"/>
          <p:nvPr/>
        </p:nvSpPr>
        <p:spPr>
          <a:xfrm>
            <a:off x="4524090" y="2809870"/>
            <a:ext cx="591480" cy="2135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88" b="1" dirty="0">
                <a:solidFill>
                  <a:schemeClr val="bg1">
                    <a:lumMod val="65000"/>
                  </a:schemeClr>
                </a:solidFill>
              </a:rPr>
              <a:t>208ms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BEB47F8-D697-2B7E-299B-5CFF3D5EE21C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4682973" y="2622497"/>
            <a:ext cx="1835123" cy="10364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E0D56B3-2EB6-AF8E-1F11-391889725BC9}"/>
              </a:ext>
            </a:extLst>
          </p:cNvPr>
          <p:cNvSpPr txBox="1"/>
          <p:nvPr/>
        </p:nvSpPr>
        <p:spPr>
          <a:xfrm>
            <a:off x="5292911" y="2743319"/>
            <a:ext cx="544530" cy="2135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88" b="1" dirty="0">
                <a:solidFill>
                  <a:schemeClr val="bg1">
                    <a:lumMod val="65000"/>
                  </a:schemeClr>
                </a:solidFill>
              </a:rPr>
              <a:t>154ms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BB9872A-4D5F-01E3-C609-EAE3C13E3B85}"/>
              </a:ext>
            </a:extLst>
          </p:cNvPr>
          <p:cNvCxnSpPr>
            <a:cxnSpLocks/>
          </p:cNvCxnSpPr>
          <p:nvPr/>
        </p:nvCxnSpPr>
        <p:spPr>
          <a:xfrm>
            <a:off x="5957266" y="3378757"/>
            <a:ext cx="493547" cy="271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CC9E571-9448-2F71-09DE-0AFD3E8380BF}"/>
              </a:ext>
            </a:extLst>
          </p:cNvPr>
          <p:cNvSpPr txBox="1"/>
          <p:nvPr/>
        </p:nvSpPr>
        <p:spPr>
          <a:xfrm>
            <a:off x="5712314" y="3410739"/>
            <a:ext cx="489904" cy="2135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88" b="1" dirty="0">
                <a:solidFill>
                  <a:schemeClr val="bg1">
                    <a:lumMod val="65000"/>
                  </a:schemeClr>
                </a:solidFill>
              </a:rPr>
              <a:t>60ms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888D70-FAD9-7E62-8A98-C2447B9F3266}"/>
              </a:ext>
            </a:extLst>
          </p:cNvPr>
          <p:cNvSpPr/>
          <p:nvPr/>
        </p:nvSpPr>
        <p:spPr>
          <a:xfrm>
            <a:off x="5630023" y="4782648"/>
            <a:ext cx="254007" cy="193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0168A9-ADAB-D062-8AD6-F5E55361FF16}"/>
              </a:ext>
            </a:extLst>
          </p:cNvPr>
          <p:cNvSpPr/>
          <p:nvPr/>
        </p:nvSpPr>
        <p:spPr>
          <a:xfrm>
            <a:off x="8005556" y="4772711"/>
            <a:ext cx="254007" cy="193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8157881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63D7C-6731-9049-F2BA-8813AD4C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see – 1 Hour Profile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DFA949-EC21-04EB-F010-F121753F7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547" y="1268016"/>
            <a:ext cx="4648020" cy="32635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841D03-2BFB-C0C8-2C56-7561D0815A4E}"/>
              </a:ext>
            </a:extLst>
          </p:cNvPr>
          <p:cNvSpPr txBox="1"/>
          <p:nvPr/>
        </p:nvSpPr>
        <p:spPr>
          <a:xfrm>
            <a:off x="5253757" y="2017752"/>
            <a:ext cx="320194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This is a resolver operated by Bharti Airtel in India: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It appears to spread its query load roughly equally across the servers in Mumbai, Frankfurt and Singapore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But none to Atlanta!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1399303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86C8-D68D-4ADA-5FCA-511BFD4B9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see – 12 Hour Profile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E7D3782-F8B1-BD12-2958-68341602A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064" y="1268016"/>
            <a:ext cx="4648020" cy="326350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5D6019-53DB-F284-C054-69C883169248}"/>
              </a:ext>
            </a:extLst>
          </p:cNvPr>
          <p:cNvSpPr txBox="1"/>
          <p:nvPr/>
        </p:nvSpPr>
        <p:spPr>
          <a:xfrm>
            <a:off x="5253757" y="2017752"/>
            <a:ext cx="320194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This resolver passed 2 queries to the server located in Atlanta just 2 times in this 12-hour period </a:t>
            </a:r>
          </a:p>
          <a:p>
            <a:endParaRPr lang="en-US" sz="1350" dirty="0"/>
          </a:p>
          <a:p>
            <a:r>
              <a:rPr lang="en-US" sz="1350" dirty="0"/>
              <a:t>From this graph. it is not evident if there is any preference between the other three nameservers – but maybe summary numbers can be more informative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3538611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BD5F-7630-23D1-E23F-2792BF34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one-week profile of this resolver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2DAC11-59FF-FBA5-4512-E739A4551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37382"/>
              </p:ext>
            </p:extLst>
          </p:nvPr>
        </p:nvGraphicFramePr>
        <p:xfrm>
          <a:off x="1332379" y="1967081"/>
          <a:ext cx="5717242" cy="151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801">
                  <a:extLst>
                    <a:ext uri="{9D8B030D-6E8A-4147-A177-3AD203B41FA5}">
                      <a16:colId xmlns:a16="http://schemas.microsoft.com/office/drawing/2014/main" val="1563086668"/>
                    </a:ext>
                  </a:extLst>
                </a:gridCol>
                <a:gridCol w="993402">
                  <a:extLst>
                    <a:ext uri="{9D8B030D-6E8A-4147-A177-3AD203B41FA5}">
                      <a16:colId xmlns:a16="http://schemas.microsoft.com/office/drawing/2014/main" val="2787336684"/>
                    </a:ext>
                  </a:extLst>
                </a:gridCol>
                <a:gridCol w="1437155">
                  <a:extLst>
                    <a:ext uri="{9D8B030D-6E8A-4147-A177-3AD203B41FA5}">
                      <a16:colId xmlns:a16="http://schemas.microsoft.com/office/drawing/2014/main" val="3082033890"/>
                    </a:ext>
                  </a:extLst>
                </a:gridCol>
                <a:gridCol w="1759884">
                  <a:extLst>
                    <a:ext uri="{9D8B030D-6E8A-4147-A177-3AD203B41FA5}">
                      <a16:colId xmlns:a16="http://schemas.microsoft.com/office/drawing/2014/main" val="19567003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dirty="0"/>
                        <a:t>Server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Queries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Attachment Time (secs)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Longest attached Interval (secs)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118982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/>
                        <a:t>Atlanta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87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344679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/>
                        <a:t>Singapore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611,992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202,012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725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745309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/>
                        <a:t>Frankfurt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581,799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183,051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637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147178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/>
                        <a:t>Mumbai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300,751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32,153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580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042569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8D2E946-2438-799C-EA09-0476553934F3}"/>
              </a:ext>
            </a:extLst>
          </p:cNvPr>
          <p:cNvSpPr txBox="1"/>
          <p:nvPr/>
        </p:nvSpPr>
        <p:spPr>
          <a:xfrm>
            <a:off x="3780305" y="1109383"/>
            <a:ext cx="158339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Max's Handwritin" pitchFamily="2" charset="0"/>
              </a:rPr>
              <a:t>How many seconds did the resolver “latch” onto this server?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36AE6-F1C6-019A-E9A6-82C5D1754232}"/>
              </a:ext>
            </a:extLst>
          </p:cNvPr>
          <p:cNvSpPr txBox="1"/>
          <p:nvPr/>
        </p:nvSpPr>
        <p:spPr>
          <a:xfrm>
            <a:off x="5659531" y="1109383"/>
            <a:ext cx="158339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Max's Handwritin" pitchFamily="2" charset="0"/>
              </a:rPr>
              <a:t>What was the longest period spent asking ONLY this server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D11CE63-5549-9AD0-E1AB-0B70A7A0E55D}"/>
              </a:ext>
            </a:extLst>
          </p:cNvPr>
          <p:cNvSpPr/>
          <p:nvPr/>
        </p:nvSpPr>
        <p:spPr>
          <a:xfrm>
            <a:off x="4553510" y="1674160"/>
            <a:ext cx="90768" cy="264155"/>
          </a:xfrm>
          <a:custGeom>
            <a:avLst/>
            <a:gdLst>
              <a:gd name="connsiteX0" fmla="*/ 73959 w 121024"/>
              <a:gd name="connsiteY0" fmla="*/ 0 h 352207"/>
              <a:gd name="connsiteX1" fmla="*/ 73959 w 121024"/>
              <a:gd name="connsiteY1" fmla="*/ 342900 h 352207"/>
              <a:gd name="connsiteX2" fmla="*/ 121024 w 121024"/>
              <a:gd name="connsiteY2" fmla="*/ 262217 h 352207"/>
              <a:gd name="connsiteX3" fmla="*/ 73959 w 121024"/>
              <a:gd name="connsiteY3" fmla="*/ 342900 h 352207"/>
              <a:gd name="connsiteX4" fmla="*/ 0 w 121024"/>
              <a:gd name="connsiteY4" fmla="*/ 268941 h 35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24" h="352207">
                <a:moveTo>
                  <a:pt x="73959" y="0"/>
                </a:moveTo>
                <a:cubicBezTo>
                  <a:pt x="70037" y="149598"/>
                  <a:pt x="66115" y="299197"/>
                  <a:pt x="73959" y="342900"/>
                </a:cubicBezTo>
                <a:cubicBezTo>
                  <a:pt x="81803" y="386603"/>
                  <a:pt x="121024" y="262217"/>
                  <a:pt x="121024" y="262217"/>
                </a:cubicBezTo>
                <a:cubicBezTo>
                  <a:pt x="121024" y="262217"/>
                  <a:pt x="94129" y="341779"/>
                  <a:pt x="73959" y="342900"/>
                </a:cubicBezTo>
                <a:cubicBezTo>
                  <a:pt x="53789" y="344021"/>
                  <a:pt x="26894" y="306481"/>
                  <a:pt x="0" y="26894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69AB094-74CC-D3A8-FC4A-E9307DFAB162}"/>
              </a:ext>
            </a:extLst>
          </p:cNvPr>
          <p:cNvSpPr/>
          <p:nvPr/>
        </p:nvSpPr>
        <p:spPr>
          <a:xfrm>
            <a:off x="6405842" y="1669802"/>
            <a:ext cx="90768" cy="264155"/>
          </a:xfrm>
          <a:custGeom>
            <a:avLst/>
            <a:gdLst>
              <a:gd name="connsiteX0" fmla="*/ 73959 w 121024"/>
              <a:gd name="connsiteY0" fmla="*/ 0 h 352207"/>
              <a:gd name="connsiteX1" fmla="*/ 73959 w 121024"/>
              <a:gd name="connsiteY1" fmla="*/ 342900 h 352207"/>
              <a:gd name="connsiteX2" fmla="*/ 121024 w 121024"/>
              <a:gd name="connsiteY2" fmla="*/ 262217 h 352207"/>
              <a:gd name="connsiteX3" fmla="*/ 73959 w 121024"/>
              <a:gd name="connsiteY3" fmla="*/ 342900 h 352207"/>
              <a:gd name="connsiteX4" fmla="*/ 0 w 121024"/>
              <a:gd name="connsiteY4" fmla="*/ 268941 h 35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024" h="352207">
                <a:moveTo>
                  <a:pt x="73959" y="0"/>
                </a:moveTo>
                <a:cubicBezTo>
                  <a:pt x="70037" y="149598"/>
                  <a:pt x="66115" y="299197"/>
                  <a:pt x="73959" y="342900"/>
                </a:cubicBezTo>
                <a:cubicBezTo>
                  <a:pt x="81803" y="386603"/>
                  <a:pt x="121024" y="262217"/>
                  <a:pt x="121024" y="262217"/>
                </a:cubicBezTo>
                <a:cubicBezTo>
                  <a:pt x="121024" y="262217"/>
                  <a:pt x="94129" y="341779"/>
                  <a:pt x="73959" y="342900"/>
                </a:cubicBezTo>
                <a:cubicBezTo>
                  <a:pt x="53789" y="344021"/>
                  <a:pt x="26894" y="306481"/>
                  <a:pt x="0" y="26894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DD8D5-611E-205F-7218-8472E047188D}"/>
              </a:ext>
            </a:extLst>
          </p:cNvPr>
          <p:cNvSpPr txBox="1"/>
          <p:nvPr/>
        </p:nvSpPr>
        <p:spPr>
          <a:xfrm>
            <a:off x="2117912" y="3892924"/>
            <a:ext cx="510820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 large recursive resolver, located in India, appears to prefer distant servers that are located in Singapore and Frankfurt over a server located in Mumbai </a:t>
            </a:r>
          </a:p>
        </p:txBody>
      </p:sp>
    </p:spTree>
    <p:extLst>
      <p:ext uri="{BB962C8B-B14F-4D97-AF65-F5344CB8AC3E}">
        <p14:creationId xmlns:p14="http://schemas.microsoft.com/office/powerpoint/2010/main" val="229415955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D106-CA55-2764-F45A-7D34DF33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Day Profile of 100 Resolvers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5D138B-2FF5-BC16-FC38-4ED5318BC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32" y="1144681"/>
            <a:ext cx="8399672" cy="25199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67E218-629C-BE9C-FEB6-DCE2B1DD24AA}"/>
              </a:ext>
            </a:extLst>
          </p:cNvPr>
          <p:cNvSpPr txBox="1"/>
          <p:nvPr/>
        </p:nvSpPr>
        <p:spPr>
          <a:xfrm>
            <a:off x="342900" y="3827370"/>
            <a:ext cx="883126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The 100 recursive resolvers that processed the largest number of queries in an 8-day period</a:t>
            </a:r>
          </a:p>
          <a:p>
            <a:endParaRPr lang="en-US" sz="1350" dirty="0"/>
          </a:p>
          <a:p>
            <a:r>
              <a:rPr lang="en-US" sz="1350" dirty="0"/>
              <a:t>The size of the point indicates the relative amount of time the resolver appears to “latch” onto an individual server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36A58E-25F4-5D95-A74C-027D21A2C3EE}"/>
              </a:ext>
            </a:extLst>
          </p:cNvPr>
          <p:cNvSpPr txBox="1"/>
          <p:nvPr/>
        </p:nvSpPr>
        <p:spPr>
          <a:xfrm>
            <a:off x="194181" y="3330478"/>
            <a:ext cx="766557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dirty="0"/>
              <a:t>Most queries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5C350-F0A8-B7A0-7C04-C6BC5CE2C529}"/>
              </a:ext>
            </a:extLst>
          </p:cNvPr>
          <p:cNvSpPr txBox="1"/>
          <p:nvPr/>
        </p:nvSpPr>
        <p:spPr>
          <a:xfrm>
            <a:off x="7887398" y="3325890"/>
            <a:ext cx="827471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dirty="0"/>
              <a:t>Fewer queries</a:t>
            </a:r>
          </a:p>
        </p:txBody>
      </p:sp>
    </p:spTree>
    <p:extLst>
      <p:ext uri="{BB962C8B-B14F-4D97-AF65-F5344CB8AC3E}">
        <p14:creationId xmlns:p14="http://schemas.microsoft.com/office/powerpoint/2010/main" val="12896380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3534-BA1F-D461-E30D-5464F2B3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/>
              <a:t>DNS Infrastructure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CBF6D-8744-D663-CBF6-FC727854A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presented with multiple authoritative nameservers / multiple IP addresses how do recursive resolvers behave?</a:t>
            </a:r>
          </a:p>
          <a:p>
            <a:r>
              <a:rPr lang="en-US" dirty="0"/>
              <a:t>How do we maximize performance and resilience in authoritative nameserver configurations?</a:t>
            </a:r>
          </a:p>
          <a:p>
            <a:r>
              <a:rPr lang="en-US" dirty="0"/>
              <a:t>How well do Indonesian DNS Recursive Resolvers and nameservers compare against the larger DNS picture?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6571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FD79-50C4-E75E-A8EC-5D33018F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proportion of Resolvers show “Attachment Preference”?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5236F-B7CE-BF97-3F7B-AC5DAB1B0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 the most active 1,000 recursive resolvers</a:t>
            </a:r>
          </a:p>
          <a:p>
            <a:r>
              <a:rPr lang="en-US" dirty="0"/>
              <a:t>Define an “</a:t>
            </a:r>
            <a:r>
              <a:rPr lang="en-US" b="1" i="1" dirty="0"/>
              <a:t>attachment preference</a:t>
            </a:r>
            <a:r>
              <a:rPr lang="en-US" dirty="0"/>
              <a:t>” as maintaining an authoritative server selection for more than 60% of the time</a:t>
            </a:r>
          </a:p>
          <a:p>
            <a:pPr lvl="1"/>
            <a:r>
              <a:rPr lang="en-US" dirty="0"/>
              <a:t>616 out of these 1,000 recursive resolvers show a </a:t>
            </a:r>
            <a:r>
              <a:rPr lang="en-US" b="1" dirty="0"/>
              <a:t>strong attachment</a:t>
            </a:r>
            <a:r>
              <a:rPr lang="en-US" dirty="0"/>
              <a:t> preference</a:t>
            </a:r>
          </a:p>
          <a:p>
            <a:r>
              <a:rPr lang="en-US" dirty="0"/>
              <a:t>Define “</a:t>
            </a:r>
            <a:r>
              <a:rPr lang="en-US" b="1" i="1" dirty="0"/>
              <a:t>NO attachment preference</a:t>
            </a:r>
            <a:r>
              <a:rPr lang="en-US" dirty="0"/>
              <a:t>” as having the major attachment for no more than 40% of the time</a:t>
            </a:r>
          </a:p>
          <a:p>
            <a:pPr lvl="1"/>
            <a:r>
              <a:rPr lang="en-US" dirty="0"/>
              <a:t>53 out of the 1,000 recursive resolvers show a </a:t>
            </a:r>
            <a:r>
              <a:rPr lang="en-US" b="1" dirty="0"/>
              <a:t>no attachment</a:t>
            </a:r>
            <a:r>
              <a:rPr lang="en-US" dirty="0"/>
              <a:t> preference</a:t>
            </a:r>
          </a:p>
        </p:txBody>
      </p:sp>
    </p:spTree>
    <p:extLst>
      <p:ext uri="{BB962C8B-B14F-4D97-AF65-F5344CB8AC3E}">
        <p14:creationId xmlns:p14="http://schemas.microsoft.com/office/powerpoint/2010/main" val="152328569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E360-26D1-9632-3A98-FAC93CB4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“good” is this attachment preference?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909CB-FAF7-EA9E-2B53-D3571C748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recursive resolvers who have a strong attachment end up attaching to the server that is “nearest” to them?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Let’s combine ping RTT measurements with these resolver / server measurements</a:t>
            </a:r>
          </a:p>
        </p:txBody>
      </p:sp>
    </p:spTree>
    <p:extLst>
      <p:ext uri="{BB962C8B-B14F-4D97-AF65-F5344CB8AC3E}">
        <p14:creationId xmlns:p14="http://schemas.microsoft.com/office/powerpoint/2010/main" val="225599992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29431-4FAB-C8BA-01BA-AE8C8E385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B34B-FD38-AE8B-26C8-138BABA8B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2a01:e00:ffff:53:2::13 is a recursive resolver operated by </a:t>
            </a:r>
            <a:r>
              <a:rPr lang="en-US" dirty="0" err="1"/>
              <a:t>free.fr</a:t>
            </a:r>
            <a:r>
              <a:rPr lang="en-US" dirty="0"/>
              <a:t> in France</a:t>
            </a:r>
          </a:p>
          <a:p>
            <a:pPr marL="0" indent="0">
              <a:buNone/>
            </a:pPr>
            <a:r>
              <a:rPr lang="en-US" dirty="0"/>
              <a:t>RTT Measurements for this resolver. The </a:t>
            </a:r>
            <a:r>
              <a:rPr lang="en-US" i="1" dirty="0"/>
              <a:t>ping</a:t>
            </a:r>
            <a:r>
              <a:rPr lang="en-US" dirty="0"/>
              <a:t> measurements for this resolver are:</a:t>
            </a:r>
          </a:p>
          <a:p>
            <a:pPr marL="0" indent="0">
              <a:buNone/>
            </a:pPr>
            <a:r>
              <a:rPr lang="en-US" dirty="0"/>
              <a:t>	Atlanta – 95.3ms</a:t>
            </a:r>
          </a:p>
          <a:p>
            <a:pPr marL="0" indent="0">
              <a:buNone/>
            </a:pPr>
            <a:r>
              <a:rPr lang="en-US" dirty="0"/>
              <a:t>	Singapore - 307.5ms</a:t>
            </a:r>
          </a:p>
          <a:p>
            <a:pPr marL="0" indent="0">
              <a:buNone/>
            </a:pPr>
            <a:r>
              <a:rPr lang="en-US" dirty="0"/>
              <a:t>	Frankfurt – 9.8ms</a:t>
            </a:r>
          </a:p>
          <a:p>
            <a:pPr marL="0" indent="0">
              <a:buNone/>
            </a:pPr>
            <a:r>
              <a:rPr lang="en-US" dirty="0"/>
              <a:t>	Mumbai – 241.6 </a:t>
            </a:r>
            <a:r>
              <a:rPr lang="en-US" dirty="0" err="1"/>
              <a:t>ms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resolver (located in Paris, France) was observed to query the Atlanta server 70% of the time, a resolver that was 85ms further “away” than the closest resolver (located in Frankfurt)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2559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DE2E-0AD0-7E64-48BB-E6DACB2A1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0E2D6-3F10-5EF4-1508-EBF9A6FB1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Of the 661 recursive resolvers that showed strong “attachment” for a  single resolver (queried one server more than 60% of the time)</a:t>
            </a:r>
          </a:p>
          <a:p>
            <a:r>
              <a:rPr lang="en-US" dirty="0"/>
              <a:t>498 recursive resolvers responded to </a:t>
            </a:r>
            <a:r>
              <a:rPr lang="en-US" i="1" dirty="0"/>
              <a:t>ping</a:t>
            </a:r>
            <a:r>
              <a:rPr lang="en-US" dirty="0"/>
              <a:t> requests</a:t>
            </a:r>
          </a:p>
          <a:p>
            <a:r>
              <a:rPr lang="en-US" dirty="0"/>
              <a:t>Of these 498 resolvers:</a:t>
            </a:r>
          </a:p>
          <a:p>
            <a:pPr lvl="1"/>
            <a:r>
              <a:rPr lang="en-US" sz="2100" dirty="0"/>
              <a:t>199 resolvers chose the server that had the lowest </a:t>
            </a:r>
            <a:r>
              <a:rPr lang="en-US" sz="2100" i="1" dirty="0"/>
              <a:t>ping</a:t>
            </a:r>
            <a:r>
              <a:rPr lang="en-US" sz="2100" dirty="0"/>
              <a:t> time</a:t>
            </a:r>
          </a:p>
          <a:p>
            <a:pPr lvl="1"/>
            <a:r>
              <a:rPr lang="en-US" sz="2100" dirty="0"/>
              <a:t>The other 299 chose a more distant server</a:t>
            </a:r>
          </a:p>
          <a:p>
            <a:pPr lvl="2"/>
            <a:r>
              <a:rPr lang="en-US" sz="2100" dirty="0"/>
              <a:t>The average additional RTT between the chosen server and the closest server for these 299 resolvers was 142.3ms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8335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00CA1-0393-54C6-6B1F-B39179D2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“Mismatch Times”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015EC9-24D6-3B1D-015B-3C93192C8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360" y="1268016"/>
            <a:ext cx="5991992" cy="35247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90188C-98C3-4F61-6380-6FF11101BA1D}"/>
              </a:ext>
            </a:extLst>
          </p:cNvPr>
          <p:cNvSpPr txBox="1"/>
          <p:nvPr/>
        </p:nvSpPr>
        <p:spPr>
          <a:xfrm>
            <a:off x="6589987" y="1450428"/>
            <a:ext cx="2451539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There is a strong signal of a time mismatch of &lt;= 150ms</a:t>
            </a:r>
          </a:p>
          <a:p>
            <a:endParaRPr lang="en-US" sz="1350" dirty="0"/>
          </a:p>
          <a:p>
            <a:r>
              <a:rPr lang="en-US" sz="1350" dirty="0"/>
              <a:t>Is this indicative of some form of rounding of the resolvers’ internal recursive-to-authoritative delay timers of to a unit of 150 </a:t>
            </a:r>
            <a:r>
              <a:rPr lang="en-US" sz="1350" dirty="0" err="1"/>
              <a:t>ms</a:t>
            </a:r>
            <a:r>
              <a:rPr lang="en-US" sz="1350" dirty="0"/>
              <a:t> increments?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9BB4A69-EDED-30AF-7C98-487EFB653FA1}"/>
              </a:ext>
            </a:extLst>
          </p:cNvPr>
          <p:cNvSpPr/>
          <p:nvPr/>
        </p:nvSpPr>
        <p:spPr>
          <a:xfrm>
            <a:off x="1903457" y="3271946"/>
            <a:ext cx="2549208" cy="543968"/>
          </a:xfrm>
          <a:custGeom>
            <a:avLst/>
            <a:gdLst>
              <a:gd name="connsiteX0" fmla="*/ 2892617 w 3398944"/>
              <a:gd name="connsiteY0" fmla="*/ 558413 h 725290"/>
              <a:gd name="connsiteX1" fmla="*/ 3388208 w 3398944"/>
              <a:gd name="connsiteY1" fmla="*/ 139603 h 725290"/>
              <a:gd name="connsiteX2" fmla="*/ 2473808 w 3398944"/>
              <a:gd name="connsiteY2" fmla="*/ 0 h 725290"/>
              <a:gd name="connsiteX3" fmla="*/ 344861 w 3398944"/>
              <a:gd name="connsiteY3" fmla="*/ 139603 h 725290"/>
              <a:gd name="connsiteX4" fmla="*/ 79615 w 3398944"/>
              <a:gd name="connsiteY4" fmla="*/ 335048 h 725290"/>
              <a:gd name="connsiteX5" fmla="*/ 1140598 w 3398944"/>
              <a:gd name="connsiteY5" fmla="*/ 691036 h 725290"/>
              <a:gd name="connsiteX6" fmla="*/ 2962418 w 3398944"/>
              <a:gd name="connsiteY6" fmla="*/ 691036 h 72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8944" h="725290">
                <a:moveTo>
                  <a:pt x="2892617" y="558413"/>
                </a:moveTo>
                <a:cubicBezTo>
                  <a:pt x="3175313" y="395542"/>
                  <a:pt x="3458009" y="232672"/>
                  <a:pt x="3388208" y="139603"/>
                </a:cubicBezTo>
                <a:cubicBezTo>
                  <a:pt x="3318407" y="46534"/>
                  <a:pt x="2981032" y="0"/>
                  <a:pt x="2473808" y="0"/>
                </a:cubicBezTo>
                <a:cubicBezTo>
                  <a:pt x="1966584" y="0"/>
                  <a:pt x="743893" y="83762"/>
                  <a:pt x="344861" y="139603"/>
                </a:cubicBezTo>
                <a:cubicBezTo>
                  <a:pt x="-54171" y="195444"/>
                  <a:pt x="-53008" y="243143"/>
                  <a:pt x="79615" y="335048"/>
                </a:cubicBezTo>
                <a:cubicBezTo>
                  <a:pt x="212238" y="426953"/>
                  <a:pt x="660131" y="631705"/>
                  <a:pt x="1140598" y="691036"/>
                </a:cubicBezTo>
                <a:cubicBezTo>
                  <a:pt x="1621065" y="750367"/>
                  <a:pt x="2291741" y="720701"/>
                  <a:pt x="2962418" y="691036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2928714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4F06-6A6A-B77C-239D-32670F01C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316895" cy="994172"/>
          </a:xfrm>
        </p:spPr>
        <p:txBody>
          <a:bodyPr/>
          <a:lstStyle/>
          <a:p>
            <a:r>
              <a:rPr lang="en-US" dirty="0"/>
              <a:t>What is this data telling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1C185-DD2D-1D43-9771-9DD6D2F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can’t rely on the preference algorithm used by today’s recursive resolvers to make an optimal selection across a dispersed set of unicast servers that will select the fastest authoritative server</a:t>
            </a:r>
          </a:p>
          <a:p>
            <a:pPr marL="342900" lvl="1" indent="0">
              <a:buNone/>
            </a:pPr>
            <a:r>
              <a:rPr lang="en-US" dirty="0"/>
              <a:t>i.e. even if you do a great job of deploying diverse unicast nameservers, recursive resolvers will likely muck it up and make sub-optimal selections of their “preferred” nameserver!</a:t>
            </a:r>
          </a:p>
        </p:txBody>
      </p:sp>
    </p:spTree>
    <p:extLst>
      <p:ext uri="{BB962C8B-B14F-4D97-AF65-F5344CB8AC3E}">
        <p14:creationId xmlns:p14="http://schemas.microsoft.com/office/powerpoint/2010/main" val="423667777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69718-94A0-3682-E12D-F91FFAC7B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EB967-3FD3-5D20-9A49-9DDE15C89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9431B-B004-C8F2-9C18-1FE60BB52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DNS recursive resolvers </a:t>
            </a:r>
            <a:r>
              <a:rPr lang="en-US" b="1" dirty="0"/>
              <a:t>do not </a:t>
            </a:r>
            <a:r>
              <a:rPr lang="en-US" dirty="0"/>
              <a:t>always</a:t>
            </a:r>
            <a:r>
              <a:rPr lang="en-US" b="1" dirty="0"/>
              <a:t> </a:t>
            </a:r>
            <a:r>
              <a:rPr lang="en-US" dirty="0"/>
              <a:t>make an accurate selection of the “fastest” nameserver</a:t>
            </a:r>
          </a:p>
          <a:p>
            <a:pPr lvl="1"/>
            <a:r>
              <a:rPr lang="en-US" dirty="0"/>
              <a:t>Which negates any potential performance benefits of a nameserver deployment approach of a geographically diverse collection of unicast nameservers </a:t>
            </a:r>
          </a:p>
          <a:p>
            <a:pPr lvl="1"/>
            <a:r>
              <a:rPr lang="en-US" dirty="0"/>
              <a:t>Many recursive resolvers appear to use a timer with a granularity of around 150ms to select the “fastest” nameserver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4896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B7AF2-AF91-601F-25D7-F9B439F3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Indonesian </a:t>
            </a:r>
            <a:r>
              <a:rPr lang="en-US" dirty="0" err="1"/>
              <a:t>Rercursive</a:t>
            </a:r>
            <a:r>
              <a:rPr lang="en-US" dirty="0"/>
              <a:t> Resolvers?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B62C1-CA15-D213-16F8-964E57E4185E}"/>
              </a:ext>
            </a:extLst>
          </p:cNvPr>
          <p:cNvSpPr txBox="1"/>
          <p:nvPr/>
        </p:nvSpPr>
        <p:spPr>
          <a:xfrm>
            <a:off x="6402307" y="1424216"/>
            <a:ext cx="234615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75% of ID users use the ISP’s resolver</a:t>
            </a:r>
          </a:p>
          <a:p>
            <a:endParaRPr lang="en-US" sz="1350" dirty="0"/>
          </a:p>
          <a:p>
            <a:r>
              <a:rPr lang="en-US" sz="1350" dirty="0"/>
              <a:t>There is also growing use of Google (associated with privacy / VPN services?)</a:t>
            </a:r>
          </a:p>
          <a:p>
            <a:endParaRPr lang="en-US" sz="1350" dirty="0"/>
          </a:p>
          <a:p>
            <a:r>
              <a:rPr lang="en-US" sz="1350" dirty="0"/>
              <a:t>Google use is around 15% of users</a:t>
            </a:r>
          </a:p>
          <a:p>
            <a:endParaRPr lang="en-US" sz="135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29FB557-5CAB-01A6-A7F9-18C58EF62E3A}"/>
              </a:ext>
            </a:extLst>
          </p:cNvPr>
          <p:cNvSpPr/>
          <p:nvPr/>
        </p:nvSpPr>
        <p:spPr>
          <a:xfrm>
            <a:off x="6353092" y="1820234"/>
            <a:ext cx="1759936" cy="240815"/>
          </a:xfrm>
          <a:custGeom>
            <a:avLst/>
            <a:gdLst>
              <a:gd name="connsiteX0" fmla="*/ 1099754 w 1596164"/>
              <a:gd name="connsiteY0" fmla="*/ 0 h 321087"/>
              <a:gd name="connsiteX1" fmla="*/ 1595344 w 1596164"/>
              <a:gd name="connsiteY1" fmla="*/ 41881 h 321087"/>
              <a:gd name="connsiteX2" fmla="*/ 1183515 w 1596164"/>
              <a:gd name="connsiteY2" fmla="*/ 251286 h 321087"/>
              <a:gd name="connsiteX3" fmla="*/ 31790 w 1596164"/>
              <a:gd name="connsiteY3" fmla="*/ 216385 h 321087"/>
              <a:gd name="connsiteX4" fmla="*/ 297036 w 1596164"/>
              <a:gd name="connsiteY4" fmla="*/ 174504 h 321087"/>
              <a:gd name="connsiteX5" fmla="*/ 17830 w 1596164"/>
              <a:gd name="connsiteY5" fmla="*/ 216385 h 321087"/>
              <a:gd name="connsiteX6" fmla="*/ 276096 w 1596164"/>
              <a:gd name="connsiteY6" fmla="*/ 321087 h 32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6164" h="321087">
                <a:moveTo>
                  <a:pt x="1099754" y="0"/>
                </a:moveTo>
                <a:cubicBezTo>
                  <a:pt x="1340569" y="0"/>
                  <a:pt x="1581384" y="0"/>
                  <a:pt x="1595344" y="41881"/>
                </a:cubicBezTo>
                <a:cubicBezTo>
                  <a:pt x="1609304" y="83762"/>
                  <a:pt x="1444107" y="222202"/>
                  <a:pt x="1183515" y="251286"/>
                </a:cubicBezTo>
                <a:cubicBezTo>
                  <a:pt x="922923" y="280370"/>
                  <a:pt x="179536" y="229182"/>
                  <a:pt x="31790" y="216385"/>
                </a:cubicBezTo>
                <a:cubicBezTo>
                  <a:pt x="-115956" y="203588"/>
                  <a:pt x="299363" y="174504"/>
                  <a:pt x="297036" y="174504"/>
                </a:cubicBezTo>
                <a:cubicBezTo>
                  <a:pt x="294709" y="174504"/>
                  <a:pt x="21320" y="191955"/>
                  <a:pt x="17830" y="216385"/>
                </a:cubicBezTo>
                <a:cubicBezTo>
                  <a:pt x="14340" y="240815"/>
                  <a:pt x="145218" y="280951"/>
                  <a:pt x="276096" y="32108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30A3A5-CC81-03C8-1460-FD318CB93A28}"/>
              </a:ext>
            </a:extLst>
          </p:cNvPr>
          <p:cNvSpPr txBox="1"/>
          <p:nvPr/>
        </p:nvSpPr>
        <p:spPr>
          <a:xfrm>
            <a:off x="6896055" y="3874012"/>
            <a:ext cx="7425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C000"/>
                </a:solidFill>
              </a:rPr>
              <a:t>Google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A4B0C-3AE8-0289-0086-8F031824C12E}"/>
              </a:ext>
            </a:extLst>
          </p:cNvPr>
          <p:cNvSpPr txBox="1"/>
          <p:nvPr/>
        </p:nvSpPr>
        <p:spPr>
          <a:xfrm>
            <a:off x="6896055" y="4113560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Cloudflare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8D1003-C571-A8DA-7C91-24ED32C478B0}"/>
              </a:ext>
            </a:extLst>
          </p:cNvPr>
          <p:cNvSpPr txBox="1"/>
          <p:nvPr/>
        </p:nvSpPr>
        <p:spPr>
          <a:xfrm>
            <a:off x="6896055" y="4353109"/>
            <a:ext cx="9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OpenDNS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C09E2A-074B-EB22-2A1F-88BD5403CDF8}"/>
              </a:ext>
            </a:extLst>
          </p:cNvPr>
          <p:cNvSpPr txBox="1"/>
          <p:nvPr/>
        </p:nvSpPr>
        <p:spPr>
          <a:xfrm>
            <a:off x="6896055" y="4592657"/>
            <a:ext cx="704039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B0F0"/>
                </a:solidFill>
              </a:rPr>
              <a:t>Quad9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D33229-DCBE-152A-BD00-3F6795C4D14C}"/>
              </a:ext>
            </a:extLst>
          </p:cNvPr>
          <p:cNvSpPr txBox="1"/>
          <p:nvPr/>
        </p:nvSpPr>
        <p:spPr>
          <a:xfrm>
            <a:off x="1115080" y="4869656"/>
            <a:ext cx="27430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https://</a:t>
            </a:r>
            <a:r>
              <a:rPr lang="en-US" sz="1350" dirty="0" err="1"/>
              <a:t>stats.labs.apnic.net</a:t>
            </a:r>
            <a:r>
              <a:rPr lang="en-US" sz="1350" dirty="0"/>
              <a:t>/</a:t>
            </a:r>
            <a:r>
              <a:rPr lang="en-US" sz="1350" dirty="0" err="1"/>
              <a:t>rvrs</a:t>
            </a:r>
            <a:r>
              <a:rPr lang="en-US" sz="1350" dirty="0"/>
              <a:t>/ID</a:t>
            </a:r>
          </a:p>
        </p:txBody>
      </p:sp>
      <p:pic>
        <p:nvPicPr>
          <p:cNvPr id="12" name="Picture 11" descr="A graph of a graph&#10;&#10;AI-generated content may be incorrect.">
            <a:extLst>
              <a:ext uri="{FF2B5EF4-FFF2-40B4-BE49-F238E27FC236}">
                <a16:creationId xmlns:a16="http://schemas.microsoft.com/office/drawing/2014/main" id="{8A4F961F-EB7B-0BD9-1A40-32162650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76" y="1425742"/>
            <a:ext cx="5829300" cy="3285083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731285A9-43F8-C16A-E7FF-544F837CBA27}"/>
              </a:ext>
            </a:extLst>
          </p:cNvPr>
          <p:cNvSpPr/>
          <p:nvPr/>
        </p:nvSpPr>
        <p:spPr>
          <a:xfrm>
            <a:off x="6181060" y="3947166"/>
            <a:ext cx="708351" cy="83873"/>
          </a:xfrm>
          <a:custGeom>
            <a:avLst/>
            <a:gdLst>
              <a:gd name="csX0" fmla="*/ 944468 w 944468"/>
              <a:gd name="csY0" fmla="*/ 62969 h 111831"/>
              <a:gd name="csX1" fmla="*/ 57989 w 944468"/>
              <a:gd name="csY1" fmla="*/ 55989 h 111831"/>
              <a:gd name="csX2" fmla="*/ 113830 w 944468"/>
              <a:gd name="csY2" fmla="*/ 148 h 111831"/>
              <a:gd name="csX3" fmla="*/ 2147 w 944468"/>
              <a:gd name="csY3" fmla="*/ 42029 h 111831"/>
              <a:gd name="csX4" fmla="*/ 51008 w 944468"/>
              <a:gd name="csY4" fmla="*/ 111831 h 1118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44468" h="111831">
                <a:moveTo>
                  <a:pt x="944468" y="62969"/>
                </a:moveTo>
                <a:lnTo>
                  <a:pt x="57989" y="55989"/>
                </a:lnTo>
                <a:cubicBezTo>
                  <a:pt x="-80451" y="45519"/>
                  <a:pt x="123137" y="2475"/>
                  <a:pt x="113830" y="148"/>
                </a:cubicBezTo>
                <a:cubicBezTo>
                  <a:pt x="104523" y="-2179"/>
                  <a:pt x="12617" y="23415"/>
                  <a:pt x="2147" y="42029"/>
                </a:cubicBezTo>
                <a:cubicBezTo>
                  <a:pt x="-8323" y="60643"/>
                  <a:pt x="21342" y="86237"/>
                  <a:pt x="51008" y="1118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E0B5FEA-CFF1-3A77-1783-D9146B38AEC3}"/>
              </a:ext>
            </a:extLst>
          </p:cNvPr>
          <p:cNvSpPr/>
          <p:nvPr/>
        </p:nvSpPr>
        <p:spPr>
          <a:xfrm>
            <a:off x="6182312" y="4245678"/>
            <a:ext cx="707099" cy="188464"/>
          </a:xfrm>
          <a:custGeom>
            <a:avLst/>
            <a:gdLst>
              <a:gd name="csX0" fmla="*/ 942798 w 942798"/>
              <a:gd name="csY0" fmla="*/ 0 h 251285"/>
              <a:gd name="csX1" fmla="*/ 70279 w 942798"/>
              <a:gd name="csY1" fmla="*/ 188464 h 251285"/>
              <a:gd name="csX2" fmla="*/ 126120 w 942798"/>
              <a:gd name="csY2" fmla="*/ 118662 h 251285"/>
              <a:gd name="csX3" fmla="*/ 477 w 942798"/>
              <a:gd name="csY3" fmla="*/ 202424 h 251285"/>
              <a:gd name="csX4" fmla="*/ 91219 w 942798"/>
              <a:gd name="csY4" fmla="*/ 251285 h 2512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42798" h="251285">
                <a:moveTo>
                  <a:pt x="942798" y="0"/>
                </a:moveTo>
                <a:cubicBezTo>
                  <a:pt x="574595" y="84343"/>
                  <a:pt x="206392" y="168687"/>
                  <a:pt x="70279" y="188464"/>
                </a:cubicBezTo>
                <a:cubicBezTo>
                  <a:pt x="-65834" y="208241"/>
                  <a:pt x="137754" y="116335"/>
                  <a:pt x="126120" y="118662"/>
                </a:cubicBezTo>
                <a:cubicBezTo>
                  <a:pt x="114486" y="120989"/>
                  <a:pt x="6294" y="180320"/>
                  <a:pt x="477" y="202424"/>
                </a:cubicBezTo>
                <a:cubicBezTo>
                  <a:pt x="-5340" y="224528"/>
                  <a:pt x="42939" y="237906"/>
                  <a:pt x="91219" y="25128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4460C03-726A-1FDF-426D-D8E0D666D9A3}"/>
              </a:ext>
            </a:extLst>
          </p:cNvPr>
          <p:cNvSpPr/>
          <p:nvPr/>
        </p:nvSpPr>
        <p:spPr>
          <a:xfrm>
            <a:off x="6203604" y="4481213"/>
            <a:ext cx="691042" cy="120453"/>
          </a:xfrm>
          <a:custGeom>
            <a:avLst/>
            <a:gdLst>
              <a:gd name="csX0" fmla="*/ 921389 w 921389"/>
              <a:gd name="csY0" fmla="*/ 7041 h 160604"/>
              <a:gd name="csX1" fmla="*/ 62830 w 921389"/>
              <a:gd name="csY1" fmla="*/ 62882 h 160604"/>
              <a:gd name="csX2" fmla="*/ 118672 w 921389"/>
              <a:gd name="csY2" fmla="*/ 61 h 160604"/>
              <a:gd name="csX3" fmla="*/ 9 w 921389"/>
              <a:gd name="csY3" fmla="*/ 76842 h 160604"/>
              <a:gd name="csX4" fmla="*/ 125652 w 921389"/>
              <a:gd name="csY4" fmla="*/ 160604 h 1606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21389" h="160604">
                <a:moveTo>
                  <a:pt x="921389" y="7041"/>
                </a:moveTo>
                <a:cubicBezTo>
                  <a:pt x="559002" y="35543"/>
                  <a:pt x="196616" y="64045"/>
                  <a:pt x="62830" y="62882"/>
                </a:cubicBezTo>
                <a:cubicBezTo>
                  <a:pt x="-70956" y="61719"/>
                  <a:pt x="129142" y="-2266"/>
                  <a:pt x="118672" y="61"/>
                </a:cubicBezTo>
                <a:cubicBezTo>
                  <a:pt x="108202" y="2388"/>
                  <a:pt x="-1154" y="50085"/>
                  <a:pt x="9" y="76842"/>
                </a:cubicBezTo>
                <a:cubicBezTo>
                  <a:pt x="1172" y="103599"/>
                  <a:pt x="63412" y="132101"/>
                  <a:pt x="125652" y="16060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3E7A13A-4029-A735-6838-698132EB6A2C}"/>
              </a:ext>
            </a:extLst>
          </p:cNvPr>
          <p:cNvSpPr/>
          <p:nvPr/>
        </p:nvSpPr>
        <p:spPr>
          <a:xfrm>
            <a:off x="6203604" y="4667791"/>
            <a:ext cx="708351" cy="61979"/>
          </a:xfrm>
          <a:custGeom>
            <a:avLst/>
            <a:gdLst>
              <a:gd name="csX0" fmla="*/ 921389 w 921389"/>
              <a:gd name="csY0" fmla="*/ 7041 h 160604"/>
              <a:gd name="csX1" fmla="*/ 62830 w 921389"/>
              <a:gd name="csY1" fmla="*/ 62882 h 160604"/>
              <a:gd name="csX2" fmla="*/ 118672 w 921389"/>
              <a:gd name="csY2" fmla="*/ 61 h 160604"/>
              <a:gd name="csX3" fmla="*/ 9 w 921389"/>
              <a:gd name="csY3" fmla="*/ 76842 h 160604"/>
              <a:gd name="csX4" fmla="*/ 125652 w 921389"/>
              <a:gd name="csY4" fmla="*/ 160604 h 1606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21389" h="160604">
                <a:moveTo>
                  <a:pt x="921389" y="7041"/>
                </a:moveTo>
                <a:cubicBezTo>
                  <a:pt x="559002" y="35543"/>
                  <a:pt x="196616" y="64045"/>
                  <a:pt x="62830" y="62882"/>
                </a:cubicBezTo>
                <a:cubicBezTo>
                  <a:pt x="-70956" y="61719"/>
                  <a:pt x="129142" y="-2266"/>
                  <a:pt x="118672" y="61"/>
                </a:cubicBezTo>
                <a:cubicBezTo>
                  <a:pt x="108202" y="2388"/>
                  <a:pt x="-1154" y="50085"/>
                  <a:pt x="9" y="76842"/>
                </a:cubicBezTo>
                <a:cubicBezTo>
                  <a:pt x="1172" y="103599"/>
                  <a:pt x="63412" y="132101"/>
                  <a:pt x="125652" y="16060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9854916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1BD7-4375-9685-A23D-B9DF4E07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53" y="285370"/>
            <a:ext cx="872474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Indonesian Resolver </a:t>
            </a:r>
            <a:r>
              <a:rPr lang="en-US" dirty="0" err="1"/>
              <a:t>Behaviour</a:t>
            </a:r>
            <a:br>
              <a:rPr lang="en-US" dirty="0"/>
            </a:br>
            <a:r>
              <a:rPr lang="en-US" dirty="0"/>
              <a:t>Top 100 Resolvers</a:t>
            </a:r>
          </a:p>
        </p:txBody>
      </p:sp>
      <p:pic>
        <p:nvPicPr>
          <p:cNvPr id="6" name="Picture 5" descr="A diagram of a graph&#10;&#10;AI-generated content may be incorrect.">
            <a:extLst>
              <a:ext uri="{FF2B5EF4-FFF2-40B4-BE49-F238E27FC236}">
                <a16:creationId xmlns:a16="http://schemas.microsoft.com/office/drawing/2014/main" id="{CA9FFF75-3B84-9123-E55A-9C0DDA70D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5" y="1793741"/>
            <a:ext cx="8927888" cy="267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5101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53691-05EC-618F-B0DC-8CB16653D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6C5C-7B2B-B8B5-D277-CF41D202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53" y="285370"/>
            <a:ext cx="872474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Indonesian Resolver </a:t>
            </a:r>
            <a:r>
              <a:rPr lang="en-US" dirty="0" err="1"/>
              <a:t>Behaviour</a:t>
            </a:r>
            <a:br>
              <a:rPr lang="en-US" dirty="0"/>
            </a:br>
            <a:r>
              <a:rPr lang="en-US" dirty="0"/>
              <a:t>Top 100 Resolvers – AS Name</a:t>
            </a:r>
          </a:p>
        </p:txBody>
      </p:sp>
      <p:pic>
        <p:nvPicPr>
          <p:cNvPr id="4" name="Picture 3" descr="A graph with blue circles and red lines&#10;&#10;AI-generated content may be incorrect.">
            <a:extLst>
              <a:ext uri="{FF2B5EF4-FFF2-40B4-BE49-F238E27FC236}">
                <a16:creationId xmlns:a16="http://schemas.microsoft.com/office/drawing/2014/main" id="{5C710D85-F060-7C6A-BAC9-AAF0607F2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" y="1822556"/>
            <a:ext cx="8724740" cy="261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487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56EA-A782-9AEB-C9D2-9F99FFC2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/>
              <a:t>Recent(</a:t>
            </a:r>
            <a:r>
              <a:rPr lang="en-US" sz="4050" dirty="0" err="1"/>
              <a:t>ish</a:t>
            </a:r>
            <a:r>
              <a:rPr lang="en-US" sz="4050" dirty="0"/>
              <a:t>)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6333A-8140-E74F-69BE-0EFBBA3D0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Recursives</a:t>
            </a:r>
            <a:r>
              <a:rPr lang="en-US" dirty="0"/>
              <a:t> in the Wild: Engineering Authoritative DNS Servers”  Muller, Moura, Schmidt, Heidemann, 2017</a:t>
            </a:r>
          </a:p>
          <a:p>
            <a:pPr marL="0" indent="0">
              <a:buNone/>
            </a:pPr>
            <a:r>
              <a:rPr lang="en-US" sz="1200" dirty="0">
                <a:latin typeface="Helvetica" pitchFamily="2" charset="0"/>
              </a:rPr>
              <a:t>     </a:t>
            </a:r>
            <a:r>
              <a:rPr lang="en-AU" sz="1200" dirty="0">
                <a:latin typeface="Helvetica" pitchFamily="2" charset="0"/>
              </a:rPr>
              <a:t>https://ant.isi.edu/~johnh/PAPERS/Mueller17b.pdf</a:t>
            </a:r>
          </a:p>
          <a:p>
            <a:pPr marL="0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sz="1500" dirty="0"/>
              <a:t>“To meet their goals of minimizing latency and balancing load across </a:t>
            </a:r>
            <a:r>
              <a:rPr lang="en-US" sz="1500" dirty="0" err="1"/>
              <a:t>NSes</a:t>
            </a:r>
            <a:r>
              <a:rPr lang="en-US" sz="1500" dirty="0"/>
              <a:t> and anycast, operators need to know how recursive resolvers select an NS, and how that interacts with their NS deployments.”</a:t>
            </a:r>
          </a:p>
          <a:p>
            <a:pPr marL="342900" lvl="1" indent="0">
              <a:buNone/>
            </a:pPr>
            <a:endParaRPr lang="en-US" sz="1500" dirty="0"/>
          </a:p>
          <a:p>
            <a:pPr marL="342900" lvl="1" indent="0">
              <a:buNone/>
            </a:pPr>
            <a:r>
              <a:rPr lang="en-US" sz="1500" dirty="0"/>
              <a:t>“… all name servers in a DNS service for a zone need to be consistently provisioned (with reasonable anycast) to provide consistent low latency to users.”</a:t>
            </a:r>
          </a:p>
        </p:txBody>
      </p:sp>
    </p:spTree>
    <p:extLst>
      <p:ext uri="{BB962C8B-B14F-4D97-AF65-F5344CB8AC3E}">
        <p14:creationId xmlns:p14="http://schemas.microsoft.com/office/powerpoint/2010/main" val="184227113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63A46-97FA-C4AA-A358-BFC094FA7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A025-5883-8472-730E-90339F04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53" y="285370"/>
            <a:ext cx="872474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Indonesian Resolver </a:t>
            </a:r>
            <a:r>
              <a:rPr lang="en-US" dirty="0" err="1"/>
              <a:t>Behaviour</a:t>
            </a:r>
            <a:br>
              <a:rPr lang="en-US" dirty="0"/>
            </a:br>
            <a:r>
              <a:rPr lang="en-US" dirty="0"/>
              <a:t>Top 100 per-AS Resolvers</a:t>
            </a:r>
          </a:p>
        </p:txBody>
      </p:sp>
      <p:pic>
        <p:nvPicPr>
          <p:cNvPr id="5" name="Picture 4" descr="A diagram of a graph&#10;&#10;AI-generated content may be incorrect.">
            <a:extLst>
              <a:ext uri="{FF2B5EF4-FFF2-40B4-BE49-F238E27FC236}">
                <a16:creationId xmlns:a16="http://schemas.microsoft.com/office/drawing/2014/main" id="{7BDADFF1-5372-6913-043D-45FF105AF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6" y="1563220"/>
            <a:ext cx="9081567" cy="27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110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B98C7-0F14-B392-9682-CE328E805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2903C-9801-290E-6842-610198CBB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9C1E4-4177-F803-392A-2EBED388D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DNS recursive resolvers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do not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always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make an accurate selection of the “fastest” nameserver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Which negates any potential performance benefits of a nameserver deployment approach of a geographically diverse collection of unicast nameservers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Many recursive resolvers appear to use a timer with a granularity of around 150ms to select the “fastest” nameserver</a:t>
            </a:r>
          </a:p>
          <a:p>
            <a:r>
              <a:rPr lang="en-US" dirty="0"/>
              <a:t>Recursive Resolvers used in Indonesia do a much better job of forwarding queries to nearby authoritative nameservers</a:t>
            </a:r>
          </a:p>
        </p:txBody>
      </p:sp>
    </p:spTree>
    <p:extLst>
      <p:ext uri="{BB962C8B-B14F-4D97-AF65-F5344CB8AC3E}">
        <p14:creationId xmlns:p14="http://schemas.microsoft.com/office/powerpoint/2010/main" val="359097139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0A70-FCE6-49AE-2BCE-2AE8AEE0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SHOULD you deploy a set of nameservers?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BA2C1-E258-9445-5189-96A757743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Assuming that you want to optimize both performance and availability…</a:t>
            </a:r>
          </a:p>
          <a:p>
            <a:r>
              <a:rPr lang="en-US" dirty="0"/>
              <a:t>A distributed collection of unicast nameservers is </a:t>
            </a:r>
            <a:r>
              <a:rPr lang="en-US" b="1" u="sng" dirty="0"/>
              <a:t>not</a:t>
            </a:r>
            <a:r>
              <a:rPr lang="en-US" dirty="0"/>
              <a:t> going to give the best possible result</a:t>
            </a:r>
          </a:p>
          <a:p>
            <a:pPr lvl="1"/>
            <a:r>
              <a:rPr lang="en-US" dirty="0"/>
              <a:t>Many recursive resolvers are not only poor at latching on to the fastest nameserver, but they latch onto a more distant nameserver, giving a worse resolution performance for non-cached name resolution</a:t>
            </a:r>
          </a:p>
          <a:p>
            <a:r>
              <a:rPr lang="en-US" dirty="0"/>
              <a:t>Perhaps a better approach is to use anycast nameservers</a:t>
            </a:r>
          </a:p>
          <a:p>
            <a:r>
              <a:rPr lang="en-US" b="1" dirty="0"/>
              <a:t>What do other domains do for their nameserver configuration?</a:t>
            </a:r>
          </a:p>
        </p:txBody>
      </p:sp>
    </p:spTree>
    <p:extLst>
      <p:ext uri="{BB962C8B-B14F-4D97-AF65-F5344CB8AC3E}">
        <p14:creationId xmlns:p14="http://schemas.microsoft.com/office/powerpoint/2010/main" val="231494378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BF71F-2C9F-D24E-2665-97FD1235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the Root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3B98D-5D29-F11F-8971-7C5DC7153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small set of relatively intensely used domains whose performance and reliability is (supposedly) critical</a:t>
            </a:r>
          </a:p>
        </p:txBody>
      </p:sp>
    </p:spTree>
    <p:extLst>
      <p:ext uri="{BB962C8B-B14F-4D97-AF65-F5344CB8AC3E}">
        <p14:creationId xmlns:p14="http://schemas.microsoft.com/office/powerpoint/2010/main" val="60118707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839C8-9839-707D-9587-E95C7CC1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of the Use of Nameservers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9D790-8E66-6F61-7EF2-11B8E898E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13" y="1413936"/>
            <a:ext cx="4021225" cy="3263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Root Zone:</a:t>
            </a:r>
          </a:p>
          <a:p>
            <a:pPr lvl="1"/>
            <a:r>
              <a:rPr lang="en-US" dirty="0"/>
              <a:t>TLDs: 1,445</a:t>
            </a:r>
          </a:p>
          <a:p>
            <a:pPr lvl="1"/>
            <a:r>
              <a:rPr lang="en-US" dirty="0"/>
              <a:t>Authoritative Nameservers: 5,998</a:t>
            </a:r>
          </a:p>
          <a:p>
            <a:pPr lvl="1"/>
            <a:r>
              <a:rPr lang="en-US" dirty="0"/>
              <a:t>Average Nameservers per TLD: 4.2</a:t>
            </a:r>
          </a:p>
          <a:p>
            <a:pPr lvl="1"/>
            <a:r>
              <a:rPr lang="en-US" dirty="0"/>
              <a:t>Distribution of Nameservers per TLD show strong preference for 4 or 6 nameserver names</a:t>
            </a:r>
          </a:p>
          <a:p>
            <a:pPr lvl="1"/>
            <a:r>
              <a:rPr lang="en-US" dirty="0"/>
              <a:t>Dual Stack Nameservers: 5,687</a:t>
            </a:r>
          </a:p>
          <a:p>
            <a:pPr lvl="1"/>
            <a:r>
              <a:rPr lang="en-US" dirty="0"/>
              <a:t>IPv4-only Nameservers: 321</a:t>
            </a:r>
          </a:p>
          <a:p>
            <a:pPr lvl="1"/>
            <a:r>
              <a:rPr lang="en-US" dirty="0"/>
              <a:t>IPv6-only Nameservers: 3</a:t>
            </a:r>
          </a:p>
          <a:p>
            <a:pPr lvl="1"/>
            <a:endParaRPr lang="en-US" dirty="0"/>
          </a:p>
        </p:txBody>
      </p:sp>
      <p:pic>
        <p:nvPicPr>
          <p:cNvPr id="5" name="Picture 4" descr="A graph with blue bars&#10;&#10;Description automatically generated">
            <a:extLst>
              <a:ext uri="{FF2B5EF4-FFF2-40B4-BE49-F238E27FC236}">
                <a16:creationId xmlns:a16="http://schemas.microsoft.com/office/drawing/2014/main" id="{F0D061B0-61D7-A06C-0C55-6E5A6C315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394" y="1729390"/>
            <a:ext cx="4577441" cy="246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3283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947F-EA03-0792-FCDA-D7F43E923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Unicast vs Anycast – Root TLD Nameservers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F4B88-755B-F2CA-3083-FD27FB954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of these IP addresses are carried in an anycast cloud?</a:t>
            </a:r>
          </a:p>
        </p:txBody>
      </p:sp>
    </p:spTree>
    <p:extLst>
      <p:ext uri="{BB962C8B-B14F-4D97-AF65-F5344CB8AC3E}">
        <p14:creationId xmlns:p14="http://schemas.microsoft.com/office/powerpoint/2010/main" val="890076319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EBF56-108D-4971-7D43-6F8F12305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8088A-2A14-E1AA-62F7-054AC113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Unicast vs Anycast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BE535-A725-3821-2FBE-D9FB8835F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How many of these IP addresses are carried in an anycast cloud?</a:t>
            </a:r>
          </a:p>
          <a:p>
            <a:pPr lvl="1"/>
            <a:r>
              <a:rPr lang="en-US" dirty="0"/>
              <a:t>Query the IP address from a diverse set of locations(Atlanta, Frankfurt, Sao Paulo, Singapore, Australia) </a:t>
            </a:r>
          </a:p>
          <a:p>
            <a:pPr lvl="1"/>
            <a:r>
              <a:rPr lang="en-US" dirty="0"/>
              <a:t>If the Name Server ID (NSID) is constant when queried from a diverse set of queries, then it’s reasonable to assume that the server’s IP address is </a:t>
            </a:r>
            <a:r>
              <a:rPr lang="en-US" b="1" dirty="0"/>
              <a:t>not</a:t>
            </a:r>
            <a:r>
              <a:rPr lang="en-US" dirty="0"/>
              <a:t> part of an anycast cloud (as we anticipate that different anycast instances will give a different NSID response)</a:t>
            </a:r>
          </a:p>
          <a:p>
            <a:pPr lvl="1"/>
            <a:r>
              <a:rPr lang="en-US" dirty="0"/>
              <a:t>If the variance of DNS query times is not sufficiently large, then it’s reasonable to assume that the server’s IP address is part of an anycast service cloud.</a:t>
            </a:r>
          </a:p>
        </p:txBody>
      </p:sp>
    </p:spTree>
    <p:extLst>
      <p:ext uri="{BB962C8B-B14F-4D97-AF65-F5344CB8AC3E}">
        <p14:creationId xmlns:p14="http://schemas.microsoft.com/office/powerpoint/2010/main" val="10236344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9B5D-797C-837F-24F5-D97A2AD8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Unicast vs Anycast – Root TLD Nameservers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E64AA-BDC6-C07F-144A-58384C9CC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57978"/>
            <a:ext cx="7886700" cy="2974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Unique IP addresses of nameservers: 9,014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Unicast IP addresses: 587</a:t>
            </a:r>
          </a:p>
          <a:p>
            <a:r>
              <a:rPr lang="en-US" dirty="0"/>
              <a:t>“Limited” Anycast addresses: 5,868 </a:t>
            </a:r>
            <a:r>
              <a:rPr lang="en-US" sz="1050" dirty="0"/>
              <a:t>(</a:t>
            </a:r>
            <a:r>
              <a:rPr lang="en-US" sz="1050" dirty="0" err="1"/>
              <a:t>rtt</a:t>
            </a:r>
            <a:r>
              <a:rPr lang="en-US" sz="1050" dirty="0"/>
              <a:t> variance &gt; 150ms)</a:t>
            </a:r>
            <a:endParaRPr lang="en-US" sz="1800" dirty="0"/>
          </a:p>
          <a:p>
            <a:r>
              <a:rPr lang="en-US" b="1" dirty="0"/>
              <a:t>“Diverse” Anycast IP addresses: 2,559 </a:t>
            </a:r>
            <a:r>
              <a:rPr lang="en-US" sz="1050" dirty="0"/>
              <a:t>(</a:t>
            </a:r>
            <a:r>
              <a:rPr lang="en-US" sz="1050" dirty="0" err="1"/>
              <a:t>rtt</a:t>
            </a:r>
            <a:r>
              <a:rPr lang="en-US" sz="1050" dirty="0"/>
              <a:t> variance &lt; 150ms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4513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2A8A-F8E7-DEF6-B4F8-2946D4DF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Unicast vs Anycast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CB3AA-7278-E7B9-A816-0B65F2870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TLDs served by only unicast nameservers: 8</a:t>
            </a:r>
          </a:p>
          <a:p>
            <a:r>
              <a:rPr lang="en-US" dirty="0"/>
              <a:t>TLDs served by a mix of  unicast and anycast servers: 378</a:t>
            </a:r>
          </a:p>
          <a:p>
            <a:r>
              <a:rPr lang="en-US" dirty="0"/>
              <a:t>TLDs served by anycast servers only: 1,067</a:t>
            </a:r>
          </a:p>
          <a:p>
            <a:pPr lvl="1"/>
            <a:r>
              <a:rPr lang="en-US" dirty="0"/>
              <a:t>TLDs served only by diverse anycast: 289</a:t>
            </a:r>
          </a:p>
          <a:p>
            <a:pPr lvl="1"/>
            <a:r>
              <a:rPr lang="en-US" dirty="0"/>
              <a:t>TLDs served only by limited anycast: 202</a:t>
            </a:r>
          </a:p>
          <a:p>
            <a:pPr lvl="1"/>
            <a:r>
              <a:rPr lang="en-US" dirty="0"/>
              <a:t>TLDs served by limited and diverse anycast: 576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3040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5B54-F774-8EE0-4484-0B150DA2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77CB3-73D9-D3FD-E425-A83F9BD31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56" y="1211618"/>
            <a:ext cx="3840354" cy="3263504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In the root zone there are just 6 TLDs where all the zone’s nameservers are held in a single AS (and only 1 in a diverse anycast configuration)</a:t>
            </a:r>
          </a:p>
          <a:p>
            <a:r>
              <a:rPr lang="en-US" sz="1800" dirty="0"/>
              <a:t>On average each TLD has 10.1 distinct IP addresses of nameservers</a:t>
            </a:r>
          </a:p>
          <a:p>
            <a:r>
              <a:rPr lang="en-US" sz="1800" dirty="0"/>
              <a:t>On average each TLD has nameservers located in 3.4 origin </a:t>
            </a:r>
            <a:r>
              <a:rPr lang="en-US" sz="1800" dirty="0" err="1"/>
              <a:t>ASes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 descr="A graph with blue bars&#10;&#10;Description automatically generated">
            <a:extLst>
              <a:ext uri="{FF2B5EF4-FFF2-40B4-BE49-F238E27FC236}">
                <a16:creationId xmlns:a16="http://schemas.microsoft.com/office/drawing/2014/main" id="{E65FC8AB-3C47-47CA-8F8B-EE3AF9B2A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594" y="1160896"/>
            <a:ext cx="4806251" cy="336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3741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CE90-1511-8607-6194-48772C87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33" y="258079"/>
            <a:ext cx="7886700" cy="994172"/>
          </a:xfrm>
        </p:spPr>
        <p:txBody>
          <a:bodyPr>
            <a:normAutofit/>
          </a:bodyPr>
          <a:lstStyle/>
          <a:p>
            <a:r>
              <a:rPr lang="en-US" sz="4050" dirty="0"/>
              <a:t>Recent(</a:t>
            </a:r>
            <a:r>
              <a:rPr lang="en-US" sz="4050" dirty="0" err="1"/>
              <a:t>ish</a:t>
            </a:r>
            <a:r>
              <a:rPr lang="en-US" sz="4050" dirty="0"/>
              <a:t>)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5FBCF-2BD4-BDE4-4E8F-0C4C836D2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“Secure Nameserver Selection Algorithm for DNS Resolvers”  Zhang, Liu, Song, </a:t>
            </a:r>
            <a:r>
              <a:rPr lang="en-US" dirty="0" err="1"/>
              <a:t>Huque</a:t>
            </a:r>
            <a:r>
              <a:rPr lang="en-US" dirty="0"/>
              <a:t>, October 2024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1350" dirty="0"/>
              <a:t>https://datatracker.ietf.org/doc/draft-zhang-dnsop-ns-selection/</a:t>
            </a:r>
          </a:p>
          <a:p>
            <a:pPr marL="0" indent="0">
              <a:buNone/>
            </a:pPr>
            <a:endParaRPr lang="en-US" sz="1800" dirty="0"/>
          </a:p>
          <a:p>
            <a:pPr marL="342900" lvl="1" indent="0">
              <a:buNone/>
            </a:pPr>
            <a:r>
              <a:rPr lang="en-US" sz="1500" dirty="0"/>
              <a:t>“</a:t>
            </a:r>
            <a:r>
              <a:rPr lang="en-AU" sz="1500" dirty="0"/>
              <a:t>Nameserver selection algorithms employed by DNS resolvers are not currently standardized in the DNS protocol</a:t>
            </a:r>
            <a:r>
              <a:rPr lang="en-US" sz="1500" dirty="0"/>
              <a:t>”</a:t>
            </a:r>
          </a:p>
          <a:p>
            <a:pPr marL="342900" lvl="1" indent="0">
              <a:buNone/>
            </a:pPr>
            <a:endParaRPr lang="en-US" sz="1500" dirty="0"/>
          </a:p>
          <a:p>
            <a:pPr marL="342900" lvl="1" indent="0">
              <a:buNone/>
            </a:pPr>
            <a:r>
              <a:rPr lang="en-US" sz="1500" dirty="0"/>
              <a:t>The document contains an informal description of the selection algorithms used in a number of commonly used recursive resolvers (Bind 9, Unbound, Knot, </a:t>
            </a:r>
            <a:r>
              <a:rPr lang="en-US" sz="1500" dirty="0" err="1"/>
              <a:t>PowerDNS</a:t>
            </a:r>
            <a:r>
              <a:rPr lang="en-US" sz="1500" dirty="0"/>
              <a:t>, Microsoft DNS)</a:t>
            </a:r>
          </a:p>
          <a:p>
            <a:pPr marL="342900" lvl="1" indent="0">
              <a:buNone/>
            </a:pPr>
            <a:endParaRPr lang="en-US" sz="165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23716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green bars&#10;&#10;AI-generated content may be incorrect.">
            <a:extLst>
              <a:ext uri="{FF2B5EF4-FFF2-40B4-BE49-F238E27FC236}">
                <a16:creationId xmlns:a16="http://schemas.microsoft.com/office/drawing/2014/main" id="{41B35A01-4ECB-1998-4651-E9A1CCFF8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19732"/>
            <a:ext cx="4461020" cy="31322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82C733-B5AD-F142-DCCB-048A839B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.ID domain names?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1E880B-7E91-2717-1A04-5DF077978929}"/>
              </a:ext>
            </a:extLst>
          </p:cNvPr>
          <p:cNvSpPr txBox="1">
            <a:spLocks/>
          </p:cNvSpPr>
          <p:nvPr/>
        </p:nvSpPr>
        <p:spPr>
          <a:xfrm>
            <a:off x="196751" y="983716"/>
            <a:ext cx="6625467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66700" marR="0" indent="-2667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86739" marR="0" indent="-320039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52500" marR="0" indent="-4191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459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031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603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175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747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319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spcBef>
                <a:spcPts val="0"/>
              </a:spcBef>
              <a:buFont typeface="Arial"/>
              <a:buNone/>
            </a:pPr>
            <a:r>
              <a:rPr lang="en-US" sz="1800" dirty="0"/>
              <a:t>Using the .id domain names in the </a:t>
            </a:r>
            <a:r>
              <a:rPr lang="en-US" sz="1800" dirty="0" err="1"/>
              <a:t>Tranco</a:t>
            </a:r>
            <a:r>
              <a:rPr lang="en-US" sz="1800" dirty="0"/>
              <a:t> Top 1M data set:</a:t>
            </a:r>
          </a:p>
          <a:p>
            <a:pPr lvl="1" hangingPunct="1">
              <a:spcBef>
                <a:spcPts val="0"/>
              </a:spcBef>
            </a:pPr>
            <a:r>
              <a:rPr lang="en-US" sz="1600" dirty="0"/>
              <a:t>4,698 .id domain names</a:t>
            </a:r>
          </a:p>
          <a:p>
            <a:pPr lvl="1" hangingPunct="1">
              <a:spcBef>
                <a:spcPts val="0"/>
              </a:spcBef>
            </a:pPr>
            <a:r>
              <a:rPr lang="en-US" sz="1600" dirty="0"/>
              <a:t>4,236 unique nameservers</a:t>
            </a:r>
          </a:p>
          <a:p>
            <a:pPr lvl="1" hangingPunct="1">
              <a:spcBef>
                <a:spcPts val="0"/>
              </a:spcBef>
            </a:pPr>
            <a:r>
              <a:rPr lang="en-US" sz="1600" dirty="0"/>
              <a:t>9501 unique nameserver IP addresses</a:t>
            </a:r>
          </a:p>
          <a:p>
            <a:pPr lvl="1" hangingPunct="1">
              <a:spcBef>
                <a:spcPts val="0"/>
              </a:spcBef>
            </a:pPr>
            <a:r>
              <a:rPr lang="en-US" sz="1600" dirty="0"/>
              <a:t>Average Nameservers per Domain: 2.3</a:t>
            </a:r>
          </a:p>
          <a:p>
            <a:pPr lvl="2" hangingPunct="1">
              <a:spcBef>
                <a:spcPts val="0"/>
              </a:spcBef>
            </a:pPr>
            <a:r>
              <a:rPr lang="en-US" sz="1400" dirty="0"/>
              <a:t>Strong preference for 2 nameservers, then 4</a:t>
            </a:r>
          </a:p>
          <a:p>
            <a:pPr lvl="3" hangingPunct="1">
              <a:spcBef>
                <a:spcPts val="0"/>
              </a:spcBef>
            </a:pPr>
            <a:r>
              <a:rPr lang="en-US" sz="1050" dirty="0"/>
              <a:t>With </a:t>
            </a:r>
            <a:r>
              <a:rPr lang="en-US" sz="1050" dirty="0" err="1"/>
              <a:t>sampangkab.go.id</a:t>
            </a:r>
            <a:r>
              <a:rPr lang="en-US" sz="1050" dirty="0"/>
              <a:t> at 16 nameservers!</a:t>
            </a:r>
          </a:p>
          <a:p>
            <a:pPr lvl="1" hangingPunct="1">
              <a:spcBef>
                <a:spcPts val="0"/>
              </a:spcBef>
            </a:pPr>
            <a:r>
              <a:rPr lang="en-US" sz="1600" dirty="0"/>
              <a:t>Avg IP addresses per domain: 2.35</a:t>
            </a:r>
          </a:p>
          <a:p>
            <a:pPr lvl="1" hangingPunct="1">
              <a:spcBef>
                <a:spcPts val="0"/>
              </a:spcBef>
            </a:pPr>
            <a:r>
              <a:rPr lang="en-US" sz="1600" dirty="0"/>
              <a:t>Avg IP addresses per nameserver: 2.36</a:t>
            </a:r>
            <a:endParaRPr lang="en-US" sz="1200" dirty="0"/>
          </a:p>
          <a:p>
            <a:pPr lvl="2" hangingPunct="1">
              <a:spcBef>
                <a:spcPts val="0"/>
              </a:spcBef>
            </a:pPr>
            <a:r>
              <a:rPr lang="en-US" sz="1400" dirty="0"/>
              <a:t>Dual Stack Nameservers: 2,157</a:t>
            </a:r>
          </a:p>
          <a:p>
            <a:pPr lvl="2" hangingPunct="1">
              <a:spcBef>
                <a:spcPts val="0"/>
              </a:spcBef>
            </a:pPr>
            <a:r>
              <a:rPr lang="en-US" sz="1400" dirty="0"/>
              <a:t>IPv4-only Nameservers: 1,993</a:t>
            </a:r>
          </a:p>
          <a:p>
            <a:pPr lvl="2" hangingPunct="1">
              <a:spcBef>
                <a:spcPts val="0"/>
              </a:spcBef>
            </a:pPr>
            <a:r>
              <a:rPr lang="en-US" sz="1400" dirty="0"/>
              <a:t>IPv6-only Nameservers: 4</a:t>
            </a:r>
          </a:p>
          <a:p>
            <a:pPr lvl="2" hangingPunct="1">
              <a:spcBef>
                <a:spcPts val="0"/>
              </a:spcBef>
            </a:pPr>
            <a:r>
              <a:rPr lang="en-US" sz="1400" dirty="0"/>
              <a:t>Unresolvable Nameservers: 82</a:t>
            </a:r>
          </a:p>
          <a:p>
            <a:pPr lvl="2" hangingPunct="1">
              <a:spcBef>
                <a:spcPts val="0"/>
              </a:spcBef>
            </a:pPr>
            <a:r>
              <a:rPr lang="en-US" sz="1400" dirty="0"/>
              <a:t>2 Nameserver names have 11 IP addresses</a:t>
            </a:r>
          </a:p>
          <a:p>
            <a:pPr marL="1371600" lvl="3" indent="0" hangingPunct="1">
              <a:spcBef>
                <a:spcPts val="0"/>
              </a:spcBef>
              <a:buFont typeface="Arial"/>
              <a:buNone/>
            </a:pP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064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F3D72-6F89-D7D4-740B-296C2F342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.ID domain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D7491-40BA-759E-0710-A45E8D9A2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391825" cy="3263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Let’s now look at the mapping between each of these 4,698 .id domains and the collection of IP addresses used to serve this domain</a:t>
            </a:r>
          </a:p>
          <a:p>
            <a:r>
              <a:rPr lang="en-US" dirty="0"/>
              <a:t>1,434 domains are served by IPv4 only</a:t>
            </a:r>
          </a:p>
          <a:p>
            <a:r>
              <a:rPr lang="en-US" dirty="0"/>
              <a:t>2,882 domains are served by dual stack nameservers</a:t>
            </a:r>
          </a:p>
          <a:p>
            <a:r>
              <a:rPr lang="en-US" dirty="0"/>
              <a:t>382 domains are served by unresolvable nameservers</a:t>
            </a:r>
          </a:p>
          <a:p>
            <a:r>
              <a:rPr lang="en-US" dirty="0"/>
              <a:t>47 domains are served by a single nameserver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A graph of a number of ip address&#10;&#10;AI-generated content may be incorrect.">
            <a:extLst>
              <a:ext uri="{FF2B5EF4-FFF2-40B4-BE49-F238E27FC236}">
                <a16:creationId xmlns:a16="http://schemas.microsoft.com/office/drawing/2014/main" id="{434FA21F-B744-49C1-17C0-7C8127104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936" y="1532965"/>
            <a:ext cx="3711650" cy="260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98857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595A6-2BF4-561E-B806-D64DA223A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AB9B-65B2-2D78-DF08-865F0609F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.ID domain nameservers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7C9A5-F395-D5F8-FC46-19BB7550F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20" y="1268016"/>
            <a:ext cx="4254634" cy="3160234"/>
          </a:xfrm>
          <a:prstGeom prst="rect">
            <a:avLst/>
          </a:prstGeom>
        </p:spPr>
      </p:pic>
      <p:pic>
        <p:nvPicPr>
          <p:cNvPr id="7" name="Picture 6" descr="A graph of a number of companies&#10;&#10;AI-generated content may be incorrect.">
            <a:extLst>
              <a:ext uri="{FF2B5EF4-FFF2-40B4-BE49-F238E27FC236}">
                <a16:creationId xmlns:a16="http://schemas.microsoft.com/office/drawing/2014/main" id="{02AD731B-263D-FC4A-E1EE-48E945A29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284" y="1135466"/>
            <a:ext cx="3946560" cy="394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54228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46DF-E128-F64E-40A4-4DAE23E5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0C1B-7D64-40BE-739E-4CD9451CD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DNS recursive resolvers </a:t>
            </a:r>
            <a:r>
              <a:rPr lang="en-US" b="1" dirty="0"/>
              <a:t>do not</a:t>
            </a:r>
            <a:r>
              <a:rPr lang="en-US" dirty="0"/>
              <a:t>, on average, make an accurate selection of the “fastest” nameserver</a:t>
            </a:r>
          </a:p>
          <a:p>
            <a:pPr lvl="1"/>
            <a:r>
              <a:rPr lang="en-US" dirty="0"/>
              <a:t>Which negates any potential performance benefits of a nameserver deployment approach of a geographically diverse collection of unicast nameservers </a:t>
            </a:r>
          </a:p>
          <a:p>
            <a:pPr lvl="1"/>
            <a:r>
              <a:rPr lang="en-US" dirty="0"/>
              <a:t>Many recursive resolvers appear to use a timer with a granularity of around 150ms to select the “fastest” nameserver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11019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BF606-2ACD-86D3-F813-38DA0CC66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A5C2-8CD7-D5FD-2788-4CF11233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A165D-2AA5-2581-0847-C247020C6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Anycast nameserver deployments can produce better outcomes, but the effectiveness of this approach depends on the density of the anycast constellation</a:t>
            </a:r>
          </a:p>
          <a:p>
            <a:pPr lvl="1"/>
            <a:r>
              <a:rPr lang="en-US" dirty="0"/>
              <a:t>Limited density anycast constellations may produce sub-optimal outcomes for some clients</a:t>
            </a:r>
          </a:p>
        </p:txBody>
      </p:sp>
    </p:spTree>
    <p:extLst>
      <p:ext uri="{BB962C8B-B14F-4D97-AF65-F5344CB8AC3E}">
        <p14:creationId xmlns:p14="http://schemas.microsoft.com/office/powerpoint/2010/main" val="314619779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ED7A1-D122-3BC4-7A9A-C780699E1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78CB-0B50-DE01-2DCF-948702AB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31336-C754-7DBC-351C-094AA4EA2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Resilience can be provided through the use of multiple anycast service platforms</a:t>
            </a:r>
          </a:p>
          <a:p>
            <a:pPr lvl="1"/>
            <a:r>
              <a:rPr lang="en-US" dirty="0"/>
              <a:t>How many such platforms is “optimal” is an open question</a:t>
            </a:r>
          </a:p>
          <a:p>
            <a:pPr lvl="1"/>
            <a:r>
              <a:rPr lang="en-US" dirty="0"/>
              <a:t>More is not necessarily incrementally better, which leads to a suggestion of the  use of 2 or 3 diverse anycast platforms, depending on the level of failover resilience you are after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55386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5ECD-7650-FA0A-4B15-AE49CDDE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530" y="2323708"/>
            <a:ext cx="7886700" cy="99417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48994265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2475-15BC-6803-03C7-D558F8FB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50" dirty="0"/>
              <a:t>And the RFC’s say: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3121F-8DC7-2CB0-4515-27C8C8246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100" dirty="0"/>
              <a:t>RFC1034: “The sorting [of nameservers]… may involve statistics from past events, such as previous response times and batting averages.”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latin typeface="AhnbergHand" pitchFamily="2" charset="0"/>
              </a:rPr>
              <a:t>Batting averages????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E7BF81B-3B0A-B744-3134-92DC516E953B}"/>
              </a:ext>
            </a:extLst>
          </p:cNvPr>
          <p:cNvSpPr/>
          <p:nvPr/>
        </p:nvSpPr>
        <p:spPr>
          <a:xfrm>
            <a:off x="7020289" y="1984109"/>
            <a:ext cx="828094" cy="15705"/>
          </a:xfrm>
          <a:custGeom>
            <a:avLst/>
            <a:gdLst>
              <a:gd name="connsiteX0" fmla="*/ 0 w 1104125"/>
              <a:gd name="connsiteY0" fmla="*/ 0 h 20940"/>
              <a:gd name="connsiteX1" fmla="*/ 1102864 w 1104125"/>
              <a:gd name="connsiteY1" fmla="*/ 13960 h 20940"/>
              <a:gd name="connsiteX2" fmla="*/ 174504 w 1104125"/>
              <a:gd name="connsiteY2" fmla="*/ 20940 h 2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125" h="20940">
                <a:moveTo>
                  <a:pt x="0" y="0"/>
                </a:moveTo>
                <a:lnTo>
                  <a:pt x="1102864" y="13960"/>
                </a:lnTo>
                <a:cubicBezTo>
                  <a:pt x="1131948" y="17450"/>
                  <a:pt x="653226" y="19195"/>
                  <a:pt x="174504" y="20940"/>
                </a:cubicBezTo>
              </a:path>
            </a:pathLst>
          </a:cu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C087D0F-CDFB-90D8-EA25-F57895A8E14D}"/>
              </a:ext>
            </a:extLst>
          </p:cNvPr>
          <p:cNvSpPr/>
          <p:nvPr/>
        </p:nvSpPr>
        <p:spPr>
          <a:xfrm>
            <a:off x="3601759" y="2097001"/>
            <a:ext cx="3648875" cy="722195"/>
          </a:xfrm>
          <a:custGeom>
            <a:avLst/>
            <a:gdLst>
              <a:gd name="csX0" fmla="*/ 0 w 4865166"/>
              <a:gd name="csY0" fmla="*/ 798778 h 962927"/>
              <a:gd name="csX1" fmla="*/ 3134089 w 4865166"/>
              <a:gd name="csY1" fmla="*/ 910460 h 962927"/>
              <a:gd name="csX2" fmla="*/ 4648782 w 4865166"/>
              <a:gd name="csY2" fmla="*/ 58881 h 962927"/>
              <a:gd name="csX3" fmla="*/ 4502199 w 4865166"/>
              <a:gd name="csY3" fmla="*/ 65862 h 962927"/>
              <a:gd name="csX4" fmla="*/ 4760464 w 4865166"/>
              <a:gd name="csY4" fmla="*/ 3040 h 962927"/>
              <a:gd name="csX5" fmla="*/ 4865166 w 4865166"/>
              <a:gd name="csY5" fmla="*/ 121703 h 9629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865166" h="962927">
                <a:moveTo>
                  <a:pt x="0" y="798778"/>
                </a:moveTo>
                <a:cubicBezTo>
                  <a:pt x="1179646" y="916277"/>
                  <a:pt x="2359292" y="1033776"/>
                  <a:pt x="3134089" y="910460"/>
                </a:cubicBezTo>
                <a:cubicBezTo>
                  <a:pt x="3908886" y="787144"/>
                  <a:pt x="4420764" y="199647"/>
                  <a:pt x="4648782" y="58881"/>
                </a:cubicBezTo>
                <a:cubicBezTo>
                  <a:pt x="4876800" y="-81885"/>
                  <a:pt x="4483585" y="75169"/>
                  <a:pt x="4502199" y="65862"/>
                </a:cubicBezTo>
                <a:cubicBezTo>
                  <a:pt x="4520813" y="56555"/>
                  <a:pt x="4699970" y="-6267"/>
                  <a:pt x="4760464" y="3040"/>
                </a:cubicBezTo>
                <a:cubicBezTo>
                  <a:pt x="4820958" y="12347"/>
                  <a:pt x="4843062" y="67025"/>
                  <a:pt x="4865166" y="12170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479962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2DEFE-B8F2-1ECF-25D6-B506B0591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F01E-CB6F-E327-2CA5-F6D1D45C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77039"/>
          </a:xfrm>
        </p:spPr>
        <p:txBody>
          <a:bodyPr>
            <a:normAutofit/>
          </a:bodyPr>
          <a:lstStyle/>
          <a:p>
            <a:r>
              <a:rPr lang="en-US" sz="4050" dirty="0"/>
              <a:t>Our Measurement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A8DA1-847B-F4F9-CFD4-916D8BEF8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domain with four unicast authoritative nameservers</a:t>
            </a:r>
          </a:p>
          <a:p>
            <a:r>
              <a:rPr lang="en-US" dirty="0"/>
              <a:t>Direct client systems to resolve unique DNS names using these nameservers</a:t>
            </a:r>
          </a:p>
          <a:p>
            <a:r>
              <a:rPr lang="en-US" dirty="0"/>
              <a:t>Track queries to each nameserver from each visible recursive resolver</a:t>
            </a:r>
          </a:p>
        </p:txBody>
      </p:sp>
    </p:spTree>
    <p:extLst>
      <p:ext uri="{BB962C8B-B14F-4D97-AF65-F5344CB8AC3E}">
        <p14:creationId xmlns:p14="http://schemas.microsoft.com/office/powerpoint/2010/main" val="42339088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75BCE-9FCF-F29C-416A-06FFC6B8C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A2EA-04E7-A33F-7B78-8889A867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050" dirty="0"/>
              <a:t>Our Measurement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C59C-A6E7-6252-2290-0FE49BBD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8307070" cy="3263504"/>
          </a:xfrm>
        </p:spPr>
        <p:txBody>
          <a:bodyPr/>
          <a:lstStyle/>
          <a:p>
            <a:r>
              <a:rPr lang="en-US" dirty="0"/>
              <a:t>Use a domain with four dual-stack unicast authoritative nameservers</a:t>
            </a:r>
          </a:p>
        </p:txBody>
      </p:sp>
      <p:pic>
        <p:nvPicPr>
          <p:cNvPr id="4" name="Content Placeholder 4" descr="A map of the world&#10;&#10;Description automatically generated">
            <a:extLst>
              <a:ext uri="{FF2B5EF4-FFF2-40B4-BE49-F238E27FC236}">
                <a16:creationId xmlns:a16="http://schemas.microsoft.com/office/drawing/2014/main" id="{9581D6FF-D430-C74F-60A1-7A9C6FCAE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44" y="1762319"/>
            <a:ext cx="7112145" cy="32635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0073EAE-CE46-0AAC-423A-690DCD821FB0}"/>
              </a:ext>
            </a:extLst>
          </p:cNvPr>
          <p:cNvSpPr/>
          <p:nvPr/>
        </p:nvSpPr>
        <p:spPr>
          <a:xfrm flipH="1">
            <a:off x="2834560" y="2992966"/>
            <a:ext cx="73572" cy="630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EC61E9-B58A-3ADA-97F0-DA8A2EE307F6}"/>
              </a:ext>
            </a:extLst>
          </p:cNvPr>
          <p:cNvSpPr/>
          <p:nvPr/>
        </p:nvSpPr>
        <p:spPr>
          <a:xfrm flipH="1">
            <a:off x="4615690" y="2568670"/>
            <a:ext cx="78827" cy="630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646B24-DE99-0E61-D7E0-5C8C0837CB20}"/>
              </a:ext>
            </a:extLst>
          </p:cNvPr>
          <p:cNvSpPr/>
          <p:nvPr/>
        </p:nvSpPr>
        <p:spPr>
          <a:xfrm flipH="1">
            <a:off x="6450813" y="3649758"/>
            <a:ext cx="78827" cy="630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394790-ACCE-1CA2-F957-7ECFC5215A04}"/>
              </a:ext>
            </a:extLst>
          </p:cNvPr>
          <p:cNvSpPr/>
          <p:nvPr/>
        </p:nvSpPr>
        <p:spPr>
          <a:xfrm flipH="1">
            <a:off x="5884030" y="3300181"/>
            <a:ext cx="78827" cy="630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0B4446-6800-32E0-CC8F-B4A7A56043D5}"/>
              </a:ext>
            </a:extLst>
          </p:cNvPr>
          <p:cNvSpPr txBox="1"/>
          <p:nvPr/>
        </p:nvSpPr>
        <p:spPr>
          <a:xfrm>
            <a:off x="4660910" y="2302246"/>
            <a:ext cx="1167396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Frankfurt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AD0F87-EE6D-374B-9D69-018A06103FB8}"/>
              </a:ext>
            </a:extLst>
          </p:cNvPr>
          <p:cNvSpPr txBox="1"/>
          <p:nvPr/>
        </p:nvSpPr>
        <p:spPr>
          <a:xfrm>
            <a:off x="6032083" y="3044684"/>
            <a:ext cx="812006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Mumbai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FA3CCA-2654-7332-4287-4CF60E1CBE95}"/>
              </a:ext>
            </a:extLst>
          </p:cNvPr>
          <p:cNvSpPr txBox="1"/>
          <p:nvPr/>
        </p:nvSpPr>
        <p:spPr>
          <a:xfrm>
            <a:off x="6660337" y="3501916"/>
            <a:ext cx="1010441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Singapore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34BE1C-3FAC-755B-DEC2-1A1EC48F0AB4}"/>
              </a:ext>
            </a:extLst>
          </p:cNvPr>
          <p:cNvSpPr txBox="1"/>
          <p:nvPr/>
        </p:nvSpPr>
        <p:spPr>
          <a:xfrm>
            <a:off x="1984061" y="2854501"/>
            <a:ext cx="799645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Atlanta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9A2BE6-750B-ED44-BED3-085E632A3184}"/>
              </a:ext>
            </a:extLst>
          </p:cNvPr>
          <p:cNvSpPr/>
          <p:nvPr/>
        </p:nvSpPr>
        <p:spPr>
          <a:xfrm>
            <a:off x="5630023" y="4782648"/>
            <a:ext cx="254007" cy="193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5E4A0E-D25B-25AD-D00E-2C21DAC7ED7E}"/>
              </a:ext>
            </a:extLst>
          </p:cNvPr>
          <p:cNvSpPr/>
          <p:nvPr/>
        </p:nvSpPr>
        <p:spPr>
          <a:xfrm>
            <a:off x="8005556" y="4772711"/>
            <a:ext cx="254007" cy="193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447C7320-75D0-8B0D-BDE0-1F64DD567ED7}"/>
              </a:ext>
            </a:extLst>
          </p:cNvPr>
          <p:cNvSpPr/>
          <p:nvPr/>
        </p:nvSpPr>
        <p:spPr>
          <a:xfrm>
            <a:off x="7323925" y="4387026"/>
            <a:ext cx="73292" cy="7329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10A673-CE4E-2C2A-DAC2-B53DBE3879A8}"/>
              </a:ext>
            </a:extLst>
          </p:cNvPr>
          <p:cNvSpPr txBox="1"/>
          <p:nvPr/>
        </p:nvSpPr>
        <p:spPr>
          <a:xfrm>
            <a:off x="7397218" y="4246834"/>
            <a:ext cx="17139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Measurement origin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B8B007A9-E80C-A886-4C50-1286004BC477}"/>
              </a:ext>
            </a:extLst>
          </p:cNvPr>
          <p:cNvSpPr/>
          <p:nvPr/>
        </p:nvSpPr>
        <p:spPr>
          <a:xfrm>
            <a:off x="6528188" y="3695991"/>
            <a:ext cx="1120804" cy="717211"/>
          </a:xfrm>
          <a:custGeom>
            <a:avLst/>
            <a:gdLst>
              <a:gd name="connsiteX0" fmla="*/ 1067964 w 1494405"/>
              <a:gd name="connsiteY0" fmla="*/ 956281 h 956281"/>
              <a:gd name="connsiteX1" fmla="*/ 1409991 w 1494405"/>
              <a:gd name="connsiteY1" fmla="*/ 614253 h 956281"/>
              <a:gd name="connsiteX2" fmla="*/ 1361130 w 1494405"/>
              <a:gd name="connsiteY2" fmla="*/ 202424 h 956281"/>
              <a:gd name="connsiteX3" fmla="*/ 0 w 1494405"/>
              <a:gd name="connsiteY3" fmla="*/ 0 h 95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405" h="956281">
                <a:moveTo>
                  <a:pt x="1067964" y="956281"/>
                </a:moveTo>
                <a:cubicBezTo>
                  <a:pt x="1214547" y="848088"/>
                  <a:pt x="1361130" y="739896"/>
                  <a:pt x="1409991" y="614253"/>
                </a:cubicBezTo>
                <a:cubicBezTo>
                  <a:pt x="1458852" y="488610"/>
                  <a:pt x="1596128" y="304799"/>
                  <a:pt x="1361130" y="202424"/>
                </a:cubicBezTo>
                <a:cubicBezTo>
                  <a:pt x="1126132" y="100049"/>
                  <a:pt x="563066" y="50024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1E3D10-F8E9-02B3-6ACA-4F76FAE340CB}"/>
              </a:ext>
            </a:extLst>
          </p:cNvPr>
          <p:cNvSpPr txBox="1"/>
          <p:nvPr/>
        </p:nvSpPr>
        <p:spPr>
          <a:xfrm>
            <a:off x="7533894" y="3913813"/>
            <a:ext cx="552847" cy="2135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88" b="1" dirty="0">
                <a:solidFill>
                  <a:schemeClr val="bg1">
                    <a:lumMod val="65000"/>
                  </a:schemeClr>
                </a:solidFill>
              </a:rPr>
              <a:t>170ms 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A5A1C14-6278-CFC7-5561-8E58FB415DE5}"/>
              </a:ext>
            </a:extLst>
          </p:cNvPr>
          <p:cNvSpPr/>
          <p:nvPr/>
        </p:nvSpPr>
        <p:spPr>
          <a:xfrm>
            <a:off x="5968032" y="3387119"/>
            <a:ext cx="1355894" cy="1020848"/>
          </a:xfrm>
          <a:custGeom>
            <a:avLst/>
            <a:gdLst>
              <a:gd name="connsiteX0" fmla="*/ 1807859 w 1807859"/>
              <a:gd name="connsiteY0" fmla="*/ 1361130 h 1361130"/>
              <a:gd name="connsiteX1" fmla="*/ 837618 w 1807859"/>
              <a:gd name="connsiteY1" fmla="*/ 998162 h 1361130"/>
              <a:gd name="connsiteX2" fmla="*/ 418809 w 1807859"/>
              <a:gd name="connsiteY2" fmla="*/ 523512 h 1361130"/>
              <a:gd name="connsiteX3" fmla="*/ 0 w 1807859"/>
              <a:gd name="connsiteY3" fmla="*/ 0 h 136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59" h="1361130">
                <a:moveTo>
                  <a:pt x="1807859" y="1361130"/>
                </a:moveTo>
                <a:cubicBezTo>
                  <a:pt x="1438492" y="1249447"/>
                  <a:pt x="1069126" y="1137765"/>
                  <a:pt x="837618" y="998162"/>
                </a:cubicBezTo>
                <a:cubicBezTo>
                  <a:pt x="606110" y="858559"/>
                  <a:pt x="558412" y="689872"/>
                  <a:pt x="418809" y="523512"/>
                </a:cubicBezTo>
                <a:cubicBezTo>
                  <a:pt x="279206" y="357152"/>
                  <a:pt x="139603" y="178576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C939CCE-D2AC-A7BC-EC04-88FAA9AD3629}"/>
              </a:ext>
            </a:extLst>
          </p:cNvPr>
          <p:cNvSpPr txBox="1"/>
          <p:nvPr/>
        </p:nvSpPr>
        <p:spPr>
          <a:xfrm>
            <a:off x="6128569" y="3793384"/>
            <a:ext cx="531767" cy="2135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88" b="1" dirty="0">
                <a:solidFill>
                  <a:schemeClr val="bg1">
                    <a:lumMod val="65000"/>
                  </a:schemeClr>
                </a:solidFill>
              </a:rPr>
              <a:t>170ms 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CE6E652-DE29-7DF3-0EBA-C2DF9D7F176D}"/>
              </a:ext>
            </a:extLst>
          </p:cNvPr>
          <p:cNvSpPr/>
          <p:nvPr/>
        </p:nvSpPr>
        <p:spPr>
          <a:xfrm>
            <a:off x="4732544" y="2655988"/>
            <a:ext cx="2628028" cy="1774704"/>
          </a:xfrm>
          <a:custGeom>
            <a:avLst/>
            <a:gdLst>
              <a:gd name="connsiteX0" fmla="*/ 3504037 w 3504037"/>
              <a:gd name="connsiteY0" fmla="*/ 2366272 h 2366272"/>
              <a:gd name="connsiteX1" fmla="*/ 2149887 w 3504037"/>
              <a:gd name="connsiteY1" fmla="*/ 2191768 h 2366272"/>
              <a:gd name="connsiteX2" fmla="*/ 1326229 w 3504037"/>
              <a:gd name="connsiteY2" fmla="*/ 1654296 h 2366272"/>
              <a:gd name="connsiteX3" fmla="*/ 0 w 3504037"/>
              <a:gd name="connsiteY3" fmla="*/ 0 h 236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4037" h="2366272">
                <a:moveTo>
                  <a:pt x="3504037" y="2366272"/>
                </a:moveTo>
                <a:cubicBezTo>
                  <a:pt x="3008446" y="2338351"/>
                  <a:pt x="2512855" y="2310431"/>
                  <a:pt x="2149887" y="2191768"/>
                </a:cubicBezTo>
                <a:cubicBezTo>
                  <a:pt x="1786919" y="2073105"/>
                  <a:pt x="1684543" y="2019591"/>
                  <a:pt x="1326229" y="1654296"/>
                </a:cubicBezTo>
                <a:cubicBezTo>
                  <a:pt x="967914" y="1289001"/>
                  <a:pt x="483957" y="64450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558C37-16F4-B977-FA2D-35E0F58B3E90}"/>
              </a:ext>
            </a:extLst>
          </p:cNvPr>
          <p:cNvSpPr txBox="1"/>
          <p:nvPr/>
        </p:nvSpPr>
        <p:spPr>
          <a:xfrm>
            <a:off x="5506938" y="3931057"/>
            <a:ext cx="574514" cy="2135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88" b="1" dirty="0">
                <a:solidFill>
                  <a:schemeClr val="bg1">
                    <a:lumMod val="65000"/>
                  </a:schemeClr>
                </a:solidFill>
              </a:rPr>
              <a:t>290ms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EDC23EDA-0ECB-0B6A-5025-4F2148C808CC}"/>
              </a:ext>
            </a:extLst>
          </p:cNvPr>
          <p:cNvSpPr/>
          <p:nvPr/>
        </p:nvSpPr>
        <p:spPr>
          <a:xfrm>
            <a:off x="2874078" y="3046837"/>
            <a:ext cx="4476023" cy="1501198"/>
          </a:xfrm>
          <a:custGeom>
            <a:avLst/>
            <a:gdLst>
              <a:gd name="connsiteX0" fmla="*/ 5968030 w 5968030"/>
              <a:gd name="connsiteY0" fmla="*/ 1835780 h 2001597"/>
              <a:gd name="connsiteX1" fmla="*/ 4139230 w 5968030"/>
              <a:gd name="connsiteY1" fmla="*/ 1961423 h 2001597"/>
              <a:gd name="connsiteX2" fmla="*/ 3022406 w 5968030"/>
              <a:gd name="connsiteY2" fmla="*/ 1800879 h 2001597"/>
              <a:gd name="connsiteX3" fmla="*/ 0 w 5968030"/>
              <a:gd name="connsiteY3" fmla="*/ 0 h 200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8030" h="2001597">
                <a:moveTo>
                  <a:pt x="5968030" y="1835780"/>
                </a:moveTo>
                <a:cubicBezTo>
                  <a:pt x="5299098" y="1901510"/>
                  <a:pt x="4630167" y="1967240"/>
                  <a:pt x="4139230" y="1961423"/>
                </a:cubicBezTo>
                <a:cubicBezTo>
                  <a:pt x="3648293" y="1955606"/>
                  <a:pt x="3712278" y="2127783"/>
                  <a:pt x="3022406" y="1800879"/>
                </a:cubicBezTo>
                <a:cubicBezTo>
                  <a:pt x="2332534" y="1473975"/>
                  <a:pt x="1166267" y="73698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FA9A66-FE13-9C26-BF03-C31FA2ACB383}"/>
              </a:ext>
            </a:extLst>
          </p:cNvPr>
          <p:cNvSpPr txBox="1"/>
          <p:nvPr/>
        </p:nvSpPr>
        <p:spPr>
          <a:xfrm>
            <a:off x="5512073" y="4453416"/>
            <a:ext cx="616495" cy="2135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88" b="1" dirty="0">
                <a:solidFill>
                  <a:schemeClr val="bg1">
                    <a:lumMod val="65000"/>
                  </a:schemeClr>
                </a:solidFill>
              </a:rPr>
              <a:t>180ms</a:t>
            </a:r>
          </a:p>
        </p:txBody>
      </p:sp>
    </p:spTree>
    <p:extLst>
      <p:ext uri="{BB962C8B-B14F-4D97-AF65-F5344CB8AC3E}">
        <p14:creationId xmlns:p14="http://schemas.microsoft.com/office/powerpoint/2010/main" val="84706373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1D36-4BAE-886B-8E4A-F8C8E8F8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8200390" cy="994172"/>
          </a:xfrm>
        </p:spPr>
        <p:txBody>
          <a:bodyPr/>
          <a:lstStyle/>
          <a:p>
            <a:r>
              <a:rPr lang="en-US" dirty="0"/>
              <a:t>What are we expecting to see?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CCBE6E-0C25-EF24-0879-EC4A6FB20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744" y="1350683"/>
            <a:ext cx="4610297" cy="32635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2C60BC-EA01-32B9-9F37-47E774EEBE2A}"/>
              </a:ext>
            </a:extLst>
          </p:cNvPr>
          <p:cNvSpPr txBox="1"/>
          <p:nvPr/>
        </p:nvSpPr>
        <p:spPr>
          <a:xfrm>
            <a:off x="5515975" y="2344695"/>
            <a:ext cx="32019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We anticipate seeing a “strong” preference to query the authoritative server with the lowest response time, and a regular querying of all other authoritative servers to see if their response times have changed. </a:t>
            </a:r>
          </a:p>
        </p:txBody>
      </p:sp>
    </p:spTree>
    <p:extLst>
      <p:ext uri="{BB962C8B-B14F-4D97-AF65-F5344CB8AC3E}">
        <p14:creationId xmlns:p14="http://schemas.microsoft.com/office/powerpoint/2010/main" val="25497827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BCA14-6499-48CE-CAF4-D72092295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7E72-5710-AABA-7C04-5CDEC2AB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Lab Tests: Bind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16332-B24B-0992-EF04-B50DBF14C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Observing Bind 9 against the four nameservers using 1 query per second (test resolver is located in au)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5D523-8464-5DEA-A2E0-93D12B360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11" y="1955006"/>
            <a:ext cx="5829300" cy="2914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2A62F1-A5CF-68E1-5DCD-491D1C48D245}"/>
              </a:ext>
            </a:extLst>
          </p:cNvPr>
          <p:cNvSpPr txBox="1"/>
          <p:nvPr/>
        </p:nvSpPr>
        <p:spPr>
          <a:xfrm>
            <a:off x="6238511" y="2233484"/>
            <a:ext cx="2649087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resolver tests the other authoritative servers to ensure that its is “attached” to the fastest server.</a:t>
            </a:r>
          </a:p>
          <a:p>
            <a:endParaRPr lang="en-US" sz="1350" dirty="0"/>
          </a:p>
          <a:p>
            <a:r>
              <a:rPr lang="en-US" sz="1350" dirty="0"/>
              <a:t>This ‘other server’ test appears to be irregular, with a slight bias towards the second-closest server</a:t>
            </a:r>
          </a:p>
        </p:txBody>
      </p:sp>
    </p:spTree>
    <p:extLst>
      <p:ext uri="{BB962C8B-B14F-4D97-AF65-F5344CB8AC3E}">
        <p14:creationId xmlns:p14="http://schemas.microsoft.com/office/powerpoint/2010/main" val="10893519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PNIC33PowerPointTemplateFinal">
  <a:themeElements>
    <a:clrScheme name="Apricot2026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D27528"/>
      </a:accent1>
      <a:accent2>
        <a:srgbClr val="377C4C"/>
      </a:accent2>
      <a:accent3>
        <a:srgbClr val="49993D"/>
      </a:accent3>
      <a:accent4>
        <a:srgbClr val="6DA14D"/>
      </a:accent4>
      <a:accent5>
        <a:srgbClr val="C53D1D"/>
      </a:accent5>
      <a:accent6>
        <a:srgbClr val="572775"/>
      </a:accent6>
      <a:hlink>
        <a:srgbClr val="467886"/>
      </a:hlink>
      <a:folHlink>
        <a:srgbClr val="D1781E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Apricot2026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D27528"/>
      </a:accent1>
      <a:accent2>
        <a:srgbClr val="377C4C"/>
      </a:accent2>
      <a:accent3>
        <a:srgbClr val="49993D"/>
      </a:accent3>
      <a:accent4>
        <a:srgbClr val="6DA14D"/>
      </a:accent4>
      <a:accent5>
        <a:srgbClr val="C53D1D"/>
      </a:accent5>
      <a:accent6>
        <a:srgbClr val="572775"/>
      </a:accent6>
      <a:hlink>
        <a:srgbClr val="467886"/>
      </a:hlink>
      <a:folHlink>
        <a:srgbClr val="D1781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APNIC33PowerPointTemplateFinal">
  <a:themeElements>
    <a:clrScheme name="APNIC33PowerPointTemplateFin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0000FF"/>
      </a:hlink>
      <a:folHlink>
        <a:srgbClr val="FF00FF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6ED2131CEA984986EFCDC9C825AB3B" ma:contentTypeVersion="8" ma:contentTypeDescription="Create a new document." ma:contentTypeScope="" ma:versionID="194782c471e11395b8080ad320d019d3">
  <xsd:schema xmlns:xsd="http://www.w3.org/2001/XMLSchema" xmlns:xs="http://www.w3.org/2001/XMLSchema" xmlns:p="http://schemas.microsoft.com/office/2006/metadata/properties" xmlns:ns2="4c5ba48c-5779-4b66-942e-d4cc880d4d67" xmlns:ns3="f3c9ee7b-9546-4620-8385-476b7c847cc0" targetNamespace="http://schemas.microsoft.com/office/2006/metadata/properties" ma:root="true" ma:fieldsID="0145179799c31cd017a12fa8e7c3d831" ns2:_="" ns3:_="">
    <xsd:import namespace="4c5ba48c-5779-4b66-942e-d4cc880d4d67"/>
    <xsd:import namespace="f3c9ee7b-9546-4620-8385-476b7c847c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ba48c-5779-4b66-942e-d4cc880d4d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1f2d0d-d1de-45f7-83cd-3d9758dcf36a}" ma:internalName="TaxCatchAll" ma:showField="CatchAllData" ma:web="4c5ba48c-5779-4b66-942e-d4cc880d4d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9ee7b-9546-4620-8385-476b7c847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fals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fals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false">
      <xsd:simpleType>
        <xsd:restriction base="dms:Text"/>
      </xsd:simpleType>
    </xsd:element>
    <xsd:element name="MediaServiceAutoTags" ma:index="13" nillable="true" ma:displayName="MediaServiceAutoTags" ma:internalName="MediaServiceAutoTags" ma:readOnly="false">
      <xsd:simpleType>
        <xsd:restriction base="dms:Text"/>
      </xsd:simpleType>
    </xsd:element>
    <xsd:element name="MediaServiceOCR" ma:index="14" nillable="true" ma:displayName="MediaServiceOCR" ma:internalName="MediaServiceOCR" ma:readOnly="fals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fals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false">
      <xsd:simpleType>
        <xsd:restriction base="dms:Text"/>
      </xsd:simpleType>
    </xsd:element>
    <xsd:element name="MediaServiceLocation" ma:index="17" nillable="true" ma:displayName="MediaServiceLocation" ma:internalName="MediaServiceLocation" ma:readOnly="fals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false">
      <xsd:simpleType>
        <xsd:restriction base="dms:Note"/>
      </xsd:simpleType>
    </xsd:element>
    <xsd:element name="MediaServiceKeyPoints" ma:index="19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fals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787e27-19c0-48e5-b6e2-2b1c5cdda7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3c9ee7b-9546-4620-8385-476b7c847cc0" xsi:nil="true"/>
    <MediaServiceAutoKeyPoints xmlns="f3c9ee7b-9546-4620-8385-476b7c847cc0" xsi:nil="true"/>
    <MediaServiceEventHashCode xmlns="f3c9ee7b-9546-4620-8385-476b7c847cc0" xsi:nil="true"/>
    <MediaServiceAutoTags xmlns="f3c9ee7b-9546-4620-8385-476b7c847cc0" xsi:nil="true"/>
    <MediaServiceDateTaken xmlns="f3c9ee7b-9546-4620-8385-476b7c847cc0" xsi:nil="true"/>
    <MediaServiceGenerationTime xmlns="f3c9ee7b-9546-4620-8385-476b7c847cc0" xsi:nil="true"/>
    <MediaServiceFastMetadata xmlns="f3c9ee7b-9546-4620-8385-476b7c847cc0" xsi:nil="true"/>
    <MediaServiceLocation xmlns="f3c9ee7b-9546-4620-8385-476b7c847cc0" xsi:nil="true"/>
    <lcf76f155ced4ddcb4097134ff3c332f xmlns="f3c9ee7b-9546-4620-8385-476b7c847cc0">
      <Terms xmlns="http://schemas.microsoft.com/office/infopath/2007/PartnerControls"/>
    </lcf76f155ced4ddcb4097134ff3c332f>
    <MediaServiceOCR xmlns="f3c9ee7b-9546-4620-8385-476b7c847cc0" xsi:nil="true"/>
    <TaxCatchAll xmlns="4c5ba48c-5779-4b66-942e-d4cc880d4d67" xsi:nil="true"/>
    <MediaServiceMetadata xmlns="f3c9ee7b-9546-4620-8385-476b7c847cc0" xsi:nil="true"/>
    <MediaServiceKeyPoints xmlns="f3c9ee7b-9546-4620-8385-476b7c847c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EBCAA8-A003-4DB6-9F39-BC5AFBF5E5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5ba48c-5779-4b66-942e-d4cc880d4d67"/>
    <ds:schemaRef ds:uri="f3c9ee7b-9546-4620-8385-476b7c847c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75387B-90F2-4FB9-A299-956CB18DF9B6}">
  <ds:schemaRefs>
    <ds:schemaRef ds:uri="http://schemas.microsoft.com/office/2006/metadata/properties"/>
    <ds:schemaRef ds:uri="http://schemas.microsoft.com/office/infopath/2007/PartnerControls"/>
    <ds:schemaRef ds:uri="f3c9ee7b-9546-4620-8385-476b7c847cc0"/>
    <ds:schemaRef ds:uri="4c5ba48c-5779-4b66-942e-d4cc880d4d67"/>
  </ds:schemaRefs>
</ds:datastoreItem>
</file>

<file path=customXml/itemProps3.xml><?xml version="1.0" encoding="utf-8"?>
<ds:datastoreItem xmlns:ds="http://schemas.openxmlformats.org/officeDocument/2006/customXml" ds:itemID="{660B036F-0583-4515-8DCD-F5CF818774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2570</Words>
  <Application>Microsoft Macintosh PowerPoint</Application>
  <PresentationFormat>On-screen Show (16:9)</PresentationFormat>
  <Paragraphs>251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AhnbergHand</vt:lpstr>
      <vt:lpstr>Aptos</vt:lpstr>
      <vt:lpstr>Aptos Display</vt:lpstr>
      <vt:lpstr>Arial</vt:lpstr>
      <vt:lpstr>Calibri</vt:lpstr>
      <vt:lpstr>Helvetica</vt:lpstr>
      <vt:lpstr>Max's Handwritin</vt:lpstr>
      <vt:lpstr>Powderfinger Type</vt:lpstr>
      <vt:lpstr>APNIC33PowerPointTemplateFinal</vt:lpstr>
      <vt:lpstr>Custom Design</vt:lpstr>
      <vt:lpstr>DNS Resolvers and Nameservers  (and Indonesia) </vt:lpstr>
      <vt:lpstr>DNS Infrastructure Questions</vt:lpstr>
      <vt:lpstr>Recent(ish) work</vt:lpstr>
      <vt:lpstr>Recent(ish) work</vt:lpstr>
      <vt:lpstr>And the RFC’s say:</vt:lpstr>
      <vt:lpstr>Our Measurement</vt:lpstr>
      <vt:lpstr> Our Measurement</vt:lpstr>
      <vt:lpstr>What are we expecting to see?</vt:lpstr>
      <vt:lpstr>Some Lab Tests: Bind 9</vt:lpstr>
      <vt:lpstr>Some Lab Tests: Unbound</vt:lpstr>
      <vt:lpstr>Some Lab Tests: Google 8.8.8.8</vt:lpstr>
      <vt:lpstr>Some Lab Tests: Cloudflare 1.1.1.1</vt:lpstr>
      <vt:lpstr>There is no common behaviour</vt:lpstr>
      <vt:lpstr>Let’s scale up the measurements</vt:lpstr>
      <vt:lpstr> Our Measurement</vt:lpstr>
      <vt:lpstr>What we see – 1 Hour Profile</vt:lpstr>
      <vt:lpstr>What we see – 12 Hour Profile</vt:lpstr>
      <vt:lpstr>A one-week profile of this resolver</vt:lpstr>
      <vt:lpstr>8 Day Profile of 100 Resolvers</vt:lpstr>
      <vt:lpstr>What proportion of Resolvers show “Attachment Preference”?</vt:lpstr>
      <vt:lpstr>How “good” is this attachment preference?</vt:lpstr>
      <vt:lpstr>For example:</vt:lpstr>
      <vt:lpstr>Results</vt:lpstr>
      <vt:lpstr>Distribution of “Mismatch Times” </vt:lpstr>
      <vt:lpstr>What is this data telling us?</vt:lpstr>
      <vt:lpstr>Observation</vt:lpstr>
      <vt:lpstr>What about Indonesian Rercursive Resolvers?</vt:lpstr>
      <vt:lpstr>Indonesian Resolver Behaviour Top 100 Resolvers</vt:lpstr>
      <vt:lpstr>Indonesian Resolver Behaviour Top 100 Resolvers – AS Name</vt:lpstr>
      <vt:lpstr>Indonesian Resolver Behaviour Top 100 per-AS Resolvers</vt:lpstr>
      <vt:lpstr>Observation</vt:lpstr>
      <vt:lpstr>How SHOULD you deploy a set of nameservers?</vt:lpstr>
      <vt:lpstr>Let’s look the Root Zone</vt:lpstr>
      <vt:lpstr>Profile of the Use of Nameservers</vt:lpstr>
      <vt:lpstr>Unicast vs Anycast – Root TLD Nameservers</vt:lpstr>
      <vt:lpstr>Unicast vs Anycast</vt:lpstr>
      <vt:lpstr>Unicast vs Anycast – Root TLD Nameservers</vt:lpstr>
      <vt:lpstr>Unicast vs Anycast</vt:lpstr>
      <vt:lpstr>AS Diversity</vt:lpstr>
      <vt:lpstr>What about .ID domain names?</vt:lpstr>
      <vt:lpstr>.ID domain names</vt:lpstr>
      <vt:lpstr>.ID domain nameservers</vt:lpstr>
      <vt:lpstr>Observations (1/3)</vt:lpstr>
      <vt:lpstr>Observations (2/3)</vt:lpstr>
      <vt:lpstr>Observations (3/3)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cp:lastModifiedBy>Geoff Huston</cp:lastModifiedBy>
  <cp:revision>19</cp:revision>
  <cp:lastPrinted>2026-01-26T00:27:33Z</cp:lastPrinted>
  <dcterms:modified xsi:type="dcterms:W3CDTF">2026-01-26T00:38:15Z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a7b2a-4f6d-4766-806a-1a0c76ea1c59_Enabled">
    <vt:lpwstr>true</vt:lpwstr>
  </property>
  <property fmtid="{D5CDD505-2E9C-101B-9397-08002B2CF9AE}" pid="3" name="MSIP_Label_66ca7b2a-4f6d-4766-806a-1a0c76ea1c59_SetDate">
    <vt:lpwstr>2024-05-15T08:23:08Z</vt:lpwstr>
  </property>
  <property fmtid="{D5CDD505-2E9C-101B-9397-08002B2CF9AE}" pid="4" name="MSIP_Label_66ca7b2a-4f6d-4766-806a-1a0c76ea1c59_Method">
    <vt:lpwstr>Standard</vt:lpwstr>
  </property>
  <property fmtid="{D5CDD505-2E9C-101B-9397-08002B2CF9AE}" pid="5" name="MSIP_Label_66ca7b2a-4f6d-4766-806a-1a0c76ea1c59_Name">
    <vt:lpwstr>Internal</vt:lpwstr>
  </property>
  <property fmtid="{D5CDD505-2E9C-101B-9397-08002B2CF9AE}" pid="6" name="MSIP_Label_66ca7b2a-4f6d-4766-806a-1a0c76ea1c59_SiteId">
    <vt:lpwstr>127d8d0d-7ccf-473d-ab09-6e44ad752ded</vt:lpwstr>
  </property>
  <property fmtid="{D5CDD505-2E9C-101B-9397-08002B2CF9AE}" pid="7" name="MSIP_Label_66ca7b2a-4f6d-4766-806a-1a0c76ea1c59_ActionId">
    <vt:lpwstr>1d5a7a70-508c-4f75-94d1-8a74e7278921</vt:lpwstr>
  </property>
  <property fmtid="{D5CDD505-2E9C-101B-9397-08002B2CF9AE}" pid="8" name="MSIP_Label_66ca7b2a-4f6d-4766-806a-1a0c76ea1c59_ContentBits">
    <vt:lpwstr>0</vt:lpwstr>
  </property>
  <property fmtid="{D5CDD505-2E9C-101B-9397-08002B2CF9AE}" pid="9" name="ContentTypeId">
    <vt:lpwstr>0x010100BB6ED2131CEA984986EFCDC9C825AB3B</vt:lpwstr>
  </property>
  <property fmtid="{D5CDD505-2E9C-101B-9397-08002B2CF9AE}" pid="10" name="MediaServiceImageTags">
    <vt:lpwstr/>
  </property>
</Properties>
</file>